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9" r:id="rId1"/>
    <p:sldMasterId id="2147483739" r:id="rId2"/>
  </p:sldMasterIdLst>
  <p:handoutMasterIdLst>
    <p:handoutMasterId r:id="rId18"/>
  </p:handoutMasterIdLst>
  <p:sldIdLst>
    <p:sldId id="256" r:id="rId3"/>
    <p:sldId id="258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6" r:id="rId14"/>
    <p:sldId id="302" r:id="rId15"/>
    <p:sldId id="307" r:id="rId16"/>
    <p:sldId id="303" r:id="rId17"/>
  </p:sldIdLst>
  <p:sldSz cx="9144000" cy="6858000" type="screen4x3"/>
  <p:notesSz cx="7315200" cy="9601200"/>
  <p:embeddedFontLst>
    <p:embeddedFont>
      <p:font typeface="ＭＳ Ｐゴシック" pitchFamily="34" charset="-128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EEB"/>
    <a:srgbClr val="0069AA"/>
    <a:srgbClr val="A3C5DB"/>
    <a:srgbClr val="585250"/>
    <a:srgbClr val="5E99AA"/>
    <a:srgbClr val="78716E"/>
    <a:srgbClr val="6E9DB0"/>
    <a:srgbClr val="E19630"/>
    <a:srgbClr val="D06351"/>
    <a:srgbClr val="A8B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402" y="-216"/>
      </p:cViewPr>
      <p:guideLst>
        <p:guide orient="horz" pos="1037"/>
        <p:guide pos="4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33" Type="http://schemas.openxmlformats.org/officeDocument/2006/relationships/customXml" Target="../customXml/item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32" Type="http://schemas.openxmlformats.org/officeDocument/2006/relationships/customXml" Target="../customXml/item5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2BA163A-F9B9-46C6-8748-AEB0C74DE219}" type="datetimeFigureOut">
              <a:rPr lang="en-US"/>
              <a:pPr/>
              <a:t>5/10/2013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23721DD-63EE-40C8-AA82-3E87CAAD1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70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9" y="2130425"/>
            <a:ext cx="6094412" cy="1470025"/>
          </a:xfrm>
        </p:spPr>
        <p:txBody>
          <a:bodyPr lIns="91440" rIns="91440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9" y="2130425"/>
            <a:ext cx="6094412" cy="1470025"/>
          </a:xfrm>
        </p:spPr>
        <p:txBody>
          <a:bodyPr lIns="91440" rIns="91440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5918200" y="5829300"/>
            <a:ext cx="32004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4colorELCA-P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5913438"/>
            <a:ext cx="2824163" cy="3698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9" y="1646237"/>
            <a:ext cx="6094412" cy="1954213"/>
          </a:xfrm>
        </p:spPr>
        <p:txBody>
          <a:bodyPr lIns="91440" rIns="91440"/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98488"/>
            <a:ext cx="7424737" cy="10477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88" y="1782762"/>
            <a:ext cx="6094412" cy="41973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5918200" y="5829300"/>
            <a:ext cx="32004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4colorELCA-P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5913438"/>
            <a:ext cx="2824163" cy="369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569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569200" cy="1500187"/>
          </a:xfrm>
        </p:spPr>
        <p:txBody>
          <a:bodyPr lIns="91440" rIns="9144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5918200" y="5829300"/>
            <a:ext cx="32004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4colorELCA-P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5913438"/>
            <a:ext cx="2824163" cy="369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98488"/>
            <a:ext cx="7424738" cy="10477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782763"/>
            <a:ext cx="2970212" cy="384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82763"/>
            <a:ext cx="2971799" cy="384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5918200" y="5829300"/>
            <a:ext cx="32004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4colorELCA-P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5913438"/>
            <a:ext cx="2824163" cy="369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598489"/>
            <a:ext cx="7439025" cy="10477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588" y="1784350"/>
            <a:ext cx="2971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5588" y="2424112"/>
            <a:ext cx="2971800" cy="3814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84350"/>
            <a:ext cx="29749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24112"/>
            <a:ext cx="2974974" cy="3814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5918200" y="5829300"/>
            <a:ext cx="32004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5" descr="4colorELCA-P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5913438"/>
            <a:ext cx="2824163" cy="369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98488"/>
            <a:ext cx="7424738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5918200" y="5829300"/>
            <a:ext cx="32004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5" descr="4colorELCA-P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5913438"/>
            <a:ext cx="2824163" cy="369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lIns="0" rIns="0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5918200" y="5829300"/>
            <a:ext cx="32004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4colorELCA-P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5913438"/>
            <a:ext cx="2824163" cy="369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5918200" y="5829300"/>
            <a:ext cx="32004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5" descr="4colorELCA-P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5913438"/>
            <a:ext cx="2824163" cy="369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9" y="2130425"/>
            <a:ext cx="6094412" cy="1470025"/>
          </a:xfrm>
        </p:spPr>
        <p:txBody>
          <a:bodyPr lIns="91440" rIns="91440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9" y="1646237"/>
            <a:ext cx="6094412" cy="1954213"/>
          </a:xfrm>
        </p:spPr>
        <p:txBody>
          <a:bodyPr lIns="91440" rIns="91440"/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98489"/>
            <a:ext cx="7424737" cy="1046162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88" y="1782763"/>
            <a:ext cx="6094412" cy="41973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569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569200" cy="1500187"/>
          </a:xfrm>
        </p:spPr>
        <p:txBody>
          <a:bodyPr lIns="91440" rIns="9144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98488"/>
            <a:ext cx="7424738" cy="1046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782763"/>
            <a:ext cx="2970212" cy="384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82763"/>
            <a:ext cx="2971799" cy="384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588" y="1782763"/>
            <a:ext cx="2971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5588" y="2422525"/>
            <a:ext cx="2971800" cy="3814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82763"/>
            <a:ext cx="29749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22525"/>
            <a:ext cx="2974974" cy="3814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98488"/>
            <a:ext cx="7424738" cy="1046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lIns="0" rIns="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66774" y="598488"/>
            <a:ext cx="7439025" cy="104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7651" y="1782763"/>
            <a:ext cx="6102350" cy="41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0" r:id="rId2"/>
    <p:sldLayoutId id="2147483748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8" r:id="rId9"/>
    <p:sldLayoutId id="214748373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69AA"/>
          </a:solidFill>
          <a:latin typeface="Deca Serif Bol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2726" y="200025"/>
            <a:ext cx="8723312" cy="6457950"/>
          </a:xfrm>
          <a:prstGeom prst="rect">
            <a:avLst/>
          </a:prstGeom>
          <a:solidFill>
            <a:srgbClr val="CCD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66774" y="598489"/>
            <a:ext cx="7439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7651" y="1782763"/>
            <a:ext cx="6102350" cy="41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9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7" r:id="rId8"/>
    <p:sldLayoutId id="2147483746" r:id="rId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69AA"/>
          </a:solidFill>
          <a:latin typeface="Deca Serif Bol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5261AC"/>
          </a:solidFill>
          <a:latin typeface="ChelthmITC Bk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69AA"/>
          </a:solidFill>
          <a:latin typeface="Deca Serif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48861" y="1155032"/>
            <a:ext cx="6116183" cy="2827421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Using </a:t>
            </a:r>
            <a:r>
              <a:rPr lang="en-US" dirty="0"/>
              <a:t>our Economic Power:</a:t>
            </a:r>
            <a:br>
              <a:rPr lang="en-US" dirty="0"/>
            </a:br>
            <a:r>
              <a:rPr lang="en-US" dirty="0" smtClean="0"/>
              <a:t>Shareholder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ELCA </a:t>
            </a:r>
            <a:r>
              <a:rPr lang="en-US" sz="2400" dirty="0" smtClean="0"/>
              <a:t>Corporate Social </a:t>
            </a:r>
            <a:br>
              <a:rPr lang="en-US" sz="2400" dirty="0" smtClean="0"/>
            </a:br>
            <a:r>
              <a:rPr lang="en-US" sz="2400" dirty="0" smtClean="0"/>
              <a:t>Responsibility </a:t>
            </a:r>
            <a:r>
              <a:rPr lang="en-US" sz="2400" dirty="0"/>
              <a:t>Program</a:t>
            </a:r>
            <a:br>
              <a:rPr lang="en-US" sz="2400" dirty="0"/>
            </a:br>
            <a:endParaRPr lang="en-US" sz="2400" b="0" dirty="0" smtClean="0">
              <a:latin typeface="Deca Serif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SEC sides with shareholders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 indent="0">
              <a:buNone/>
            </a:pPr>
            <a:r>
              <a:rPr lang="en-US" sz="3200" dirty="0" smtClean="0">
                <a:sym typeface="WP IconicSymbolsA" pitchFamily="2" charset="2"/>
              </a:rPr>
              <a:t>- Usually </a:t>
            </a:r>
            <a:r>
              <a:rPr lang="en-US" sz="3200" dirty="0">
                <a:sym typeface="WP IconicSymbolsA" pitchFamily="2" charset="2"/>
              </a:rPr>
              <a:t>company will meet via conference call or in person</a:t>
            </a:r>
          </a:p>
          <a:p>
            <a:pPr marL="288925" lvl="1" indent="0">
              <a:buNone/>
            </a:pPr>
            <a:r>
              <a:rPr lang="en-US" sz="3200" dirty="0" smtClean="0">
                <a:sym typeface="WP IconicSymbolsA" pitchFamily="2" charset="2"/>
              </a:rPr>
              <a:t>- If </a:t>
            </a:r>
            <a:r>
              <a:rPr lang="en-US" sz="3200" dirty="0">
                <a:sym typeface="WP IconicSymbolsA" pitchFamily="2" charset="2"/>
              </a:rPr>
              <a:t>company changes concerned behavior, shareholders may withdraw resolution</a:t>
            </a:r>
            <a:r>
              <a:rPr lang="en-US" sz="3200" dirty="0">
                <a:sym typeface="Wingdings" pitchFamily="2" charset="2"/>
              </a:rPr>
              <a:t>                          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91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88" y="1419727"/>
            <a:ext cx="6094412" cy="4560388"/>
          </a:xfrm>
        </p:spPr>
        <p:txBody>
          <a:bodyPr/>
          <a:lstStyle/>
          <a:p>
            <a:pPr marL="974725" lvl="1" indent="-517525">
              <a:buFontTx/>
              <a:buNone/>
            </a:pPr>
            <a:r>
              <a:rPr lang="en-US" sz="3600" dirty="0">
                <a:sym typeface="Wingdings" pitchFamily="2" charset="2"/>
              </a:rPr>
              <a:t>…if company doesn’t meet with shareholders or</a:t>
            </a:r>
          </a:p>
          <a:p>
            <a:pPr marL="974725" lvl="1" indent="-517525">
              <a:buFontTx/>
              <a:buNone/>
            </a:pPr>
            <a:r>
              <a:rPr lang="en-US" sz="3600" dirty="0">
                <a:sym typeface="Wingdings" pitchFamily="2" charset="2"/>
              </a:rPr>
              <a:t>…if company doesn’t change  requested behavior or </a:t>
            </a:r>
          </a:p>
          <a:p>
            <a:pPr marL="974725" lvl="1" indent="-517525">
              <a:buFontTx/>
              <a:buNone/>
            </a:pPr>
            <a:r>
              <a:rPr lang="en-US" sz="3600" dirty="0">
                <a:sym typeface="Wingdings" pitchFamily="2" charset="2"/>
              </a:rPr>
              <a:t>…if company doesn’t respond to filed resolution   </a:t>
            </a:r>
          </a:p>
          <a:p>
            <a:pPr marL="974725" lvl="1" indent="-517525">
              <a:buFontTx/>
              <a:buNone/>
            </a:pPr>
            <a:r>
              <a:rPr lang="en-US" sz="3600" dirty="0">
                <a:sym typeface="Wingdings" pitchFamily="2" charset="2"/>
              </a:rPr>
              <a:t>				Then…</a:t>
            </a:r>
            <a:r>
              <a:rPr lang="en-US" sz="3700" dirty="0">
                <a:sym typeface="Wingdings" pitchFamily="2" charset="2"/>
              </a:rPr>
              <a:t>                                                     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37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 dirty="0"/>
              <a:t>resolution must appear in the company’s proxy book, including the shareholders filed resolution and the company’s written rebuttal</a:t>
            </a:r>
          </a:p>
          <a:p>
            <a:pPr marL="457200" indent="-457200">
              <a:buFontTx/>
              <a:buNone/>
            </a:pPr>
            <a:r>
              <a:rPr lang="en-US" dirty="0"/>
              <a:t>…the shareholders vote by mail, phone, internet, or in person at the annual meeting</a:t>
            </a:r>
            <a:r>
              <a:rPr lang="en-US" sz="3600" dirty="0">
                <a:sym typeface="Wingdings" pitchFamily="2" charset="2"/>
              </a:rPr>
              <a:t>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16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At the meeting shareholders are given an opportunity to move and second the resolution. Often times, the company limits the time of response.</a:t>
            </a:r>
            <a:r>
              <a:rPr lang="en-US" sz="3600" dirty="0">
                <a:sym typeface="Wingdings" pitchFamily="2" charset="2"/>
              </a:rPr>
              <a:t>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98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3200" dirty="0"/>
              <a:t>After results are announced, the shareholders can bring the issue back for vote if results are:</a:t>
            </a:r>
          </a:p>
          <a:p>
            <a:pPr marL="457200" lvl="1" indent="0">
              <a:buSzTx/>
              <a:buNone/>
            </a:pPr>
            <a:r>
              <a:rPr lang="en-US" sz="3200" dirty="0" smtClean="0"/>
              <a:t>- 3</a:t>
            </a:r>
            <a:r>
              <a:rPr lang="en-US" sz="3200" dirty="0"/>
              <a:t>% - 1</a:t>
            </a:r>
            <a:r>
              <a:rPr lang="en-US" sz="3200" baseline="30000" dirty="0"/>
              <a:t>st</a:t>
            </a:r>
            <a:r>
              <a:rPr lang="en-US" sz="3200" dirty="0"/>
              <a:t> year a resolution is filed</a:t>
            </a:r>
          </a:p>
          <a:p>
            <a:pPr marL="457200" lvl="1" indent="0">
              <a:buSzTx/>
              <a:buNone/>
            </a:pPr>
            <a:r>
              <a:rPr lang="en-US" sz="3200" dirty="0" smtClean="0"/>
              <a:t>- 6</a:t>
            </a:r>
            <a:r>
              <a:rPr lang="en-US" sz="3200" dirty="0"/>
              <a:t>% - 2</a:t>
            </a:r>
            <a:r>
              <a:rPr lang="en-US" sz="3200" baseline="30000" dirty="0"/>
              <a:t>nd</a:t>
            </a:r>
            <a:r>
              <a:rPr lang="en-US" sz="3200" dirty="0"/>
              <a:t> year</a:t>
            </a:r>
          </a:p>
          <a:p>
            <a:pPr marL="457200" lvl="1" indent="0">
              <a:buSzTx/>
              <a:buNone/>
            </a:pPr>
            <a:r>
              <a:rPr lang="en-US" sz="3200" dirty="0" smtClean="0"/>
              <a:t>- 10</a:t>
            </a:r>
            <a:r>
              <a:rPr lang="en-US" sz="3200" dirty="0"/>
              <a:t>% - 3</a:t>
            </a:r>
            <a:r>
              <a:rPr lang="en-US" sz="3200" baseline="30000" dirty="0"/>
              <a:t>rd</a:t>
            </a:r>
            <a:r>
              <a:rPr lang="en-US" sz="3200" dirty="0"/>
              <a:t> year                                                            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11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88" y="962527"/>
            <a:ext cx="6094412" cy="5017588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4000" b="1" dirty="0">
                <a:solidFill>
                  <a:schemeClr val="folHlink"/>
                </a:solidFill>
              </a:rPr>
              <a:t>Our Goal:</a:t>
            </a:r>
            <a:br>
              <a:rPr lang="en-US" sz="4000" b="1" dirty="0">
                <a:solidFill>
                  <a:schemeClr val="folHlink"/>
                </a:solidFill>
              </a:rPr>
            </a:br>
            <a:r>
              <a:rPr lang="en-US" sz="3600" dirty="0"/>
              <a:t>Corporate change</a:t>
            </a:r>
            <a:r>
              <a:rPr lang="en-US" sz="3700" dirty="0"/>
              <a:t>                                            </a:t>
            </a:r>
          </a:p>
          <a:p>
            <a:pPr lvl="1">
              <a:buFont typeface="Wingdings" pitchFamily="2" charset="2"/>
              <a:buNone/>
            </a:pPr>
            <a:endParaRPr lang="en-US" sz="4000" b="1" dirty="0" smtClean="0">
              <a:solidFill>
                <a:schemeClr val="folHlink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folHlink"/>
                </a:solidFill>
              </a:rPr>
              <a:t>Our </a:t>
            </a:r>
            <a:r>
              <a:rPr lang="en-US" sz="4000" b="1" dirty="0">
                <a:solidFill>
                  <a:schemeClr val="folHlink"/>
                </a:solidFill>
              </a:rPr>
              <a:t>Strategy:</a:t>
            </a:r>
          </a:p>
          <a:p>
            <a:pPr lvl="1">
              <a:buFont typeface="Wingdings" pitchFamily="2" charset="2"/>
              <a:buNone/>
            </a:pPr>
            <a:r>
              <a:rPr lang="en-US" sz="3700" dirty="0"/>
              <a:t>	Using our</a:t>
            </a:r>
            <a:r>
              <a:rPr lang="en-US" sz="3600" dirty="0"/>
              <a:t> economic power</a:t>
            </a:r>
          </a:p>
          <a:p>
            <a:pPr lvl="1">
              <a:buFont typeface="Wingdings" pitchFamily="2" charset="2"/>
              <a:buNone/>
            </a:pPr>
            <a:r>
              <a:rPr lang="en-US" sz="3600" dirty="0"/>
              <a:t>	as shareholders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80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“</a:t>
            </a:r>
            <a:r>
              <a:rPr lang="en-US" dirty="0" smtClean="0"/>
              <a:t>We are a church that shares a </a:t>
            </a:r>
            <a:br>
              <a:rPr lang="en-US" dirty="0" smtClean="0"/>
            </a:br>
            <a:r>
              <a:rPr lang="en-US" dirty="0" smtClean="0"/>
              <a:t> living, daring confidence in </a:t>
            </a:r>
            <a:br>
              <a:rPr lang="en-US" dirty="0" smtClean="0"/>
            </a:br>
            <a:r>
              <a:rPr lang="en-US" dirty="0" smtClean="0"/>
              <a:t> God's grace.”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Problem within Society</a:t>
            </a:r>
            <a:endParaRPr lang="en-US" dirty="0" smtClean="0">
              <a:solidFill>
                <a:srgbClr val="0069AA"/>
              </a:solidFill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Research and identify corporations that may have a connection to the problem.                                                                   </a:t>
            </a:r>
          </a:p>
          <a:p>
            <a:endParaRPr lang="en-US" sz="24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the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3600" dirty="0"/>
              <a:t>Write a letter </a:t>
            </a:r>
            <a:r>
              <a:rPr lang="en-US" sz="3600" dirty="0">
                <a:sym typeface="Wingdings" pitchFamily="2" charset="2"/>
              </a:rPr>
              <a:t></a:t>
            </a:r>
          </a:p>
          <a:p>
            <a:pPr marL="625475" lvl="1" indent="-396875">
              <a:buFont typeface="Wingdings" pitchFamily="2" charset="2"/>
              <a:buChar char="ü"/>
            </a:pPr>
            <a:endParaRPr lang="en-US" sz="1200" dirty="0">
              <a:sym typeface="WP IconicSymbolsA" pitchFamily="2" charset="2"/>
            </a:endParaRPr>
          </a:p>
          <a:p>
            <a:pPr marL="228600" lvl="1" indent="0">
              <a:buSzTx/>
              <a:buNone/>
            </a:pPr>
            <a:r>
              <a:rPr lang="en-US" sz="3600" dirty="0" smtClean="0">
                <a:sym typeface="WP IconicSymbolsA" pitchFamily="2" charset="2"/>
              </a:rPr>
              <a:t>- Company </a:t>
            </a:r>
            <a:r>
              <a:rPr lang="en-US" sz="3600" dirty="0">
                <a:sym typeface="WP IconicSymbolsA" pitchFamily="2" charset="2"/>
              </a:rPr>
              <a:t>responds </a:t>
            </a:r>
          </a:p>
          <a:p>
            <a:pPr marL="228600" lvl="1" indent="0">
              <a:buSzTx/>
              <a:buNone/>
            </a:pPr>
            <a:r>
              <a:rPr lang="en-US" sz="3600" dirty="0" smtClean="0">
                <a:sym typeface="WP IconicSymbolsA" pitchFamily="2" charset="2"/>
              </a:rPr>
              <a:t>- Meet </a:t>
            </a:r>
            <a:r>
              <a:rPr lang="en-US" sz="3600" dirty="0">
                <a:sym typeface="WP IconicSymbolsA" pitchFamily="2" charset="2"/>
              </a:rPr>
              <a:t>with company</a:t>
            </a:r>
          </a:p>
          <a:p>
            <a:pPr marL="228600" lvl="1" indent="0">
              <a:buSzTx/>
              <a:buNone/>
            </a:pPr>
            <a:r>
              <a:rPr lang="en-US" sz="3600" dirty="0" smtClean="0">
                <a:sym typeface="WP IconicSymbolsA" pitchFamily="2" charset="2"/>
              </a:rPr>
              <a:t>- Company </a:t>
            </a:r>
            <a:r>
              <a:rPr lang="en-US" sz="3600" dirty="0">
                <a:sym typeface="WP IconicSymbolsA" pitchFamily="2" charset="2"/>
              </a:rPr>
              <a:t>changes concerned behavior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0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P IconicSymbolsA" pitchFamily="2" charset="2"/>
              </a:rPr>
              <a:t>Receive negative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>
              <a:buFont typeface="Wingdings" pitchFamily="2" charset="2"/>
              <a:buNone/>
            </a:pPr>
            <a:r>
              <a:rPr lang="en-US" dirty="0"/>
              <a:t>Didn’t receive the desired result from the company?</a:t>
            </a:r>
          </a:p>
          <a:p>
            <a:pPr marL="350838" indent="-350838">
              <a:buFont typeface="Wingdings" pitchFamily="2" charset="2"/>
              <a:buNone/>
            </a:pPr>
            <a:r>
              <a:rPr lang="en-US" dirty="0">
                <a:sym typeface="WP IconicSymbolsA" pitchFamily="2" charset="2"/>
              </a:rPr>
              <a:t>		Find ecumenical partners who 	may want to join in filing a 	resolution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47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shareholder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Must </a:t>
            </a:r>
            <a:r>
              <a:rPr lang="en-US" dirty="0"/>
              <a:t>have $2000 worth of company stock</a:t>
            </a:r>
          </a:p>
          <a:p>
            <a:pPr marL="0" indent="0">
              <a:buNone/>
            </a:pPr>
            <a:r>
              <a:rPr lang="en-US" dirty="0" smtClean="0"/>
              <a:t>- Must </a:t>
            </a:r>
            <a:r>
              <a:rPr lang="en-US" dirty="0"/>
              <a:t>have owned stock prior 12 months</a:t>
            </a:r>
          </a:p>
          <a:p>
            <a:pPr marL="0" indent="0">
              <a:buNone/>
            </a:pPr>
            <a:r>
              <a:rPr lang="en-US" dirty="0" smtClean="0"/>
              <a:t>- Promise </a:t>
            </a:r>
            <a:r>
              <a:rPr lang="en-US" dirty="0"/>
              <a:t>to own through the annual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35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filing a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Meet </a:t>
            </a:r>
            <a:r>
              <a:rPr lang="en-US" dirty="0"/>
              <a:t>with company via conference call or in person </a:t>
            </a:r>
          </a:p>
          <a:p>
            <a:pPr marL="0" indent="0">
              <a:buNone/>
            </a:pPr>
            <a:r>
              <a:rPr lang="en-US" dirty="0" smtClean="0"/>
              <a:t>- Company </a:t>
            </a:r>
            <a:r>
              <a:rPr lang="en-US" dirty="0"/>
              <a:t>changes concerned behavior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						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57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</a:t>
            </a:r>
            <a:r>
              <a:rPr lang="en-US" dirty="0" smtClean="0"/>
              <a:t>feels </a:t>
            </a:r>
            <a:r>
              <a:rPr lang="en-US" dirty="0"/>
              <a:t>no change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3600" dirty="0"/>
              <a:t>A challenge is filed with the Security and Exchange Commission (SEC) usually for the following reasons:</a:t>
            </a:r>
          </a:p>
          <a:p>
            <a:pPr marL="457200" lvl="1" indent="0">
              <a:buNone/>
            </a:pPr>
            <a:r>
              <a:rPr lang="en-US" sz="3200" dirty="0" smtClean="0">
                <a:sym typeface="WP IconicSymbolsA" pitchFamily="2" charset="2"/>
              </a:rPr>
              <a:t>- Substantially </a:t>
            </a:r>
            <a:r>
              <a:rPr lang="en-US" sz="3200" dirty="0">
                <a:sym typeface="WP IconicSymbolsA" pitchFamily="2" charset="2"/>
              </a:rPr>
              <a:t>implemental or</a:t>
            </a:r>
          </a:p>
          <a:p>
            <a:pPr marL="457200" lvl="1" indent="0">
              <a:buNone/>
            </a:pPr>
            <a:r>
              <a:rPr lang="en-US" sz="3200" dirty="0" smtClean="0">
                <a:sym typeface="WP IconicSymbolsA" pitchFamily="2" charset="2"/>
              </a:rPr>
              <a:t>- Ordinary </a:t>
            </a:r>
            <a:r>
              <a:rPr lang="en-US" sz="3200" dirty="0">
                <a:sym typeface="WP IconicSymbolsA" pitchFamily="2" charset="2"/>
              </a:rPr>
              <a:t>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1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Shareholders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/>
              <a:t>By writing the SEC stating why the resolution should stand</a:t>
            </a:r>
          </a:p>
          <a:p>
            <a:pPr marL="457200" lvl="1" indent="0">
              <a:buNone/>
            </a:pPr>
            <a:r>
              <a:rPr lang="en-US" sz="3200" dirty="0" smtClean="0">
                <a:sym typeface="WP IconicSymbolsA" pitchFamily="2" charset="2"/>
              </a:rPr>
              <a:t>- If </a:t>
            </a:r>
            <a:r>
              <a:rPr lang="en-US" sz="3200" dirty="0">
                <a:sym typeface="WP IconicSymbolsA" pitchFamily="2" charset="2"/>
              </a:rPr>
              <a:t>SEC sides with company, resolution goes no further</a:t>
            </a:r>
          </a:p>
          <a:p>
            <a:pPr marL="457200" lvl="1" indent="0">
              <a:buNone/>
            </a:pPr>
            <a:r>
              <a:rPr lang="en-US" sz="3200" dirty="0" smtClean="0">
                <a:sym typeface="WP IconicSymbolsA" pitchFamily="2" charset="2"/>
              </a:rPr>
              <a:t>- If </a:t>
            </a:r>
            <a:r>
              <a:rPr lang="en-US" sz="3200" dirty="0">
                <a:sym typeface="WP IconicSymbolsA" pitchFamily="2" charset="2"/>
              </a:rPr>
              <a:t>SEC sides with shareholders, resolution appears on company proxy ballot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0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i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100</Value>
      <Value>146</Value>
      <Value>5</Value>
      <Value>430</Value>
      <Value>89</Value>
      <Value>71</Value>
      <Value>19</Value>
    </TaxCatchAll>
    <Date xmlns="0e456244-9f82-43cd-a08b-0fc491365cef" xsi:nil="true"/>
    <lcf76f155ced4ddcb4097134ff3c332f xmlns="0e456244-9f82-43cd-a08b-0fc491365cef">
      <Terms xmlns="http://schemas.microsoft.com/office/infopath/2007/PartnerControls"/>
    </lcf76f155ced4ddcb4097134ff3c332f>
    <Used_x0020_By xmlns="0e456244-9f82-43cd-a08b-0fc491365cef">- Both</Used_x0020_By>
    <_dlc_DocId xmlns="443b974f-4cf2-4f2b-8081-287a5ea837dc">4D3JZ2TK2AEZ-1706065743-59171</_dlc_DocId>
    <_dlc_DocIdUrl xmlns="443b974f-4cf2-4f2b-8081-287a5ea837dc">
      <Url>https://elcacwo.sharepoint.com/sites/ITStaff/_layouts/15/DocIdRedir.aspx?ID=4D3JZ2TK2AEZ-1706065743-59171</Url>
      <Description>4D3JZ2TK2AEZ-1706065743-59171</Description>
    </_dlc_DocIdUrl>
  </documentManagement>
</p:properties>
</file>

<file path=customXml/item3.xml><?xml version="1.0" encoding="utf-8"?>
<?mso-contentType ?>
<PolicyDirtyBag xmlns="microsoft.office.server.policy.changes">
  <Microsoft.Office.RecordsManagement.PolicyFeatures.Expiration op="Change"/>
</PolicyDirtyBag>
</file>

<file path=customXml/item4.xml><?xml version="1.0" encoding="utf-8"?>
<?mso-contentType ?>
<PolicyDirtyBag xmlns="microsoft.office.server.policy.changes">
  <Microsoft.Office.RecordsManagement.PolicyFeatures.Expiration op="Delete"/>
</PolicyDirtyBag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EEBF325-3E83-43B7-8FB9-B9D34D490857}"/>
</file>

<file path=customXml/itemProps2.xml><?xml version="1.0" encoding="utf-8"?>
<ds:datastoreItem xmlns:ds="http://schemas.openxmlformats.org/officeDocument/2006/customXml" ds:itemID="{565CD640-7C16-439E-9F31-F4C0512DE65F}"/>
</file>

<file path=customXml/itemProps3.xml><?xml version="1.0" encoding="utf-8"?>
<ds:datastoreItem xmlns:ds="http://schemas.openxmlformats.org/officeDocument/2006/customXml" ds:itemID="{C1538962-C72D-4BAA-8801-E96C688E967F}"/>
</file>

<file path=customXml/itemProps4.xml><?xml version="1.0" encoding="utf-8"?>
<ds:datastoreItem xmlns:ds="http://schemas.openxmlformats.org/officeDocument/2006/customXml" ds:itemID="{AB369B47-F921-4559-BA0C-B8E09BC40E29}"/>
</file>

<file path=customXml/itemProps5.xml><?xml version="1.0" encoding="utf-8"?>
<ds:datastoreItem xmlns:ds="http://schemas.openxmlformats.org/officeDocument/2006/customXml" ds:itemID="{969AFAAA-6109-47DF-ABCD-0FF575EB2EF9}"/>
</file>

<file path=customXml/itemProps6.xml><?xml version="1.0" encoding="utf-8"?>
<ds:datastoreItem xmlns:ds="http://schemas.openxmlformats.org/officeDocument/2006/customXml" ds:itemID="{54970FE8-926E-41A0-8531-75EE8748F7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7124</TotalTime>
  <Words>340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Wingdings</vt:lpstr>
      <vt:lpstr>ChelthmITC Bk BT</vt:lpstr>
      <vt:lpstr>ＭＳ Ｐゴシック</vt:lpstr>
      <vt:lpstr>WP IconicSymbolsA</vt:lpstr>
      <vt:lpstr>Deca Serif Bold</vt:lpstr>
      <vt:lpstr>Calibri</vt:lpstr>
      <vt:lpstr>Deca Serif</vt:lpstr>
      <vt:lpstr>Main Template</vt:lpstr>
      <vt:lpstr>1_Main Template</vt:lpstr>
      <vt:lpstr>Using our Economic Power: Shareholder  ELCA Corporate Social  Responsibility Program </vt:lpstr>
      <vt:lpstr>“We are a church that shares a   living, daring confidence in   God's grace.”</vt:lpstr>
      <vt:lpstr>Problem within Society</vt:lpstr>
      <vt:lpstr>Address the concern</vt:lpstr>
      <vt:lpstr>Receive negative response</vt:lpstr>
      <vt:lpstr>Filing a shareholder resolution</vt:lpstr>
      <vt:lpstr>Response to filing a resolution</vt:lpstr>
      <vt:lpstr>Company feels no change needed</vt:lpstr>
      <vt:lpstr>Shareholders respond</vt:lpstr>
      <vt:lpstr>If SEC sides with shareholders</vt:lpstr>
      <vt:lpstr>But…</vt:lpstr>
      <vt:lpstr>Then…</vt:lpstr>
      <vt:lpstr>Annual Meeting</vt:lpstr>
      <vt:lpstr>Vote</vt:lpstr>
      <vt:lpstr>PowerPoint Presentation</vt:lpstr>
    </vt:vector>
  </TitlesOfParts>
  <Company>Evangelical Lutheran Church in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Using-Our_Economic_Power.ppt.pptx</dc:title>
  <cp:revision>125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0x010100B534DF4E09249B449DB0A5AAD152C9A0</vt:lpwstr>
  </property>
  <property fmtid="{D5CDD505-2E9C-101B-9397-08002B2CF9AE}" pid="3" name="_dlc_DocIdItemGuid">
    <vt:lpwstr>3f7bb59d-014c-4b51-876b-b438dcedafec</vt:lpwstr>
  </property>
  <property fmtid="{D5CDD505-2E9C-101B-9397-08002B2CF9AE}" pid="4" name="b8cf5103550044b6adff90de73dcc70d">
    <vt:lpwstr>Learn More|c6a8ec23-6c1d-45c0-951f-ce009912da16</vt:lpwstr>
  </property>
  <property fmtid="{D5CDD505-2E9C-101B-9397-08002B2CF9AE}" pid="5" name="pff9ff76d6d04245968fbeacd7773757">
    <vt:lpwstr>English|2a561fb9-8cee-4c70-9ce6-5f63a2094213</vt:lpwstr>
  </property>
  <property fmtid="{D5CDD505-2E9C-101B-9397-08002B2CF9AE}" pid="6" name="p0eec0248d09446db2b674e7726de702">
    <vt:lpwstr>Churchwide|b8772be5-8020-4631-bc82-8ab3b026d6ff;Mission|34ee18bb-8701-4875-b6e2-da1d311b72a7;Faith|c54059e8-fe50-4ec6-bf9f-35a8cc25efc7</vt:lpwstr>
  </property>
  <property fmtid="{D5CDD505-2E9C-101B-9397-08002B2CF9AE}" pid="7" name="dbcb669f85a94c79882e4591e49db382">
    <vt:lpwstr>Corporate Social Responsiblity|7e6cf51d-c73c-4d87-b4df-0d0f669a2870</vt:lpwstr>
  </property>
  <property fmtid="{D5CDD505-2E9C-101B-9397-08002B2CF9AE}" pid="8" name="f4e18a6ced514bde9eff9825603cfd24">
    <vt:lpwstr>Member|a0e929f6-0728-46ab-beb4-b4e20508ce60</vt:lpwstr>
  </property>
  <property fmtid="{D5CDD505-2E9C-101B-9397-08002B2CF9AE}" pid="9" name="TaxCatchAll">
    <vt:lpwstr>100;#Learn More|c6a8ec23-6c1d-45c0-951f-ce009912da16;#131;#Ministry|dfb302dc-abca-4f46-96eb-8d4325c76c75;#146;#Corporate Social Responsiblity|7e6cf51d-c73c-4d87-b4df-0d0f669a2870;#24;#Lay Leader Congregation|881de020-6e76-4c00-8908-5d8661fdc961;#40;#Mission|a042cb57-7a60-4d8f-8208-83fada79f36d;#5;#English|2a561fb9-8cee-4c70-9ce6-5f63a2094213;#89;#Faith|c54059e8-fe50-4ec6-bf9f-35a8cc25efc7;#71;#Churchwide|b8772be5-8020-4631-bc82-8ab3b026d6ff;#19;#Member|a0e929f6-0728-46ab-beb4-b4e20508ce60;#18;#Congregation|4eb4e82e-3e3a-459a-8b43-b0bc3e3f7a61</vt:lpwstr>
  </property>
  <property fmtid="{D5CDD505-2E9C-101B-9397-08002B2CF9AE}" pid="10" name="Resource Category">
    <vt:lpwstr>146;#Corporate Social Responsiblity|7e6cf51d-c73c-4d87-b4df-0d0f669a2870</vt:lpwstr>
  </property>
  <property fmtid="{D5CDD505-2E9C-101B-9397-08002B2CF9AE}" pid="11" name="Resource Primary Audience">
    <vt:lpwstr>19;#Member|a0e929f6-0728-46ab-beb4-b4e20508ce60</vt:lpwstr>
  </property>
  <property fmtid="{D5CDD505-2E9C-101B-9397-08002B2CF9AE}" pid="12" name="Resource Language">
    <vt:lpwstr>5;#English|2a561fb9-8cee-4c70-9ce6-5f63a2094213</vt:lpwstr>
  </property>
  <property fmtid="{D5CDD505-2E9C-101B-9397-08002B2CF9AE}" pid="13" name="Resource Interests">
    <vt:lpwstr>71;#Churchwide|b8772be5-8020-4631-bc82-8ab3b026d6ff;#430;#Mission|34ee18bb-8701-4875-b6e2-da1d311b72a7;#89;#Faith|c54059e8-fe50-4ec6-bf9f-35a8cc25efc7</vt:lpwstr>
  </property>
  <property fmtid="{D5CDD505-2E9C-101B-9397-08002B2CF9AE}" pid="14" name="Resource Subcategory">
    <vt:lpwstr>100;#Learn More|c6a8ec23-6c1d-45c0-951f-ce009912da16</vt:lpwstr>
  </property>
  <property fmtid="{D5CDD505-2E9C-101B-9397-08002B2CF9AE}" pid="15" name="_dlc_policyId">
    <vt:lpwstr/>
  </property>
  <property fmtid="{D5CDD505-2E9C-101B-9397-08002B2CF9AE}" pid="16" name="ItemRetentionFormula">
    <vt:lpwstr/>
  </property>
  <property fmtid="{D5CDD505-2E9C-101B-9397-08002B2CF9AE}" pid="17" name="WorkflowChangePath">
    <vt:lpwstr>e3ef69b2-e679-4790-b439-7098d68d73eb,5;32a077e0-ba6a-407a-9a7a-918258ea8736,11;</vt:lpwstr>
  </property>
  <property fmtid="{D5CDD505-2E9C-101B-9397-08002B2CF9AE}" pid="18" name="Resource Title Metrics">
    <vt:lpwstr>3729</vt:lpwstr>
  </property>
  <property fmtid="{D5CDD505-2E9C-101B-9397-08002B2CF9AE}" pid="19" name="Metrics File with Extension">
    <vt:lpwstr>3729</vt:lpwstr>
  </property>
</Properties>
</file>