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311" r:id="rId6"/>
    <p:sldId id="283" r:id="rId7"/>
    <p:sldId id="288" r:id="rId8"/>
    <p:sldId id="286" r:id="rId9"/>
    <p:sldId id="287" r:id="rId10"/>
    <p:sldId id="278" r:id="rId11"/>
    <p:sldId id="279" r:id="rId12"/>
    <p:sldId id="280" r:id="rId13"/>
    <p:sldId id="281" r:id="rId14"/>
    <p:sldId id="270" r:id="rId15"/>
    <p:sldId id="307" r:id="rId16"/>
    <p:sldId id="271" r:id="rId17"/>
    <p:sldId id="266" r:id="rId18"/>
    <p:sldId id="291" r:id="rId19"/>
    <p:sldId id="292" r:id="rId20"/>
    <p:sldId id="293" r:id="rId21"/>
    <p:sldId id="296" r:id="rId22"/>
    <p:sldId id="297" r:id="rId23"/>
    <p:sldId id="298" r:id="rId24"/>
    <p:sldId id="275" r:id="rId25"/>
    <p:sldId id="308" r:id="rId26"/>
    <p:sldId id="274" r:id="rId27"/>
    <p:sldId id="309" r:id="rId28"/>
    <p:sldId id="259" r:id="rId29"/>
    <p:sldId id="260" r:id="rId30"/>
    <p:sldId id="2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1F1F1"/>
    <a:srgbClr val="E4E4E4"/>
    <a:srgbClr val="387490"/>
    <a:srgbClr val="9C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9D0A71-BEAF-4B23-8F6B-7F9DEFB260E7}" v="317" dt="2023-09-11T23:49:48.837"/>
    <p1510:client id="{8E80C2AB-F13C-4CFA-9925-1AF144B2CE6C}" v="4" dt="2023-09-12T16:34:50.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91" d="100"/>
          <a:sy n="91" d="100"/>
        </p:scale>
        <p:origin x="135" y="57"/>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4.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Resch" userId="37b89808-692d-47f5-8e6f-89960ba4f88a" providerId="ADAL" clId="{8E80C2AB-F13C-4CFA-9925-1AF144B2CE6C}"/>
    <pc:docChg chg="delSld modSld">
      <pc:chgData name="Becky Resch" userId="37b89808-692d-47f5-8e6f-89960ba4f88a" providerId="ADAL" clId="{8E80C2AB-F13C-4CFA-9925-1AF144B2CE6C}" dt="2023-09-12T16:34:50.417" v="5"/>
      <pc:docMkLst>
        <pc:docMk/>
      </pc:docMkLst>
      <pc:sldChg chg="modTransition">
        <pc:chgData name="Becky Resch" userId="37b89808-692d-47f5-8e6f-89960ba4f88a" providerId="ADAL" clId="{8E80C2AB-F13C-4CFA-9925-1AF144B2CE6C}" dt="2023-09-12T16:34:50.417" v="5"/>
        <pc:sldMkLst>
          <pc:docMk/>
          <pc:sldMk cId="2314706408" sldId="274"/>
        </pc:sldMkLst>
      </pc:sldChg>
      <pc:sldChg chg="modTransition">
        <pc:chgData name="Becky Resch" userId="37b89808-692d-47f5-8e6f-89960ba4f88a" providerId="ADAL" clId="{8E80C2AB-F13C-4CFA-9925-1AF144B2CE6C}" dt="2023-09-12T16:33:34.844" v="4"/>
        <pc:sldMkLst>
          <pc:docMk/>
          <pc:sldMk cId="3832125027" sldId="299"/>
        </pc:sldMkLst>
      </pc:sldChg>
      <pc:sldChg chg="modTransition">
        <pc:chgData name="Becky Resch" userId="37b89808-692d-47f5-8e6f-89960ba4f88a" providerId="ADAL" clId="{8E80C2AB-F13C-4CFA-9925-1AF144B2CE6C}" dt="2023-09-12T16:31:23.206" v="0"/>
        <pc:sldMkLst>
          <pc:docMk/>
          <pc:sldMk cId="1101340593" sldId="307"/>
        </pc:sldMkLst>
      </pc:sldChg>
      <pc:sldChg chg="del">
        <pc:chgData name="Becky Resch" userId="37b89808-692d-47f5-8e6f-89960ba4f88a" providerId="ADAL" clId="{8E80C2AB-F13C-4CFA-9925-1AF144B2CE6C}" dt="2023-09-12T16:32:32.473" v="3" actId="2696"/>
        <pc:sldMkLst>
          <pc:docMk/>
          <pc:sldMk cId="225284669" sldId="312"/>
        </pc:sldMkLst>
      </pc:sldChg>
      <pc:sldChg chg="del">
        <pc:chgData name="Becky Resch" userId="37b89808-692d-47f5-8e6f-89960ba4f88a" providerId="ADAL" clId="{8E80C2AB-F13C-4CFA-9925-1AF144B2CE6C}" dt="2023-09-12T16:32:11.073" v="2" actId="2696"/>
        <pc:sldMkLst>
          <pc:docMk/>
          <pc:sldMk cId="1471188168" sldId="31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12133-13C7-4D43-AB2B-228F932C39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4B3C02-02C3-4214-AFAC-0632845588ED}">
      <dgm:prSet/>
      <dgm:spPr/>
      <dgm:t>
        <a:bodyPr/>
        <a:lstStyle/>
        <a:p>
          <a:pPr>
            <a:lnSpc>
              <a:spcPct val="100000"/>
            </a:lnSpc>
          </a:pPr>
          <a:r>
            <a:rPr lang="en-US" dirty="0">
              <a:latin typeface="Garamond" panose="02020404030301010803" pitchFamily="18" charset="0"/>
            </a:rPr>
            <a:t>This program is designed to help young people of color or whose primary language is a language other than English acquire a missional imagination to help them discern their future and the role that Jesus and the church have in their life. </a:t>
          </a:r>
        </a:p>
      </dgm:t>
    </dgm:pt>
    <dgm:pt modelId="{FBE6D941-86B8-4A3D-9A92-0E6A75905812}" type="parTrans" cxnId="{ACDC53A0-3648-4E3F-AD2D-B37101AB3729}">
      <dgm:prSet/>
      <dgm:spPr/>
      <dgm:t>
        <a:bodyPr/>
        <a:lstStyle/>
        <a:p>
          <a:endParaRPr lang="en-US"/>
        </a:p>
      </dgm:t>
    </dgm:pt>
    <dgm:pt modelId="{61ED7693-3B28-41A2-B41A-87F1F6AB5EE0}" type="sibTrans" cxnId="{ACDC53A0-3648-4E3F-AD2D-B37101AB3729}">
      <dgm:prSet/>
      <dgm:spPr/>
      <dgm:t>
        <a:bodyPr/>
        <a:lstStyle/>
        <a:p>
          <a:endParaRPr lang="en-US"/>
        </a:p>
      </dgm:t>
    </dgm:pt>
    <dgm:pt modelId="{E986A1D5-5F89-418A-9FF1-B28FBD465C84}">
      <dgm:prSet/>
      <dgm:spPr/>
      <dgm:t>
        <a:bodyPr/>
        <a:lstStyle/>
        <a:p>
          <a:pPr>
            <a:lnSpc>
              <a:spcPct val="100000"/>
            </a:lnSpc>
          </a:pPr>
          <a:r>
            <a:rPr lang="en-US" dirty="0">
              <a:latin typeface="Garamond" panose="02020404030301010803" pitchFamily="18" charset="0"/>
            </a:rPr>
            <a:t>An ELCA congregation can nominate a young person (or persons) with growing leadership skills in their worshipping community to participate in the program. By nominating the young person, the congregation's leader agrees to oversee their apprentice's summer internship if accepted into the program</a:t>
          </a:r>
        </a:p>
      </dgm:t>
    </dgm:pt>
    <dgm:pt modelId="{49EC8FC5-606B-4CB0-B7FA-6DA1F8A4B93C}" type="parTrans" cxnId="{D5EA2BD8-F094-4F2C-B651-B9ED19007E42}">
      <dgm:prSet/>
      <dgm:spPr/>
      <dgm:t>
        <a:bodyPr/>
        <a:lstStyle/>
        <a:p>
          <a:endParaRPr lang="en-US"/>
        </a:p>
      </dgm:t>
    </dgm:pt>
    <dgm:pt modelId="{7094D5DB-CAD2-4782-A343-5BF1B97B0D3A}" type="sibTrans" cxnId="{D5EA2BD8-F094-4F2C-B651-B9ED19007E42}">
      <dgm:prSet/>
      <dgm:spPr/>
      <dgm:t>
        <a:bodyPr/>
        <a:lstStyle/>
        <a:p>
          <a:endParaRPr lang="en-US"/>
        </a:p>
      </dgm:t>
    </dgm:pt>
    <dgm:pt modelId="{3484258D-8E59-414F-A82B-986E990EAA3C}" type="pres">
      <dgm:prSet presAssocID="{13012133-13C7-4D43-AB2B-228F932C3939}" presName="root" presStyleCnt="0">
        <dgm:presLayoutVars>
          <dgm:dir/>
          <dgm:resizeHandles val="exact"/>
        </dgm:presLayoutVars>
      </dgm:prSet>
      <dgm:spPr/>
    </dgm:pt>
    <dgm:pt modelId="{3AB550AD-3A78-4F42-B6F8-FF99A16C6576}" type="pres">
      <dgm:prSet presAssocID="{554B3C02-02C3-4214-AFAC-0632845588ED}" presName="compNode" presStyleCnt="0"/>
      <dgm:spPr/>
    </dgm:pt>
    <dgm:pt modelId="{2297ED37-3FCA-401A-96F2-651FD933D4A2}" type="pres">
      <dgm:prSet presAssocID="{554B3C02-02C3-4214-AFAC-0632845588ED}" presName="bgRect" presStyleLbl="bgShp" presStyleIdx="0" presStyleCnt="2" custLinFactNeighborX="-440" custLinFactNeighborY="-11132"/>
      <dgm:spPr/>
    </dgm:pt>
    <dgm:pt modelId="{A9E58DD9-C2AD-44D4-B850-F86280A475D1}" type="pres">
      <dgm:prSet presAssocID="{554B3C02-02C3-4214-AFAC-0632845588E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980740D-1641-46BB-B753-6EA5EA33FACE}" type="pres">
      <dgm:prSet presAssocID="{554B3C02-02C3-4214-AFAC-0632845588ED}" presName="spaceRect" presStyleCnt="0"/>
      <dgm:spPr/>
    </dgm:pt>
    <dgm:pt modelId="{FBB82A8C-A347-4EC6-AF24-9C21EF5BC76C}" type="pres">
      <dgm:prSet presAssocID="{554B3C02-02C3-4214-AFAC-0632845588ED}" presName="parTx" presStyleLbl="revTx" presStyleIdx="0" presStyleCnt="2">
        <dgm:presLayoutVars>
          <dgm:chMax val="0"/>
          <dgm:chPref val="0"/>
        </dgm:presLayoutVars>
      </dgm:prSet>
      <dgm:spPr/>
    </dgm:pt>
    <dgm:pt modelId="{B241A23A-BEB0-4ECD-88D7-6DA2BF42CB9E}" type="pres">
      <dgm:prSet presAssocID="{61ED7693-3B28-41A2-B41A-87F1F6AB5EE0}" presName="sibTrans" presStyleCnt="0"/>
      <dgm:spPr/>
    </dgm:pt>
    <dgm:pt modelId="{B5D303A7-3989-46D8-8FC4-08CE56C90CAF}" type="pres">
      <dgm:prSet presAssocID="{E986A1D5-5F89-418A-9FF1-B28FBD465C84}" presName="compNode" presStyleCnt="0"/>
      <dgm:spPr/>
    </dgm:pt>
    <dgm:pt modelId="{E6EDB35C-33DB-45F3-B5D6-620EDC4D1936}" type="pres">
      <dgm:prSet presAssocID="{E986A1D5-5F89-418A-9FF1-B28FBD465C84}" presName="bgRect" presStyleLbl="bgShp" presStyleIdx="1" presStyleCnt="2"/>
      <dgm:spPr/>
    </dgm:pt>
    <dgm:pt modelId="{EAF03820-4A64-44D5-9E44-0FD6D230611B}" type="pres">
      <dgm:prSet presAssocID="{E986A1D5-5F89-418A-9FF1-B28FBD465C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3157DE9B-EBA1-4BE1-A2A3-53EDF9A8AFA4}" type="pres">
      <dgm:prSet presAssocID="{E986A1D5-5F89-418A-9FF1-B28FBD465C84}" presName="spaceRect" presStyleCnt="0"/>
      <dgm:spPr/>
    </dgm:pt>
    <dgm:pt modelId="{65DA1969-BFCC-4909-A4A2-E3A2ED964053}" type="pres">
      <dgm:prSet presAssocID="{E986A1D5-5F89-418A-9FF1-B28FBD465C84}" presName="parTx" presStyleLbl="revTx" presStyleIdx="1" presStyleCnt="2">
        <dgm:presLayoutVars>
          <dgm:chMax val="0"/>
          <dgm:chPref val="0"/>
        </dgm:presLayoutVars>
      </dgm:prSet>
      <dgm:spPr/>
    </dgm:pt>
  </dgm:ptLst>
  <dgm:cxnLst>
    <dgm:cxn modelId="{F2AFEA24-41CA-4976-A338-B8446FCC3AED}" type="presOf" srcId="{13012133-13C7-4D43-AB2B-228F932C3939}" destId="{3484258D-8E59-414F-A82B-986E990EAA3C}" srcOrd="0" destOrd="0" presId="urn:microsoft.com/office/officeart/2018/2/layout/IconVerticalSolidList"/>
    <dgm:cxn modelId="{33F44756-9CC8-4CF0-B4C3-33931C700B6D}" type="presOf" srcId="{E986A1D5-5F89-418A-9FF1-B28FBD465C84}" destId="{65DA1969-BFCC-4909-A4A2-E3A2ED964053}" srcOrd="0" destOrd="0" presId="urn:microsoft.com/office/officeart/2018/2/layout/IconVerticalSolidList"/>
    <dgm:cxn modelId="{F25F4D90-987D-4F0A-A1DE-A010EF8D1284}" type="presOf" srcId="{554B3C02-02C3-4214-AFAC-0632845588ED}" destId="{FBB82A8C-A347-4EC6-AF24-9C21EF5BC76C}" srcOrd="0" destOrd="0" presId="urn:microsoft.com/office/officeart/2018/2/layout/IconVerticalSolidList"/>
    <dgm:cxn modelId="{ACDC53A0-3648-4E3F-AD2D-B37101AB3729}" srcId="{13012133-13C7-4D43-AB2B-228F932C3939}" destId="{554B3C02-02C3-4214-AFAC-0632845588ED}" srcOrd="0" destOrd="0" parTransId="{FBE6D941-86B8-4A3D-9A92-0E6A75905812}" sibTransId="{61ED7693-3B28-41A2-B41A-87F1F6AB5EE0}"/>
    <dgm:cxn modelId="{D5EA2BD8-F094-4F2C-B651-B9ED19007E42}" srcId="{13012133-13C7-4D43-AB2B-228F932C3939}" destId="{E986A1D5-5F89-418A-9FF1-B28FBD465C84}" srcOrd="1" destOrd="0" parTransId="{49EC8FC5-606B-4CB0-B7FA-6DA1F8A4B93C}" sibTransId="{7094D5DB-CAD2-4782-A343-5BF1B97B0D3A}"/>
    <dgm:cxn modelId="{370EF5EC-1A8F-4A80-8DF8-41F210280BEA}" type="presParOf" srcId="{3484258D-8E59-414F-A82B-986E990EAA3C}" destId="{3AB550AD-3A78-4F42-B6F8-FF99A16C6576}" srcOrd="0" destOrd="0" presId="urn:microsoft.com/office/officeart/2018/2/layout/IconVerticalSolidList"/>
    <dgm:cxn modelId="{380C348D-330B-4514-AFA0-82D6112115C9}" type="presParOf" srcId="{3AB550AD-3A78-4F42-B6F8-FF99A16C6576}" destId="{2297ED37-3FCA-401A-96F2-651FD933D4A2}" srcOrd="0" destOrd="0" presId="urn:microsoft.com/office/officeart/2018/2/layout/IconVerticalSolidList"/>
    <dgm:cxn modelId="{4E6F5B04-9BD5-41E9-B955-1E5488606270}" type="presParOf" srcId="{3AB550AD-3A78-4F42-B6F8-FF99A16C6576}" destId="{A9E58DD9-C2AD-44D4-B850-F86280A475D1}" srcOrd="1" destOrd="0" presId="urn:microsoft.com/office/officeart/2018/2/layout/IconVerticalSolidList"/>
    <dgm:cxn modelId="{7273B2D1-A5CE-4384-9F6F-6478AE58E8CC}" type="presParOf" srcId="{3AB550AD-3A78-4F42-B6F8-FF99A16C6576}" destId="{3980740D-1641-46BB-B753-6EA5EA33FACE}" srcOrd="2" destOrd="0" presId="urn:microsoft.com/office/officeart/2018/2/layout/IconVerticalSolidList"/>
    <dgm:cxn modelId="{3F7C1548-D831-40B3-AD39-57542F50B660}" type="presParOf" srcId="{3AB550AD-3A78-4F42-B6F8-FF99A16C6576}" destId="{FBB82A8C-A347-4EC6-AF24-9C21EF5BC76C}" srcOrd="3" destOrd="0" presId="urn:microsoft.com/office/officeart/2018/2/layout/IconVerticalSolidList"/>
    <dgm:cxn modelId="{AC8135FF-E506-42D4-983E-5592F0814FE3}" type="presParOf" srcId="{3484258D-8E59-414F-A82B-986E990EAA3C}" destId="{B241A23A-BEB0-4ECD-88D7-6DA2BF42CB9E}" srcOrd="1" destOrd="0" presId="urn:microsoft.com/office/officeart/2018/2/layout/IconVerticalSolidList"/>
    <dgm:cxn modelId="{C82AE2B0-7E7A-4D46-BCB0-C08A246E1A90}" type="presParOf" srcId="{3484258D-8E59-414F-A82B-986E990EAA3C}" destId="{B5D303A7-3989-46D8-8FC4-08CE56C90CAF}" srcOrd="2" destOrd="0" presId="urn:microsoft.com/office/officeart/2018/2/layout/IconVerticalSolidList"/>
    <dgm:cxn modelId="{B9EFD620-DEC2-4F53-89D2-07D1037EECA6}" type="presParOf" srcId="{B5D303A7-3989-46D8-8FC4-08CE56C90CAF}" destId="{E6EDB35C-33DB-45F3-B5D6-620EDC4D1936}" srcOrd="0" destOrd="0" presId="urn:microsoft.com/office/officeart/2018/2/layout/IconVerticalSolidList"/>
    <dgm:cxn modelId="{DE328E73-B05F-41A3-AB86-99864D4BF3DA}" type="presParOf" srcId="{B5D303A7-3989-46D8-8FC4-08CE56C90CAF}" destId="{EAF03820-4A64-44D5-9E44-0FD6D230611B}" srcOrd="1" destOrd="0" presId="urn:microsoft.com/office/officeart/2018/2/layout/IconVerticalSolidList"/>
    <dgm:cxn modelId="{7FEF5126-55B7-4190-B66C-51F18B7C66BE}" type="presParOf" srcId="{B5D303A7-3989-46D8-8FC4-08CE56C90CAF}" destId="{3157DE9B-EBA1-4BE1-A2A3-53EDF9A8AFA4}" srcOrd="2" destOrd="0" presId="urn:microsoft.com/office/officeart/2018/2/layout/IconVerticalSolidList"/>
    <dgm:cxn modelId="{6C8E4514-7D96-44C6-8025-C6338DF9A18D}" type="presParOf" srcId="{B5D303A7-3989-46D8-8FC4-08CE56C90CAF}" destId="{65DA1969-BFCC-4909-A4A2-E3A2ED9640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012133-13C7-4D43-AB2B-228F932C39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98CB2E3-AB3B-4835-9CD5-9F9974138195}">
      <dgm:prSet/>
      <dgm:spPr/>
      <dgm:t>
        <a:bodyPr/>
        <a:lstStyle/>
        <a:p>
          <a:pPr>
            <a:lnSpc>
              <a:spcPct val="100000"/>
            </a:lnSpc>
          </a:pPr>
          <a:r>
            <a:rPr lang="en-US" dirty="0">
              <a:latin typeface="Garamond" panose="02020404030301010803" pitchFamily="18" charset="0"/>
            </a:rPr>
            <a:t>Nominees must be enrolled in high school or college and be between the ages of 16 and 20 for the entire program. </a:t>
          </a:r>
        </a:p>
      </dgm:t>
    </dgm:pt>
    <dgm:pt modelId="{7CE0F498-338A-475B-ADC9-69A5859E66DF}" type="parTrans" cxnId="{7B937F7F-21F9-4B79-B180-78AF31D71F7B}">
      <dgm:prSet/>
      <dgm:spPr/>
      <dgm:t>
        <a:bodyPr/>
        <a:lstStyle/>
        <a:p>
          <a:endParaRPr lang="en-US"/>
        </a:p>
      </dgm:t>
    </dgm:pt>
    <dgm:pt modelId="{BA9FD6F1-BEC0-4F18-89B2-9D9507BDF620}" type="sibTrans" cxnId="{7B937F7F-21F9-4B79-B180-78AF31D71F7B}">
      <dgm:prSet/>
      <dgm:spPr/>
      <dgm:t>
        <a:bodyPr/>
        <a:lstStyle/>
        <a:p>
          <a:endParaRPr lang="en-US"/>
        </a:p>
      </dgm:t>
    </dgm:pt>
    <dgm:pt modelId="{FF23790A-BAF2-4656-83C8-588455FCD124}">
      <dgm:prSet/>
      <dgm:spPr/>
      <dgm:t>
        <a:bodyPr/>
        <a:lstStyle/>
        <a:p>
          <a:pPr>
            <a:lnSpc>
              <a:spcPct val="100000"/>
            </a:lnSpc>
          </a:pPr>
          <a:r>
            <a:rPr lang="en-US" dirty="0">
              <a:latin typeface="Garamond" panose="02020404030301010803" pitchFamily="18" charset="0"/>
            </a:rPr>
            <a:t>For questions or more information contact Cynthia Zamora, Program Director for Horizon Apprenticeship Program, at: </a:t>
          </a:r>
          <a:r>
            <a:rPr lang="en-US" b="1" dirty="0">
              <a:latin typeface="Garamond" panose="02020404030301010803" pitchFamily="18" charset="0"/>
            </a:rPr>
            <a:t>Cynthia.Zamora@elca.org</a:t>
          </a:r>
        </a:p>
      </dgm:t>
    </dgm:pt>
    <dgm:pt modelId="{37909132-FB33-45E8-BCC3-E5B5FE4AEAAD}" type="parTrans" cxnId="{1688460A-3040-485F-8E76-5904F76E032F}">
      <dgm:prSet/>
      <dgm:spPr/>
      <dgm:t>
        <a:bodyPr/>
        <a:lstStyle/>
        <a:p>
          <a:endParaRPr lang="en-US"/>
        </a:p>
      </dgm:t>
    </dgm:pt>
    <dgm:pt modelId="{F9095785-9427-442E-948D-EDEC7381B1CB}" type="sibTrans" cxnId="{1688460A-3040-485F-8E76-5904F76E032F}">
      <dgm:prSet/>
      <dgm:spPr/>
      <dgm:t>
        <a:bodyPr/>
        <a:lstStyle/>
        <a:p>
          <a:endParaRPr lang="en-US"/>
        </a:p>
      </dgm:t>
    </dgm:pt>
    <dgm:pt modelId="{3484258D-8E59-414F-A82B-986E990EAA3C}" type="pres">
      <dgm:prSet presAssocID="{13012133-13C7-4D43-AB2B-228F932C3939}" presName="root" presStyleCnt="0">
        <dgm:presLayoutVars>
          <dgm:dir/>
          <dgm:resizeHandles val="exact"/>
        </dgm:presLayoutVars>
      </dgm:prSet>
      <dgm:spPr/>
    </dgm:pt>
    <dgm:pt modelId="{346987BE-E475-42B9-8875-C4C3AE36689D}" type="pres">
      <dgm:prSet presAssocID="{298CB2E3-AB3B-4835-9CD5-9F9974138195}" presName="compNode" presStyleCnt="0"/>
      <dgm:spPr/>
    </dgm:pt>
    <dgm:pt modelId="{41CF3B13-7A36-455B-ABCB-F433C784E58B}" type="pres">
      <dgm:prSet presAssocID="{298CB2E3-AB3B-4835-9CD5-9F9974138195}" presName="bgRect" presStyleLbl="bgShp" presStyleIdx="0" presStyleCnt="2"/>
      <dgm:spPr/>
    </dgm:pt>
    <dgm:pt modelId="{43A5DF36-3646-4ACE-BAE3-97A3AD63A407}" type="pres">
      <dgm:prSet presAssocID="{298CB2E3-AB3B-4835-9CD5-9F99741381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308C3F1F-92AE-4CA1-AA8D-46F804B23782}" type="pres">
      <dgm:prSet presAssocID="{298CB2E3-AB3B-4835-9CD5-9F9974138195}" presName="spaceRect" presStyleCnt="0"/>
      <dgm:spPr/>
    </dgm:pt>
    <dgm:pt modelId="{CD77F235-1A49-44DA-8D08-F3868AD8EB59}" type="pres">
      <dgm:prSet presAssocID="{298CB2E3-AB3B-4835-9CD5-9F9974138195}" presName="parTx" presStyleLbl="revTx" presStyleIdx="0" presStyleCnt="2">
        <dgm:presLayoutVars>
          <dgm:chMax val="0"/>
          <dgm:chPref val="0"/>
        </dgm:presLayoutVars>
      </dgm:prSet>
      <dgm:spPr/>
    </dgm:pt>
    <dgm:pt modelId="{EF2CA769-14EF-4A00-BEF0-A1365238A22F}" type="pres">
      <dgm:prSet presAssocID="{BA9FD6F1-BEC0-4F18-89B2-9D9507BDF620}" presName="sibTrans" presStyleCnt="0"/>
      <dgm:spPr/>
    </dgm:pt>
    <dgm:pt modelId="{0CFA6762-B722-48B9-A24D-559945C478DC}" type="pres">
      <dgm:prSet presAssocID="{FF23790A-BAF2-4656-83C8-588455FCD124}" presName="compNode" presStyleCnt="0"/>
      <dgm:spPr/>
    </dgm:pt>
    <dgm:pt modelId="{114C07E8-EF63-43B6-8837-915DB13E21C2}" type="pres">
      <dgm:prSet presAssocID="{FF23790A-BAF2-4656-83C8-588455FCD124}" presName="bgRect" presStyleLbl="bgShp" presStyleIdx="1" presStyleCnt="2" custLinFactNeighborY="755"/>
      <dgm:spPr/>
    </dgm:pt>
    <dgm:pt modelId="{25617B84-DBE3-45B2-8F83-3739276954C1}" type="pres">
      <dgm:prSet presAssocID="{FF23790A-BAF2-4656-83C8-588455FCD12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E3DBF92E-865C-45D4-9089-6474EE9E9B81}" type="pres">
      <dgm:prSet presAssocID="{FF23790A-BAF2-4656-83C8-588455FCD124}" presName="spaceRect" presStyleCnt="0"/>
      <dgm:spPr/>
    </dgm:pt>
    <dgm:pt modelId="{627322E0-A2D3-4B5F-8F8D-A1F15361DCD6}" type="pres">
      <dgm:prSet presAssocID="{FF23790A-BAF2-4656-83C8-588455FCD124}" presName="parTx" presStyleLbl="revTx" presStyleIdx="1" presStyleCnt="2">
        <dgm:presLayoutVars>
          <dgm:chMax val="0"/>
          <dgm:chPref val="0"/>
        </dgm:presLayoutVars>
      </dgm:prSet>
      <dgm:spPr/>
    </dgm:pt>
  </dgm:ptLst>
  <dgm:cxnLst>
    <dgm:cxn modelId="{1688460A-3040-485F-8E76-5904F76E032F}" srcId="{13012133-13C7-4D43-AB2B-228F932C3939}" destId="{FF23790A-BAF2-4656-83C8-588455FCD124}" srcOrd="1" destOrd="0" parTransId="{37909132-FB33-45E8-BCC3-E5B5FE4AEAAD}" sibTransId="{F9095785-9427-442E-948D-EDEC7381B1CB}"/>
    <dgm:cxn modelId="{F2AFEA24-41CA-4976-A338-B8446FCC3AED}" type="presOf" srcId="{13012133-13C7-4D43-AB2B-228F932C3939}" destId="{3484258D-8E59-414F-A82B-986E990EAA3C}" srcOrd="0" destOrd="0" presId="urn:microsoft.com/office/officeart/2018/2/layout/IconVerticalSolidList"/>
    <dgm:cxn modelId="{9ED18C27-5A73-4781-96B8-EE3D5AF4C53C}" type="presOf" srcId="{298CB2E3-AB3B-4835-9CD5-9F9974138195}" destId="{CD77F235-1A49-44DA-8D08-F3868AD8EB59}" srcOrd="0" destOrd="0" presId="urn:microsoft.com/office/officeart/2018/2/layout/IconVerticalSolidList"/>
    <dgm:cxn modelId="{7B937F7F-21F9-4B79-B180-78AF31D71F7B}" srcId="{13012133-13C7-4D43-AB2B-228F932C3939}" destId="{298CB2E3-AB3B-4835-9CD5-9F9974138195}" srcOrd="0" destOrd="0" parTransId="{7CE0F498-338A-475B-ADC9-69A5859E66DF}" sibTransId="{BA9FD6F1-BEC0-4F18-89B2-9D9507BDF620}"/>
    <dgm:cxn modelId="{A7F909EA-00B7-4BFD-90E7-723A2E60BF8A}" type="presOf" srcId="{FF23790A-BAF2-4656-83C8-588455FCD124}" destId="{627322E0-A2D3-4B5F-8F8D-A1F15361DCD6}" srcOrd="0" destOrd="0" presId="urn:microsoft.com/office/officeart/2018/2/layout/IconVerticalSolidList"/>
    <dgm:cxn modelId="{27FE2B44-0C67-44C8-87C9-F5628DD891E2}" type="presParOf" srcId="{3484258D-8E59-414F-A82B-986E990EAA3C}" destId="{346987BE-E475-42B9-8875-C4C3AE36689D}" srcOrd="0" destOrd="0" presId="urn:microsoft.com/office/officeart/2018/2/layout/IconVerticalSolidList"/>
    <dgm:cxn modelId="{CF4364C5-D3E8-42AC-8427-252A8A7899BA}" type="presParOf" srcId="{346987BE-E475-42B9-8875-C4C3AE36689D}" destId="{41CF3B13-7A36-455B-ABCB-F433C784E58B}" srcOrd="0" destOrd="0" presId="urn:microsoft.com/office/officeart/2018/2/layout/IconVerticalSolidList"/>
    <dgm:cxn modelId="{38C01CAF-8EC8-4360-B420-085091F55EC0}" type="presParOf" srcId="{346987BE-E475-42B9-8875-C4C3AE36689D}" destId="{43A5DF36-3646-4ACE-BAE3-97A3AD63A407}" srcOrd="1" destOrd="0" presId="urn:microsoft.com/office/officeart/2018/2/layout/IconVerticalSolidList"/>
    <dgm:cxn modelId="{66A3C5BD-86E4-47C3-843B-7CD75F248E05}" type="presParOf" srcId="{346987BE-E475-42B9-8875-C4C3AE36689D}" destId="{308C3F1F-92AE-4CA1-AA8D-46F804B23782}" srcOrd="2" destOrd="0" presId="urn:microsoft.com/office/officeart/2018/2/layout/IconVerticalSolidList"/>
    <dgm:cxn modelId="{D89101B5-8B1D-42EF-8ED8-CC06AC068FE8}" type="presParOf" srcId="{346987BE-E475-42B9-8875-C4C3AE36689D}" destId="{CD77F235-1A49-44DA-8D08-F3868AD8EB59}" srcOrd="3" destOrd="0" presId="urn:microsoft.com/office/officeart/2018/2/layout/IconVerticalSolidList"/>
    <dgm:cxn modelId="{B9FA2B4E-F2B4-4310-8712-C0E6971CC504}" type="presParOf" srcId="{3484258D-8E59-414F-A82B-986E990EAA3C}" destId="{EF2CA769-14EF-4A00-BEF0-A1365238A22F}" srcOrd="1" destOrd="0" presId="urn:microsoft.com/office/officeart/2018/2/layout/IconVerticalSolidList"/>
    <dgm:cxn modelId="{2FAD7052-4A78-45D4-ACAB-5D619A61F4EC}" type="presParOf" srcId="{3484258D-8E59-414F-A82B-986E990EAA3C}" destId="{0CFA6762-B722-48B9-A24D-559945C478DC}" srcOrd="2" destOrd="0" presId="urn:microsoft.com/office/officeart/2018/2/layout/IconVerticalSolidList"/>
    <dgm:cxn modelId="{0D38A650-ECF9-4155-B678-360587614290}" type="presParOf" srcId="{0CFA6762-B722-48B9-A24D-559945C478DC}" destId="{114C07E8-EF63-43B6-8837-915DB13E21C2}" srcOrd="0" destOrd="0" presId="urn:microsoft.com/office/officeart/2018/2/layout/IconVerticalSolidList"/>
    <dgm:cxn modelId="{09CD26A3-0039-4A07-9915-C95ADCA99E8B}" type="presParOf" srcId="{0CFA6762-B722-48B9-A24D-559945C478DC}" destId="{25617B84-DBE3-45B2-8F83-3739276954C1}" srcOrd="1" destOrd="0" presId="urn:microsoft.com/office/officeart/2018/2/layout/IconVerticalSolidList"/>
    <dgm:cxn modelId="{D7E29A66-3A4A-4BDF-A006-43D1E3D7E359}" type="presParOf" srcId="{0CFA6762-B722-48B9-A24D-559945C478DC}" destId="{E3DBF92E-865C-45D4-9089-6474EE9E9B81}" srcOrd="2" destOrd="0" presId="urn:microsoft.com/office/officeart/2018/2/layout/IconVerticalSolidList"/>
    <dgm:cxn modelId="{A791C696-4582-4C5F-B65F-66F6CC8C9F16}" type="presParOf" srcId="{0CFA6762-B722-48B9-A24D-559945C478DC}" destId="{627322E0-A2D3-4B5F-8F8D-A1F15361DC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4E6C30-81DF-4B90-AA29-1BD1BBF7BB4A}"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99C390BD-FD57-41DB-81F9-E5D985F62B54}">
      <dgm:prSet/>
      <dgm:spPr/>
      <dgm:t>
        <a:bodyPr/>
        <a:lstStyle/>
        <a:p>
          <a:r>
            <a:rPr lang="en-US" b="0" i="0" dirty="0"/>
            <a:t>Podcasts </a:t>
          </a:r>
          <a:endParaRPr lang="en-US" dirty="0"/>
        </a:p>
      </dgm:t>
    </dgm:pt>
    <dgm:pt modelId="{90D74DC1-ADF5-4775-8D01-62394F326B65}" type="parTrans" cxnId="{FF6367DB-5CF5-4E10-AB3D-6D09D72096FB}">
      <dgm:prSet/>
      <dgm:spPr/>
      <dgm:t>
        <a:bodyPr/>
        <a:lstStyle/>
        <a:p>
          <a:endParaRPr lang="en-US"/>
        </a:p>
      </dgm:t>
    </dgm:pt>
    <dgm:pt modelId="{CAC975FA-28DF-409F-8DA3-028BF7486D25}" type="sibTrans" cxnId="{FF6367DB-5CF5-4E10-AB3D-6D09D72096FB}">
      <dgm:prSet/>
      <dgm:spPr/>
      <dgm:t>
        <a:bodyPr/>
        <a:lstStyle/>
        <a:p>
          <a:endParaRPr lang="en-US"/>
        </a:p>
      </dgm:t>
    </dgm:pt>
    <dgm:pt modelId="{65E3C068-0D3C-4613-9F0F-EC1FCE9BA2ED}">
      <dgm:prSet/>
      <dgm:spPr/>
      <dgm:t>
        <a:bodyPr/>
        <a:lstStyle/>
        <a:p>
          <a:r>
            <a:rPr lang="en-US" b="0" i="0" dirty="0"/>
            <a:t>Videos </a:t>
          </a:r>
          <a:endParaRPr lang="en-US" dirty="0"/>
        </a:p>
      </dgm:t>
    </dgm:pt>
    <dgm:pt modelId="{D6DB0006-8B32-4FD9-B9E9-D8FACE29AAF4}" type="parTrans" cxnId="{7907EC15-DB92-4BA6-AB75-EC523F6F2AB7}">
      <dgm:prSet/>
      <dgm:spPr/>
      <dgm:t>
        <a:bodyPr/>
        <a:lstStyle/>
        <a:p>
          <a:endParaRPr lang="en-US"/>
        </a:p>
      </dgm:t>
    </dgm:pt>
    <dgm:pt modelId="{2DC39D43-EE6E-4926-A754-D30AAF3315D8}" type="sibTrans" cxnId="{7907EC15-DB92-4BA6-AB75-EC523F6F2AB7}">
      <dgm:prSet/>
      <dgm:spPr/>
      <dgm:t>
        <a:bodyPr/>
        <a:lstStyle/>
        <a:p>
          <a:endParaRPr lang="en-US"/>
        </a:p>
      </dgm:t>
    </dgm:pt>
    <dgm:pt modelId="{70A73B2F-45DD-4C4F-AD4C-6B1CF5E8FA77}">
      <dgm:prSet/>
      <dgm:spPr/>
      <dgm:t>
        <a:bodyPr/>
        <a:lstStyle/>
        <a:p>
          <a:r>
            <a:rPr lang="en-US" b="0" i="0" dirty="0"/>
            <a:t>Quizzes </a:t>
          </a:r>
          <a:endParaRPr lang="en-US" dirty="0"/>
        </a:p>
      </dgm:t>
    </dgm:pt>
    <dgm:pt modelId="{D9984F43-7DC7-445F-B268-CF4AC2744986}" type="parTrans" cxnId="{539EFBA5-F6F4-4FB6-8ED1-4446502B7075}">
      <dgm:prSet/>
      <dgm:spPr/>
      <dgm:t>
        <a:bodyPr/>
        <a:lstStyle/>
        <a:p>
          <a:endParaRPr lang="en-US"/>
        </a:p>
      </dgm:t>
    </dgm:pt>
    <dgm:pt modelId="{43FB123E-CBDE-495C-8BAF-4052968F9F20}" type="sibTrans" cxnId="{539EFBA5-F6F4-4FB6-8ED1-4446502B7075}">
      <dgm:prSet/>
      <dgm:spPr/>
      <dgm:t>
        <a:bodyPr/>
        <a:lstStyle/>
        <a:p>
          <a:endParaRPr lang="en-US"/>
        </a:p>
      </dgm:t>
    </dgm:pt>
    <dgm:pt modelId="{4F2DF2C1-C1EE-4C03-A10C-A22ECA7134B9}">
      <dgm:prSet/>
      <dgm:spPr/>
      <dgm:t>
        <a:bodyPr/>
        <a:lstStyle/>
        <a:p>
          <a:r>
            <a:rPr lang="en-US" b="0" i="0" dirty="0"/>
            <a:t>Ways to build your leadership toolbox</a:t>
          </a:r>
          <a:endParaRPr lang="en-US" dirty="0"/>
        </a:p>
      </dgm:t>
    </dgm:pt>
    <dgm:pt modelId="{92F87F92-6FEB-4756-A23F-A67F11D74247}" type="parTrans" cxnId="{B90372D2-5E0A-453B-8CC3-4BC092BD6848}">
      <dgm:prSet/>
      <dgm:spPr/>
      <dgm:t>
        <a:bodyPr/>
        <a:lstStyle/>
        <a:p>
          <a:endParaRPr lang="en-US"/>
        </a:p>
      </dgm:t>
    </dgm:pt>
    <dgm:pt modelId="{7D92742F-B027-43B1-9633-ED390A734076}" type="sibTrans" cxnId="{B90372D2-5E0A-453B-8CC3-4BC092BD6848}">
      <dgm:prSet/>
      <dgm:spPr/>
      <dgm:t>
        <a:bodyPr/>
        <a:lstStyle/>
        <a:p>
          <a:endParaRPr lang="en-US"/>
        </a:p>
      </dgm:t>
    </dgm:pt>
    <dgm:pt modelId="{B06FDA92-4428-470E-9FDF-16F9A1CBB4FB}">
      <dgm:prSet/>
      <dgm:spPr/>
      <dgm:t>
        <a:bodyPr/>
        <a:lstStyle/>
        <a:p>
          <a:r>
            <a:rPr lang="en-US" b="0" i="0" dirty="0"/>
            <a:t>Spiritual personality quiz</a:t>
          </a:r>
          <a:endParaRPr lang="en-US" dirty="0"/>
        </a:p>
      </dgm:t>
    </dgm:pt>
    <dgm:pt modelId="{2DD521F3-D526-44F1-B1ED-EE9C486AEFE4}" type="parTrans" cxnId="{C6539A50-06CB-4026-B938-EA1EE072E0F8}">
      <dgm:prSet/>
      <dgm:spPr/>
      <dgm:t>
        <a:bodyPr/>
        <a:lstStyle/>
        <a:p>
          <a:endParaRPr lang="en-US"/>
        </a:p>
      </dgm:t>
    </dgm:pt>
    <dgm:pt modelId="{63828E01-DA36-439B-9546-66BE3AC83BCC}" type="sibTrans" cxnId="{C6539A50-06CB-4026-B938-EA1EE072E0F8}">
      <dgm:prSet/>
      <dgm:spPr/>
      <dgm:t>
        <a:bodyPr/>
        <a:lstStyle/>
        <a:p>
          <a:endParaRPr lang="en-US"/>
        </a:p>
      </dgm:t>
    </dgm:pt>
    <dgm:pt modelId="{9A31F25A-85AC-4F01-906D-C7077FFCECC0}" type="pres">
      <dgm:prSet presAssocID="{DD4E6C30-81DF-4B90-AA29-1BD1BBF7BB4A}" presName="compositeShape" presStyleCnt="0">
        <dgm:presLayoutVars>
          <dgm:chMax val="7"/>
          <dgm:dir/>
          <dgm:resizeHandles val="exact"/>
        </dgm:presLayoutVars>
      </dgm:prSet>
      <dgm:spPr/>
    </dgm:pt>
    <dgm:pt modelId="{20D1AFA8-6B5E-42C3-8977-8101807787C3}" type="pres">
      <dgm:prSet presAssocID="{99C390BD-FD57-41DB-81F9-E5D985F62B54}" presName="circ1" presStyleLbl="vennNode1" presStyleIdx="0" presStyleCnt="5"/>
      <dgm:spPr/>
    </dgm:pt>
    <dgm:pt modelId="{3387D13A-0097-4A4F-9CAF-4B7B0F5E1468}" type="pres">
      <dgm:prSet presAssocID="{99C390BD-FD57-41DB-81F9-E5D985F62B54}" presName="circ1Tx" presStyleLbl="revTx" presStyleIdx="0" presStyleCnt="0">
        <dgm:presLayoutVars>
          <dgm:chMax val="0"/>
          <dgm:chPref val="0"/>
          <dgm:bulletEnabled val="1"/>
        </dgm:presLayoutVars>
      </dgm:prSet>
      <dgm:spPr/>
    </dgm:pt>
    <dgm:pt modelId="{BA0292E6-0CC6-4886-9D03-96A9B5F563D8}" type="pres">
      <dgm:prSet presAssocID="{65E3C068-0D3C-4613-9F0F-EC1FCE9BA2ED}" presName="circ2" presStyleLbl="vennNode1" presStyleIdx="1" presStyleCnt="5"/>
      <dgm:spPr/>
    </dgm:pt>
    <dgm:pt modelId="{38BE90D9-250B-46C5-9839-8FB52805B4BE}" type="pres">
      <dgm:prSet presAssocID="{65E3C068-0D3C-4613-9F0F-EC1FCE9BA2ED}" presName="circ2Tx" presStyleLbl="revTx" presStyleIdx="0" presStyleCnt="0">
        <dgm:presLayoutVars>
          <dgm:chMax val="0"/>
          <dgm:chPref val="0"/>
          <dgm:bulletEnabled val="1"/>
        </dgm:presLayoutVars>
      </dgm:prSet>
      <dgm:spPr/>
    </dgm:pt>
    <dgm:pt modelId="{7E053B2C-2AB9-461F-9ED1-4ED14B090711}" type="pres">
      <dgm:prSet presAssocID="{70A73B2F-45DD-4C4F-AD4C-6B1CF5E8FA77}" presName="circ3" presStyleLbl="vennNode1" presStyleIdx="2" presStyleCnt="5"/>
      <dgm:spPr/>
    </dgm:pt>
    <dgm:pt modelId="{F63CBA78-859A-42AA-9F07-DDE986872D01}" type="pres">
      <dgm:prSet presAssocID="{70A73B2F-45DD-4C4F-AD4C-6B1CF5E8FA77}" presName="circ3Tx" presStyleLbl="revTx" presStyleIdx="0" presStyleCnt="0">
        <dgm:presLayoutVars>
          <dgm:chMax val="0"/>
          <dgm:chPref val="0"/>
          <dgm:bulletEnabled val="1"/>
        </dgm:presLayoutVars>
      </dgm:prSet>
      <dgm:spPr/>
    </dgm:pt>
    <dgm:pt modelId="{7F80AC73-1EEB-4009-91E5-9EA763E96548}" type="pres">
      <dgm:prSet presAssocID="{4F2DF2C1-C1EE-4C03-A10C-A22ECA7134B9}" presName="circ4" presStyleLbl="vennNode1" presStyleIdx="3" presStyleCnt="5"/>
      <dgm:spPr/>
    </dgm:pt>
    <dgm:pt modelId="{290295FC-F2DD-46E6-9BAA-DD1A801A8F58}" type="pres">
      <dgm:prSet presAssocID="{4F2DF2C1-C1EE-4C03-A10C-A22ECA7134B9}" presName="circ4Tx" presStyleLbl="revTx" presStyleIdx="0" presStyleCnt="0">
        <dgm:presLayoutVars>
          <dgm:chMax val="0"/>
          <dgm:chPref val="0"/>
          <dgm:bulletEnabled val="1"/>
        </dgm:presLayoutVars>
      </dgm:prSet>
      <dgm:spPr/>
    </dgm:pt>
    <dgm:pt modelId="{24513E86-A7D3-45E0-9122-E6907055D009}" type="pres">
      <dgm:prSet presAssocID="{B06FDA92-4428-470E-9FDF-16F9A1CBB4FB}" presName="circ5" presStyleLbl="vennNode1" presStyleIdx="4" presStyleCnt="5"/>
      <dgm:spPr/>
    </dgm:pt>
    <dgm:pt modelId="{1425E81E-9A69-4930-B3CA-8A629DE6806A}" type="pres">
      <dgm:prSet presAssocID="{B06FDA92-4428-470E-9FDF-16F9A1CBB4FB}" presName="circ5Tx" presStyleLbl="revTx" presStyleIdx="0" presStyleCnt="0">
        <dgm:presLayoutVars>
          <dgm:chMax val="0"/>
          <dgm:chPref val="0"/>
          <dgm:bulletEnabled val="1"/>
        </dgm:presLayoutVars>
      </dgm:prSet>
      <dgm:spPr/>
    </dgm:pt>
  </dgm:ptLst>
  <dgm:cxnLst>
    <dgm:cxn modelId="{A2C2FB04-86E2-4BBF-B1EE-8AF0DB76263C}" type="presOf" srcId="{65E3C068-0D3C-4613-9F0F-EC1FCE9BA2ED}" destId="{38BE90D9-250B-46C5-9839-8FB52805B4BE}" srcOrd="0" destOrd="0" presId="urn:microsoft.com/office/officeart/2005/8/layout/venn1"/>
    <dgm:cxn modelId="{7907EC15-DB92-4BA6-AB75-EC523F6F2AB7}" srcId="{DD4E6C30-81DF-4B90-AA29-1BD1BBF7BB4A}" destId="{65E3C068-0D3C-4613-9F0F-EC1FCE9BA2ED}" srcOrd="1" destOrd="0" parTransId="{D6DB0006-8B32-4FD9-B9E9-D8FACE29AAF4}" sibTransId="{2DC39D43-EE6E-4926-A754-D30AAF3315D8}"/>
    <dgm:cxn modelId="{31F26D23-9D42-4551-A3A9-9D2E5B14152E}" type="presOf" srcId="{B06FDA92-4428-470E-9FDF-16F9A1CBB4FB}" destId="{1425E81E-9A69-4930-B3CA-8A629DE6806A}" srcOrd="0" destOrd="0" presId="urn:microsoft.com/office/officeart/2005/8/layout/venn1"/>
    <dgm:cxn modelId="{64BB5C3F-03E3-4222-8534-BD47F824C6BF}" type="presOf" srcId="{99C390BD-FD57-41DB-81F9-E5D985F62B54}" destId="{3387D13A-0097-4A4F-9CAF-4B7B0F5E1468}" srcOrd="0" destOrd="0" presId="urn:microsoft.com/office/officeart/2005/8/layout/venn1"/>
    <dgm:cxn modelId="{CCADAC5B-629D-4A45-A3A3-4FFAB50CB1DF}" type="presOf" srcId="{DD4E6C30-81DF-4B90-AA29-1BD1BBF7BB4A}" destId="{9A31F25A-85AC-4F01-906D-C7077FFCECC0}" srcOrd="0" destOrd="0" presId="urn:microsoft.com/office/officeart/2005/8/layout/venn1"/>
    <dgm:cxn modelId="{C6539A50-06CB-4026-B938-EA1EE072E0F8}" srcId="{DD4E6C30-81DF-4B90-AA29-1BD1BBF7BB4A}" destId="{B06FDA92-4428-470E-9FDF-16F9A1CBB4FB}" srcOrd="4" destOrd="0" parTransId="{2DD521F3-D526-44F1-B1ED-EE9C486AEFE4}" sibTransId="{63828E01-DA36-439B-9546-66BE3AC83BCC}"/>
    <dgm:cxn modelId="{539EFBA5-F6F4-4FB6-8ED1-4446502B7075}" srcId="{DD4E6C30-81DF-4B90-AA29-1BD1BBF7BB4A}" destId="{70A73B2F-45DD-4C4F-AD4C-6B1CF5E8FA77}" srcOrd="2" destOrd="0" parTransId="{D9984F43-7DC7-445F-B268-CF4AC2744986}" sibTransId="{43FB123E-CBDE-495C-8BAF-4052968F9F20}"/>
    <dgm:cxn modelId="{E3EF69AC-29D1-4562-87CD-8A576F06DB43}" type="presOf" srcId="{70A73B2F-45DD-4C4F-AD4C-6B1CF5E8FA77}" destId="{F63CBA78-859A-42AA-9F07-DDE986872D01}" srcOrd="0" destOrd="0" presId="urn:microsoft.com/office/officeart/2005/8/layout/venn1"/>
    <dgm:cxn modelId="{B90372D2-5E0A-453B-8CC3-4BC092BD6848}" srcId="{DD4E6C30-81DF-4B90-AA29-1BD1BBF7BB4A}" destId="{4F2DF2C1-C1EE-4C03-A10C-A22ECA7134B9}" srcOrd="3" destOrd="0" parTransId="{92F87F92-6FEB-4756-A23F-A67F11D74247}" sibTransId="{7D92742F-B027-43B1-9633-ED390A734076}"/>
    <dgm:cxn modelId="{1E83FBD5-DBD1-476A-9071-C06A55486796}" type="presOf" srcId="{4F2DF2C1-C1EE-4C03-A10C-A22ECA7134B9}" destId="{290295FC-F2DD-46E6-9BAA-DD1A801A8F58}" srcOrd="0" destOrd="0" presId="urn:microsoft.com/office/officeart/2005/8/layout/venn1"/>
    <dgm:cxn modelId="{FF6367DB-5CF5-4E10-AB3D-6D09D72096FB}" srcId="{DD4E6C30-81DF-4B90-AA29-1BD1BBF7BB4A}" destId="{99C390BD-FD57-41DB-81F9-E5D985F62B54}" srcOrd="0" destOrd="0" parTransId="{90D74DC1-ADF5-4775-8D01-62394F326B65}" sibTransId="{CAC975FA-28DF-409F-8DA3-028BF7486D25}"/>
    <dgm:cxn modelId="{7E625E6B-1C01-4414-93FE-5EF33C9B908E}" type="presParOf" srcId="{9A31F25A-85AC-4F01-906D-C7077FFCECC0}" destId="{20D1AFA8-6B5E-42C3-8977-8101807787C3}" srcOrd="0" destOrd="0" presId="urn:microsoft.com/office/officeart/2005/8/layout/venn1"/>
    <dgm:cxn modelId="{76A8FAB4-5CCC-4B94-8CDA-F12AC7839EF9}" type="presParOf" srcId="{9A31F25A-85AC-4F01-906D-C7077FFCECC0}" destId="{3387D13A-0097-4A4F-9CAF-4B7B0F5E1468}" srcOrd="1" destOrd="0" presId="urn:microsoft.com/office/officeart/2005/8/layout/venn1"/>
    <dgm:cxn modelId="{44AA6757-78EB-460F-8A33-46A01A74C4EE}" type="presParOf" srcId="{9A31F25A-85AC-4F01-906D-C7077FFCECC0}" destId="{BA0292E6-0CC6-4886-9D03-96A9B5F563D8}" srcOrd="2" destOrd="0" presId="urn:microsoft.com/office/officeart/2005/8/layout/venn1"/>
    <dgm:cxn modelId="{C99FEC0A-7479-4837-93A0-9BE91736029F}" type="presParOf" srcId="{9A31F25A-85AC-4F01-906D-C7077FFCECC0}" destId="{38BE90D9-250B-46C5-9839-8FB52805B4BE}" srcOrd="3" destOrd="0" presId="urn:microsoft.com/office/officeart/2005/8/layout/venn1"/>
    <dgm:cxn modelId="{DF14BB14-ED47-422A-8603-3C3F22B47B26}" type="presParOf" srcId="{9A31F25A-85AC-4F01-906D-C7077FFCECC0}" destId="{7E053B2C-2AB9-461F-9ED1-4ED14B090711}" srcOrd="4" destOrd="0" presId="urn:microsoft.com/office/officeart/2005/8/layout/venn1"/>
    <dgm:cxn modelId="{759FC5DB-4018-49C7-AECC-6F8F9C2098A7}" type="presParOf" srcId="{9A31F25A-85AC-4F01-906D-C7077FFCECC0}" destId="{F63CBA78-859A-42AA-9F07-DDE986872D01}" srcOrd="5" destOrd="0" presId="urn:microsoft.com/office/officeart/2005/8/layout/venn1"/>
    <dgm:cxn modelId="{AF9C5989-F302-4C3A-B3ED-E32C5442E0E1}" type="presParOf" srcId="{9A31F25A-85AC-4F01-906D-C7077FFCECC0}" destId="{7F80AC73-1EEB-4009-91E5-9EA763E96548}" srcOrd="6" destOrd="0" presId="urn:microsoft.com/office/officeart/2005/8/layout/venn1"/>
    <dgm:cxn modelId="{1EA08173-FE4B-4AC6-90BA-F9D67D8F8CA9}" type="presParOf" srcId="{9A31F25A-85AC-4F01-906D-C7077FFCECC0}" destId="{290295FC-F2DD-46E6-9BAA-DD1A801A8F58}" srcOrd="7" destOrd="0" presId="urn:microsoft.com/office/officeart/2005/8/layout/venn1"/>
    <dgm:cxn modelId="{729E512E-1368-42EF-B596-338AC4E49B8B}" type="presParOf" srcId="{9A31F25A-85AC-4F01-906D-C7077FFCECC0}" destId="{24513E86-A7D3-45E0-9122-E6907055D009}" srcOrd="8" destOrd="0" presId="urn:microsoft.com/office/officeart/2005/8/layout/venn1"/>
    <dgm:cxn modelId="{599A9F92-3540-4BDC-B5AF-B7C91FE701A9}" type="presParOf" srcId="{9A31F25A-85AC-4F01-906D-C7077FFCECC0}" destId="{1425E81E-9A69-4930-B3CA-8A629DE6806A}"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012133-13C7-4D43-AB2B-228F932C39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4B3C02-02C3-4214-AFAC-0632845588ED}">
      <dgm:prSet/>
      <dgm:spPr/>
      <dgm:t>
        <a:bodyPr/>
        <a:lstStyle/>
        <a:p>
          <a:pPr>
            <a:lnSpc>
              <a:spcPct val="100000"/>
            </a:lnSpc>
          </a:pPr>
          <a:r>
            <a:rPr lang="en-US" dirty="0">
              <a:latin typeface="Garamond" panose="02020404030301010803" pitchFamily="18" charset="0"/>
            </a:rPr>
            <a:t>This program is designed to help young people of color or whose primary language is a language other than English acquire a missional imagination to help them discern their future and the role that Jesus and the church have in their life. </a:t>
          </a:r>
        </a:p>
      </dgm:t>
    </dgm:pt>
    <dgm:pt modelId="{FBE6D941-86B8-4A3D-9A92-0E6A75905812}" type="parTrans" cxnId="{ACDC53A0-3648-4E3F-AD2D-B37101AB3729}">
      <dgm:prSet/>
      <dgm:spPr/>
      <dgm:t>
        <a:bodyPr/>
        <a:lstStyle/>
        <a:p>
          <a:endParaRPr lang="en-US"/>
        </a:p>
      </dgm:t>
    </dgm:pt>
    <dgm:pt modelId="{61ED7693-3B28-41A2-B41A-87F1F6AB5EE0}" type="sibTrans" cxnId="{ACDC53A0-3648-4E3F-AD2D-B37101AB3729}">
      <dgm:prSet/>
      <dgm:spPr/>
      <dgm:t>
        <a:bodyPr/>
        <a:lstStyle/>
        <a:p>
          <a:endParaRPr lang="en-US"/>
        </a:p>
      </dgm:t>
    </dgm:pt>
    <dgm:pt modelId="{E986A1D5-5F89-418A-9FF1-B28FBD465C84}">
      <dgm:prSet/>
      <dgm:spPr/>
      <dgm:t>
        <a:bodyPr/>
        <a:lstStyle/>
        <a:p>
          <a:pPr>
            <a:lnSpc>
              <a:spcPct val="100000"/>
            </a:lnSpc>
          </a:pPr>
          <a:r>
            <a:rPr lang="en-US" dirty="0">
              <a:latin typeface="Garamond" panose="02020404030301010803" pitchFamily="18" charset="0"/>
            </a:rPr>
            <a:t>An ELCA congregation can nominate a young person (or persons) with growing leadership skills in their worshipping community to participate in the program. By nominating the young person, the congregation's leader agrees to oversee their apprentice's summer internship if accepted into the program</a:t>
          </a:r>
        </a:p>
      </dgm:t>
    </dgm:pt>
    <dgm:pt modelId="{49EC8FC5-606B-4CB0-B7FA-6DA1F8A4B93C}" type="parTrans" cxnId="{D5EA2BD8-F094-4F2C-B651-B9ED19007E42}">
      <dgm:prSet/>
      <dgm:spPr/>
      <dgm:t>
        <a:bodyPr/>
        <a:lstStyle/>
        <a:p>
          <a:endParaRPr lang="en-US"/>
        </a:p>
      </dgm:t>
    </dgm:pt>
    <dgm:pt modelId="{7094D5DB-CAD2-4782-A343-5BF1B97B0D3A}" type="sibTrans" cxnId="{D5EA2BD8-F094-4F2C-B651-B9ED19007E42}">
      <dgm:prSet/>
      <dgm:spPr/>
      <dgm:t>
        <a:bodyPr/>
        <a:lstStyle/>
        <a:p>
          <a:endParaRPr lang="en-US"/>
        </a:p>
      </dgm:t>
    </dgm:pt>
    <dgm:pt modelId="{3484258D-8E59-414F-A82B-986E990EAA3C}" type="pres">
      <dgm:prSet presAssocID="{13012133-13C7-4D43-AB2B-228F932C3939}" presName="root" presStyleCnt="0">
        <dgm:presLayoutVars>
          <dgm:dir/>
          <dgm:resizeHandles val="exact"/>
        </dgm:presLayoutVars>
      </dgm:prSet>
      <dgm:spPr/>
    </dgm:pt>
    <dgm:pt modelId="{3AB550AD-3A78-4F42-B6F8-FF99A16C6576}" type="pres">
      <dgm:prSet presAssocID="{554B3C02-02C3-4214-AFAC-0632845588ED}" presName="compNode" presStyleCnt="0"/>
      <dgm:spPr/>
    </dgm:pt>
    <dgm:pt modelId="{2297ED37-3FCA-401A-96F2-651FD933D4A2}" type="pres">
      <dgm:prSet presAssocID="{554B3C02-02C3-4214-AFAC-0632845588ED}" presName="bgRect" presStyleLbl="bgShp" presStyleIdx="0" presStyleCnt="2" custLinFactNeighborX="-440" custLinFactNeighborY="-11132"/>
      <dgm:spPr/>
    </dgm:pt>
    <dgm:pt modelId="{A9E58DD9-C2AD-44D4-B850-F86280A475D1}" type="pres">
      <dgm:prSet presAssocID="{554B3C02-02C3-4214-AFAC-0632845588E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980740D-1641-46BB-B753-6EA5EA33FACE}" type="pres">
      <dgm:prSet presAssocID="{554B3C02-02C3-4214-AFAC-0632845588ED}" presName="spaceRect" presStyleCnt="0"/>
      <dgm:spPr/>
    </dgm:pt>
    <dgm:pt modelId="{FBB82A8C-A347-4EC6-AF24-9C21EF5BC76C}" type="pres">
      <dgm:prSet presAssocID="{554B3C02-02C3-4214-AFAC-0632845588ED}" presName="parTx" presStyleLbl="revTx" presStyleIdx="0" presStyleCnt="2">
        <dgm:presLayoutVars>
          <dgm:chMax val="0"/>
          <dgm:chPref val="0"/>
        </dgm:presLayoutVars>
      </dgm:prSet>
      <dgm:spPr/>
    </dgm:pt>
    <dgm:pt modelId="{B241A23A-BEB0-4ECD-88D7-6DA2BF42CB9E}" type="pres">
      <dgm:prSet presAssocID="{61ED7693-3B28-41A2-B41A-87F1F6AB5EE0}" presName="sibTrans" presStyleCnt="0"/>
      <dgm:spPr/>
    </dgm:pt>
    <dgm:pt modelId="{B5D303A7-3989-46D8-8FC4-08CE56C90CAF}" type="pres">
      <dgm:prSet presAssocID="{E986A1D5-5F89-418A-9FF1-B28FBD465C84}" presName="compNode" presStyleCnt="0"/>
      <dgm:spPr/>
    </dgm:pt>
    <dgm:pt modelId="{E6EDB35C-33DB-45F3-B5D6-620EDC4D1936}" type="pres">
      <dgm:prSet presAssocID="{E986A1D5-5F89-418A-9FF1-B28FBD465C84}" presName="bgRect" presStyleLbl="bgShp" presStyleIdx="1" presStyleCnt="2"/>
      <dgm:spPr/>
    </dgm:pt>
    <dgm:pt modelId="{EAF03820-4A64-44D5-9E44-0FD6D230611B}" type="pres">
      <dgm:prSet presAssocID="{E986A1D5-5F89-418A-9FF1-B28FBD465C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3157DE9B-EBA1-4BE1-A2A3-53EDF9A8AFA4}" type="pres">
      <dgm:prSet presAssocID="{E986A1D5-5F89-418A-9FF1-B28FBD465C84}" presName="spaceRect" presStyleCnt="0"/>
      <dgm:spPr/>
    </dgm:pt>
    <dgm:pt modelId="{65DA1969-BFCC-4909-A4A2-E3A2ED964053}" type="pres">
      <dgm:prSet presAssocID="{E986A1D5-5F89-418A-9FF1-B28FBD465C84}" presName="parTx" presStyleLbl="revTx" presStyleIdx="1" presStyleCnt="2">
        <dgm:presLayoutVars>
          <dgm:chMax val="0"/>
          <dgm:chPref val="0"/>
        </dgm:presLayoutVars>
      </dgm:prSet>
      <dgm:spPr/>
    </dgm:pt>
  </dgm:ptLst>
  <dgm:cxnLst>
    <dgm:cxn modelId="{F2AFEA24-41CA-4976-A338-B8446FCC3AED}" type="presOf" srcId="{13012133-13C7-4D43-AB2B-228F932C3939}" destId="{3484258D-8E59-414F-A82B-986E990EAA3C}" srcOrd="0" destOrd="0" presId="urn:microsoft.com/office/officeart/2018/2/layout/IconVerticalSolidList"/>
    <dgm:cxn modelId="{33F44756-9CC8-4CF0-B4C3-33931C700B6D}" type="presOf" srcId="{E986A1D5-5F89-418A-9FF1-B28FBD465C84}" destId="{65DA1969-BFCC-4909-A4A2-E3A2ED964053}" srcOrd="0" destOrd="0" presId="urn:microsoft.com/office/officeart/2018/2/layout/IconVerticalSolidList"/>
    <dgm:cxn modelId="{F25F4D90-987D-4F0A-A1DE-A010EF8D1284}" type="presOf" srcId="{554B3C02-02C3-4214-AFAC-0632845588ED}" destId="{FBB82A8C-A347-4EC6-AF24-9C21EF5BC76C}" srcOrd="0" destOrd="0" presId="urn:microsoft.com/office/officeart/2018/2/layout/IconVerticalSolidList"/>
    <dgm:cxn modelId="{ACDC53A0-3648-4E3F-AD2D-B37101AB3729}" srcId="{13012133-13C7-4D43-AB2B-228F932C3939}" destId="{554B3C02-02C3-4214-AFAC-0632845588ED}" srcOrd="0" destOrd="0" parTransId="{FBE6D941-86B8-4A3D-9A92-0E6A75905812}" sibTransId="{61ED7693-3B28-41A2-B41A-87F1F6AB5EE0}"/>
    <dgm:cxn modelId="{D5EA2BD8-F094-4F2C-B651-B9ED19007E42}" srcId="{13012133-13C7-4D43-AB2B-228F932C3939}" destId="{E986A1D5-5F89-418A-9FF1-B28FBD465C84}" srcOrd="1" destOrd="0" parTransId="{49EC8FC5-606B-4CB0-B7FA-6DA1F8A4B93C}" sibTransId="{7094D5DB-CAD2-4782-A343-5BF1B97B0D3A}"/>
    <dgm:cxn modelId="{370EF5EC-1A8F-4A80-8DF8-41F210280BEA}" type="presParOf" srcId="{3484258D-8E59-414F-A82B-986E990EAA3C}" destId="{3AB550AD-3A78-4F42-B6F8-FF99A16C6576}" srcOrd="0" destOrd="0" presId="urn:microsoft.com/office/officeart/2018/2/layout/IconVerticalSolidList"/>
    <dgm:cxn modelId="{380C348D-330B-4514-AFA0-82D6112115C9}" type="presParOf" srcId="{3AB550AD-3A78-4F42-B6F8-FF99A16C6576}" destId="{2297ED37-3FCA-401A-96F2-651FD933D4A2}" srcOrd="0" destOrd="0" presId="urn:microsoft.com/office/officeart/2018/2/layout/IconVerticalSolidList"/>
    <dgm:cxn modelId="{4E6F5B04-9BD5-41E9-B955-1E5488606270}" type="presParOf" srcId="{3AB550AD-3A78-4F42-B6F8-FF99A16C6576}" destId="{A9E58DD9-C2AD-44D4-B850-F86280A475D1}" srcOrd="1" destOrd="0" presId="urn:microsoft.com/office/officeart/2018/2/layout/IconVerticalSolidList"/>
    <dgm:cxn modelId="{7273B2D1-A5CE-4384-9F6F-6478AE58E8CC}" type="presParOf" srcId="{3AB550AD-3A78-4F42-B6F8-FF99A16C6576}" destId="{3980740D-1641-46BB-B753-6EA5EA33FACE}" srcOrd="2" destOrd="0" presId="urn:microsoft.com/office/officeart/2018/2/layout/IconVerticalSolidList"/>
    <dgm:cxn modelId="{3F7C1548-D831-40B3-AD39-57542F50B660}" type="presParOf" srcId="{3AB550AD-3A78-4F42-B6F8-FF99A16C6576}" destId="{FBB82A8C-A347-4EC6-AF24-9C21EF5BC76C}" srcOrd="3" destOrd="0" presId="urn:microsoft.com/office/officeart/2018/2/layout/IconVerticalSolidList"/>
    <dgm:cxn modelId="{AC8135FF-E506-42D4-983E-5592F0814FE3}" type="presParOf" srcId="{3484258D-8E59-414F-A82B-986E990EAA3C}" destId="{B241A23A-BEB0-4ECD-88D7-6DA2BF42CB9E}" srcOrd="1" destOrd="0" presId="urn:microsoft.com/office/officeart/2018/2/layout/IconVerticalSolidList"/>
    <dgm:cxn modelId="{C82AE2B0-7E7A-4D46-BCB0-C08A246E1A90}" type="presParOf" srcId="{3484258D-8E59-414F-A82B-986E990EAA3C}" destId="{B5D303A7-3989-46D8-8FC4-08CE56C90CAF}" srcOrd="2" destOrd="0" presId="urn:microsoft.com/office/officeart/2018/2/layout/IconVerticalSolidList"/>
    <dgm:cxn modelId="{B9EFD620-DEC2-4F53-89D2-07D1037EECA6}" type="presParOf" srcId="{B5D303A7-3989-46D8-8FC4-08CE56C90CAF}" destId="{E6EDB35C-33DB-45F3-B5D6-620EDC4D1936}" srcOrd="0" destOrd="0" presId="urn:microsoft.com/office/officeart/2018/2/layout/IconVerticalSolidList"/>
    <dgm:cxn modelId="{DE328E73-B05F-41A3-AB86-99864D4BF3DA}" type="presParOf" srcId="{B5D303A7-3989-46D8-8FC4-08CE56C90CAF}" destId="{EAF03820-4A64-44D5-9E44-0FD6D230611B}" srcOrd="1" destOrd="0" presId="urn:microsoft.com/office/officeart/2018/2/layout/IconVerticalSolidList"/>
    <dgm:cxn modelId="{7FEF5126-55B7-4190-B66C-51F18B7C66BE}" type="presParOf" srcId="{B5D303A7-3989-46D8-8FC4-08CE56C90CAF}" destId="{3157DE9B-EBA1-4BE1-A2A3-53EDF9A8AFA4}" srcOrd="2" destOrd="0" presId="urn:microsoft.com/office/officeart/2018/2/layout/IconVerticalSolidList"/>
    <dgm:cxn modelId="{6C8E4514-7D96-44C6-8025-C6338DF9A18D}" type="presParOf" srcId="{B5D303A7-3989-46D8-8FC4-08CE56C90CAF}" destId="{65DA1969-BFCC-4909-A4A2-E3A2ED9640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012133-13C7-4D43-AB2B-228F932C39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98CB2E3-AB3B-4835-9CD5-9F9974138195}">
      <dgm:prSet/>
      <dgm:spPr/>
      <dgm:t>
        <a:bodyPr/>
        <a:lstStyle/>
        <a:p>
          <a:pPr>
            <a:lnSpc>
              <a:spcPct val="100000"/>
            </a:lnSpc>
          </a:pPr>
          <a:r>
            <a:rPr lang="en-US" dirty="0">
              <a:latin typeface="Garamond" panose="02020404030301010803" pitchFamily="18" charset="0"/>
            </a:rPr>
            <a:t>Nominees must be enrolled in high school or college and be between the ages of 16 and 20 for the entire program. </a:t>
          </a:r>
        </a:p>
      </dgm:t>
    </dgm:pt>
    <dgm:pt modelId="{7CE0F498-338A-475B-ADC9-69A5859E66DF}" type="parTrans" cxnId="{7B937F7F-21F9-4B79-B180-78AF31D71F7B}">
      <dgm:prSet/>
      <dgm:spPr/>
      <dgm:t>
        <a:bodyPr/>
        <a:lstStyle/>
        <a:p>
          <a:endParaRPr lang="en-US"/>
        </a:p>
      </dgm:t>
    </dgm:pt>
    <dgm:pt modelId="{BA9FD6F1-BEC0-4F18-89B2-9D9507BDF620}" type="sibTrans" cxnId="{7B937F7F-21F9-4B79-B180-78AF31D71F7B}">
      <dgm:prSet/>
      <dgm:spPr/>
      <dgm:t>
        <a:bodyPr/>
        <a:lstStyle/>
        <a:p>
          <a:endParaRPr lang="en-US"/>
        </a:p>
      </dgm:t>
    </dgm:pt>
    <dgm:pt modelId="{FF23790A-BAF2-4656-83C8-588455FCD124}">
      <dgm:prSet/>
      <dgm:spPr/>
      <dgm:t>
        <a:bodyPr/>
        <a:lstStyle/>
        <a:p>
          <a:pPr>
            <a:lnSpc>
              <a:spcPct val="100000"/>
            </a:lnSpc>
          </a:pPr>
          <a:r>
            <a:rPr lang="en-US" dirty="0">
              <a:latin typeface="Garamond" panose="02020404030301010803" pitchFamily="18" charset="0"/>
            </a:rPr>
            <a:t>For questions or more information contact Cynthia Zamora, Program Director for Horizon Apprenticeship Program, at: </a:t>
          </a:r>
          <a:r>
            <a:rPr lang="en-US" b="1" dirty="0">
              <a:latin typeface="Garamond" panose="02020404030301010803" pitchFamily="18" charset="0"/>
            </a:rPr>
            <a:t>Cynthia.Zamora@elca.org</a:t>
          </a:r>
        </a:p>
      </dgm:t>
    </dgm:pt>
    <dgm:pt modelId="{37909132-FB33-45E8-BCC3-E5B5FE4AEAAD}" type="parTrans" cxnId="{1688460A-3040-485F-8E76-5904F76E032F}">
      <dgm:prSet/>
      <dgm:spPr/>
      <dgm:t>
        <a:bodyPr/>
        <a:lstStyle/>
        <a:p>
          <a:endParaRPr lang="en-US"/>
        </a:p>
      </dgm:t>
    </dgm:pt>
    <dgm:pt modelId="{F9095785-9427-442E-948D-EDEC7381B1CB}" type="sibTrans" cxnId="{1688460A-3040-485F-8E76-5904F76E032F}">
      <dgm:prSet/>
      <dgm:spPr/>
      <dgm:t>
        <a:bodyPr/>
        <a:lstStyle/>
        <a:p>
          <a:endParaRPr lang="en-US"/>
        </a:p>
      </dgm:t>
    </dgm:pt>
    <dgm:pt modelId="{3484258D-8E59-414F-A82B-986E990EAA3C}" type="pres">
      <dgm:prSet presAssocID="{13012133-13C7-4D43-AB2B-228F932C3939}" presName="root" presStyleCnt="0">
        <dgm:presLayoutVars>
          <dgm:dir/>
          <dgm:resizeHandles val="exact"/>
        </dgm:presLayoutVars>
      </dgm:prSet>
      <dgm:spPr/>
    </dgm:pt>
    <dgm:pt modelId="{346987BE-E475-42B9-8875-C4C3AE36689D}" type="pres">
      <dgm:prSet presAssocID="{298CB2E3-AB3B-4835-9CD5-9F9974138195}" presName="compNode" presStyleCnt="0"/>
      <dgm:spPr/>
    </dgm:pt>
    <dgm:pt modelId="{41CF3B13-7A36-455B-ABCB-F433C784E58B}" type="pres">
      <dgm:prSet presAssocID="{298CB2E3-AB3B-4835-9CD5-9F9974138195}" presName="bgRect" presStyleLbl="bgShp" presStyleIdx="0" presStyleCnt="2"/>
      <dgm:spPr/>
    </dgm:pt>
    <dgm:pt modelId="{43A5DF36-3646-4ACE-BAE3-97A3AD63A407}" type="pres">
      <dgm:prSet presAssocID="{298CB2E3-AB3B-4835-9CD5-9F99741381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308C3F1F-92AE-4CA1-AA8D-46F804B23782}" type="pres">
      <dgm:prSet presAssocID="{298CB2E3-AB3B-4835-9CD5-9F9974138195}" presName="spaceRect" presStyleCnt="0"/>
      <dgm:spPr/>
    </dgm:pt>
    <dgm:pt modelId="{CD77F235-1A49-44DA-8D08-F3868AD8EB59}" type="pres">
      <dgm:prSet presAssocID="{298CB2E3-AB3B-4835-9CD5-9F9974138195}" presName="parTx" presStyleLbl="revTx" presStyleIdx="0" presStyleCnt="2">
        <dgm:presLayoutVars>
          <dgm:chMax val="0"/>
          <dgm:chPref val="0"/>
        </dgm:presLayoutVars>
      </dgm:prSet>
      <dgm:spPr/>
    </dgm:pt>
    <dgm:pt modelId="{EF2CA769-14EF-4A00-BEF0-A1365238A22F}" type="pres">
      <dgm:prSet presAssocID="{BA9FD6F1-BEC0-4F18-89B2-9D9507BDF620}" presName="sibTrans" presStyleCnt="0"/>
      <dgm:spPr/>
    </dgm:pt>
    <dgm:pt modelId="{0CFA6762-B722-48B9-A24D-559945C478DC}" type="pres">
      <dgm:prSet presAssocID="{FF23790A-BAF2-4656-83C8-588455FCD124}" presName="compNode" presStyleCnt="0"/>
      <dgm:spPr/>
    </dgm:pt>
    <dgm:pt modelId="{114C07E8-EF63-43B6-8837-915DB13E21C2}" type="pres">
      <dgm:prSet presAssocID="{FF23790A-BAF2-4656-83C8-588455FCD124}" presName="bgRect" presStyleLbl="bgShp" presStyleIdx="1" presStyleCnt="2" custLinFactNeighborY="755"/>
      <dgm:spPr/>
    </dgm:pt>
    <dgm:pt modelId="{25617B84-DBE3-45B2-8F83-3739276954C1}" type="pres">
      <dgm:prSet presAssocID="{FF23790A-BAF2-4656-83C8-588455FCD12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estion Mark with solid fill"/>
        </a:ext>
      </dgm:extLst>
    </dgm:pt>
    <dgm:pt modelId="{E3DBF92E-865C-45D4-9089-6474EE9E9B81}" type="pres">
      <dgm:prSet presAssocID="{FF23790A-BAF2-4656-83C8-588455FCD124}" presName="spaceRect" presStyleCnt="0"/>
      <dgm:spPr/>
    </dgm:pt>
    <dgm:pt modelId="{627322E0-A2D3-4B5F-8F8D-A1F15361DCD6}" type="pres">
      <dgm:prSet presAssocID="{FF23790A-BAF2-4656-83C8-588455FCD124}" presName="parTx" presStyleLbl="revTx" presStyleIdx="1" presStyleCnt="2">
        <dgm:presLayoutVars>
          <dgm:chMax val="0"/>
          <dgm:chPref val="0"/>
        </dgm:presLayoutVars>
      </dgm:prSet>
      <dgm:spPr/>
    </dgm:pt>
  </dgm:ptLst>
  <dgm:cxnLst>
    <dgm:cxn modelId="{1688460A-3040-485F-8E76-5904F76E032F}" srcId="{13012133-13C7-4D43-AB2B-228F932C3939}" destId="{FF23790A-BAF2-4656-83C8-588455FCD124}" srcOrd="1" destOrd="0" parTransId="{37909132-FB33-45E8-BCC3-E5B5FE4AEAAD}" sibTransId="{F9095785-9427-442E-948D-EDEC7381B1CB}"/>
    <dgm:cxn modelId="{F2AFEA24-41CA-4976-A338-B8446FCC3AED}" type="presOf" srcId="{13012133-13C7-4D43-AB2B-228F932C3939}" destId="{3484258D-8E59-414F-A82B-986E990EAA3C}" srcOrd="0" destOrd="0" presId="urn:microsoft.com/office/officeart/2018/2/layout/IconVerticalSolidList"/>
    <dgm:cxn modelId="{9ED18C27-5A73-4781-96B8-EE3D5AF4C53C}" type="presOf" srcId="{298CB2E3-AB3B-4835-9CD5-9F9974138195}" destId="{CD77F235-1A49-44DA-8D08-F3868AD8EB59}" srcOrd="0" destOrd="0" presId="urn:microsoft.com/office/officeart/2018/2/layout/IconVerticalSolidList"/>
    <dgm:cxn modelId="{7B937F7F-21F9-4B79-B180-78AF31D71F7B}" srcId="{13012133-13C7-4D43-AB2B-228F932C3939}" destId="{298CB2E3-AB3B-4835-9CD5-9F9974138195}" srcOrd="0" destOrd="0" parTransId="{7CE0F498-338A-475B-ADC9-69A5859E66DF}" sibTransId="{BA9FD6F1-BEC0-4F18-89B2-9D9507BDF620}"/>
    <dgm:cxn modelId="{A7F909EA-00B7-4BFD-90E7-723A2E60BF8A}" type="presOf" srcId="{FF23790A-BAF2-4656-83C8-588455FCD124}" destId="{627322E0-A2D3-4B5F-8F8D-A1F15361DCD6}" srcOrd="0" destOrd="0" presId="urn:microsoft.com/office/officeart/2018/2/layout/IconVerticalSolidList"/>
    <dgm:cxn modelId="{27FE2B44-0C67-44C8-87C9-F5628DD891E2}" type="presParOf" srcId="{3484258D-8E59-414F-A82B-986E990EAA3C}" destId="{346987BE-E475-42B9-8875-C4C3AE36689D}" srcOrd="0" destOrd="0" presId="urn:microsoft.com/office/officeart/2018/2/layout/IconVerticalSolidList"/>
    <dgm:cxn modelId="{CF4364C5-D3E8-42AC-8427-252A8A7899BA}" type="presParOf" srcId="{346987BE-E475-42B9-8875-C4C3AE36689D}" destId="{41CF3B13-7A36-455B-ABCB-F433C784E58B}" srcOrd="0" destOrd="0" presId="urn:microsoft.com/office/officeart/2018/2/layout/IconVerticalSolidList"/>
    <dgm:cxn modelId="{38C01CAF-8EC8-4360-B420-085091F55EC0}" type="presParOf" srcId="{346987BE-E475-42B9-8875-C4C3AE36689D}" destId="{43A5DF36-3646-4ACE-BAE3-97A3AD63A407}" srcOrd="1" destOrd="0" presId="urn:microsoft.com/office/officeart/2018/2/layout/IconVerticalSolidList"/>
    <dgm:cxn modelId="{66A3C5BD-86E4-47C3-843B-7CD75F248E05}" type="presParOf" srcId="{346987BE-E475-42B9-8875-C4C3AE36689D}" destId="{308C3F1F-92AE-4CA1-AA8D-46F804B23782}" srcOrd="2" destOrd="0" presId="urn:microsoft.com/office/officeart/2018/2/layout/IconVerticalSolidList"/>
    <dgm:cxn modelId="{D89101B5-8B1D-42EF-8ED8-CC06AC068FE8}" type="presParOf" srcId="{346987BE-E475-42B9-8875-C4C3AE36689D}" destId="{CD77F235-1A49-44DA-8D08-F3868AD8EB59}" srcOrd="3" destOrd="0" presId="urn:microsoft.com/office/officeart/2018/2/layout/IconVerticalSolidList"/>
    <dgm:cxn modelId="{B9FA2B4E-F2B4-4310-8712-C0E6971CC504}" type="presParOf" srcId="{3484258D-8E59-414F-A82B-986E990EAA3C}" destId="{EF2CA769-14EF-4A00-BEF0-A1365238A22F}" srcOrd="1" destOrd="0" presId="urn:microsoft.com/office/officeart/2018/2/layout/IconVerticalSolidList"/>
    <dgm:cxn modelId="{2FAD7052-4A78-45D4-ACAB-5D619A61F4EC}" type="presParOf" srcId="{3484258D-8E59-414F-A82B-986E990EAA3C}" destId="{0CFA6762-B722-48B9-A24D-559945C478DC}" srcOrd="2" destOrd="0" presId="urn:microsoft.com/office/officeart/2018/2/layout/IconVerticalSolidList"/>
    <dgm:cxn modelId="{0D38A650-ECF9-4155-B678-360587614290}" type="presParOf" srcId="{0CFA6762-B722-48B9-A24D-559945C478DC}" destId="{114C07E8-EF63-43B6-8837-915DB13E21C2}" srcOrd="0" destOrd="0" presId="urn:microsoft.com/office/officeart/2018/2/layout/IconVerticalSolidList"/>
    <dgm:cxn modelId="{09CD26A3-0039-4A07-9915-C95ADCA99E8B}" type="presParOf" srcId="{0CFA6762-B722-48B9-A24D-559945C478DC}" destId="{25617B84-DBE3-45B2-8F83-3739276954C1}" srcOrd="1" destOrd="0" presId="urn:microsoft.com/office/officeart/2018/2/layout/IconVerticalSolidList"/>
    <dgm:cxn modelId="{D7E29A66-3A4A-4BDF-A006-43D1E3D7E359}" type="presParOf" srcId="{0CFA6762-B722-48B9-A24D-559945C478DC}" destId="{E3DBF92E-865C-45D4-9089-6474EE9E9B81}" srcOrd="2" destOrd="0" presId="urn:microsoft.com/office/officeart/2018/2/layout/IconVerticalSolidList"/>
    <dgm:cxn modelId="{A791C696-4582-4C5F-B65F-66F6CC8C9F16}" type="presParOf" srcId="{0CFA6762-B722-48B9-A24D-559945C478DC}" destId="{627322E0-A2D3-4B5F-8F8D-A1F15361DC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7ED37-3FCA-401A-96F2-651FD933D4A2}">
      <dsp:nvSpPr>
        <dsp:cNvPr id="0" name=""/>
        <dsp:cNvSpPr/>
      </dsp:nvSpPr>
      <dsp:spPr>
        <a:xfrm>
          <a:off x="0" y="706046"/>
          <a:ext cx="6942566" cy="164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58DD9-C2AD-44D4-B850-F86280A475D1}">
      <dsp:nvSpPr>
        <dsp:cNvPr id="0" name=""/>
        <dsp:cNvSpPr/>
      </dsp:nvSpPr>
      <dsp:spPr>
        <a:xfrm>
          <a:off x="496295" y="1257827"/>
          <a:ext cx="902354" cy="902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B82A8C-A347-4EC6-AF24-9C21EF5BC76C}">
      <dsp:nvSpPr>
        <dsp:cNvPr id="0" name=""/>
        <dsp:cNvSpPr/>
      </dsp:nvSpPr>
      <dsp:spPr>
        <a:xfrm>
          <a:off x="1894944" y="888682"/>
          <a:ext cx="5047621" cy="164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635" tIns="173635" rIns="173635" bIns="17363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Garamond" panose="02020404030301010803" pitchFamily="18" charset="0"/>
            </a:rPr>
            <a:t>This program is designed to help young people of color or whose primary language is a language other than English acquire a missional imagination to help them discern their future and the role that Jesus and the church have in their life. </a:t>
          </a:r>
        </a:p>
      </dsp:txBody>
      <dsp:txXfrm>
        <a:off x="1894944" y="888682"/>
        <a:ext cx="5047621" cy="1640644"/>
      </dsp:txXfrm>
    </dsp:sp>
    <dsp:sp modelId="{E6EDB35C-33DB-45F3-B5D6-620EDC4D1936}">
      <dsp:nvSpPr>
        <dsp:cNvPr id="0" name=""/>
        <dsp:cNvSpPr/>
      </dsp:nvSpPr>
      <dsp:spPr>
        <a:xfrm>
          <a:off x="0" y="2939488"/>
          <a:ext cx="6942566" cy="164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03820-4A64-44D5-9E44-0FD6D230611B}">
      <dsp:nvSpPr>
        <dsp:cNvPr id="0" name=""/>
        <dsp:cNvSpPr/>
      </dsp:nvSpPr>
      <dsp:spPr>
        <a:xfrm>
          <a:off x="496295" y="3308633"/>
          <a:ext cx="902354" cy="9023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DA1969-BFCC-4909-A4A2-E3A2ED964053}">
      <dsp:nvSpPr>
        <dsp:cNvPr id="0" name=""/>
        <dsp:cNvSpPr/>
      </dsp:nvSpPr>
      <dsp:spPr>
        <a:xfrm>
          <a:off x="1894944" y="2939488"/>
          <a:ext cx="5047621" cy="164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635" tIns="173635" rIns="173635" bIns="17363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Garamond" panose="02020404030301010803" pitchFamily="18" charset="0"/>
            </a:rPr>
            <a:t>An ELCA congregation can nominate a young person (or persons) with growing leadership skills in their worshipping community to participate in the program. By nominating the young person, the congregation's leader agrees to oversee their apprentice's summer internship if accepted into the program</a:t>
          </a:r>
        </a:p>
      </dsp:txBody>
      <dsp:txXfrm>
        <a:off x="1894944" y="2939488"/>
        <a:ext cx="5047621" cy="1640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F3B13-7A36-455B-ABCB-F433C784E58B}">
      <dsp:nvSpPr>
        <dsp:cNvPr id="0" name=""/>
        <dsp:cNvSpPr/>
      </dsp:nvSpPr>
      <dsp:spPr>
        <a:xfrm>
          <a:off x="0" y="723294"/>
          <a:ext cx="5946439" cy="1335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A5DF36-3646-4ACE-BAE3-97A3AD63A407}">
      <dsp:nvSpPr>
        <dsp:cNvPr id="0" name=""/>
        <dsp:cNvSpPr/>
      </dsp:nvSpPr>
      <dsp:spPr>
        <a:xfrm>
          <a:off x="403932" y="1023740"/>
          <a:ext cx="734422" cy="734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7F235-1A49-44DA-8D08-F3868AD8EB59}">
      <dsp:nvSpPr>
        <dsp:cNvPr id="0" name=""/>
        <dsp:cNvSpPr/>
      </dsp:nvSpPr>
      <dsp:spPr>
        <a:xfrm>
          <a:off x="1542286" y="723294"/>
          <a:ext cx="4404152" cy="1335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21" tIns="141321" rIns="141321" bIns="14132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aramond" panose="02020404030301010803" pitchFamily="18" charset="0"/>
            </a:rPr>
            <a:t>Nominees must be enrolled in high school or college and be between the ages of 16 and 20 for the entire program. </a:t>
          </a:r>
        </a:p>
      </dsp:txBody>
      <dsp:txXfrm>
        <a:off x="1542286" y="723294"/>
        <a:ext cx="4404152" cy="1335313"/>
      </dsp:txXfrm>
    </dsp:sp>
    <dsp:sp modelId="{114C07E8-EF63-43B6-8837-915DB13E21C2}">
      <dsp:nvSpPr>
        <dsp:cNvPr id="0" name=""/>
        <dsp:cNvSpPr/>
      </dsp:nvSpPr>
      <dsp:spPr>
        <a:xfrm>
          <a:off x="0" y="2402517"/>
          <a:ext cx="5946439" cy="1335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617B84-DBE3-45B2-8F83-3739276954C1}">
      <dsp:nvSpPr>
        <dsp:cNvPr id="0" name=""/>
        <dsp:cNvSpPr/>
      </dsp:nvSpPr>
      <dsp:spPr>
        <a:xfrm>
          <a:off x="403932" y="2692881"/>
          <a:ext cx="734422" cy="73442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322E0-A2D3-4B5F-8F8D-A1F15361DCD6}">
      <dsp:nvSpPr>
        <dsp:cNvPr id="0" name=""/>
        <dsp:cNvSpPr/>
      </dsp:nvSpPr>
      <dsp:spPr>
        <a:xfrm>
          <a:off x="1542286" y="2392436"/>
          <a:ext cx="4404152" cy="1335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21" tIns="141321" rIns="141321" bIns="14132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aramond" panose="02020404030301010803" pitchFamily="18" charset="0"/>
            </a:rPr>
            <a:t>For questions or more information contact Cynthia Zamora, Program Director for Horizon Apprenticeship Program, at: </a:t>
          </a:r>
          <a:r>
            <a:rPr lang="en-US" sz="1800" b="1" kern="1200" dirty="0">
              <a:latin typeface="Garamond" panose="02020404030301010803" pitchFamily="18" charset="0"/>
            </a:rPr>
            <a:t>Cynthia.Zamora@elca.org</a:t>
          </a:r>
        </a:p>
      </dsp:txBody>
      <dsp:txXfrm>
        <a:off x="1542286" y="2392436"/>
        <a:ext cx="4404152" cy="1335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1AFA8-6B5E-42C3-8977-8101807787C3}">
      <dsp:nvSpPr>
        <dsp:cNvPr id="0" name=""/>
        <dsp:cNvSpPr/>
      </dsp:nvSpPr>
      <dsp:spPr>
        <a:xfrm>
          <a:off x="4252810" y="894706"/>
          <a:ext cx="1098762" cy="109876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387D13A-0097-4A4F-9CAF-4B7B0F5E1468}">
      <dsp:nvSpPr>
        <dsp:cNvPr id="0" name=""/>
        <dsp:cNvSpPr/>
      </dsp:nvSpPr>
      <dsp:spPr>
        <a:xfrm>
          <a:off x="4164909" y="0"/>
          <a:ext cx="1274564" cy="7377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0" i="0" kern="1200" dirty="0"/>
            <a:t>Podcasts </a:t>
          </a:r>
          <a:endParaRPr lang="en-US" sz="1400" kern="1200" dirty="0"/>
        </a:p>
      </dsp:txBody>
      <dsp:txXfrm>
        <a:off x="4164909" y="0"/>
        <a:ext cx="1274564" cy="737740"/>
      </dsp:txXfrm>
    </dsp:sp>
    <dsp:sp modelId="{BA0292E6-0CC6-4886-9D03-96A9B5F563D8}">
      <dsp:nvSpPr>
        <dsp:cNvPr id="0" name=""/>
        <dsp:cNvSpPr/>
      </dsp:nvSpPr>
      <dsp:spPr>
        <a:xfrm>
          <a:off x="4670779" y="1198278"/>
          <a:ext cx="1098762" cy="109876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8BE90D9-250B-46C5-9839-8FB52805B4BE}">
      <dsp:nvSpPr>
        <dsp:cNvPr id="0" name=""/>
        <dsp:cNvSpPr/>
      </dsp:nvSpPr>
      <dsp:spPr>
        <a:xfrm>
          <a:off x="5857003" y="973189"/>
          <a:ext cx="1142712" cy="8005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0" i="0" kern="1200" dirty="0"/>
            <a:t>Videos </a:t>
          </a:r>
          <a:endParaRPr lang="en-US" sz="1400" kern="1200" dirty="0"/>
        </a:p>
      </dsp:txBody>
      <dsp:txXfrm>
        <a:off x="5857003" y="973189"/>
        <a:ext cx="1142712" cy="800526"/>
      </dsp:txXfrm>
    </dsp:sp>
    <dsp:sp modelId="{7E053B2C-2AB9-461F-9ED1-4ED14B090711}">
      <dsp:nvSpPr>
        <dsp:cNvPr id="0" name=""/>
        <dsp:cNvSpPr/>
      </dsp:nvSpPr>
      <dsp:spPr>
        <a:xfrm>
          <a:off x="4511239" y="1689896"/>
          <a:ext cx="1098762" cy="109876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63CBA78-859A-42AA-9F07-DDE986872D01}">
      <dsp:nvSpPr>
        <dsp:cNvPr id="0" name=""/>
        <dsp:cNvSpPr/>
      </dsp:nvSpPr>
      <dsp:spPr>
        <a:xfrm>
          <a:off x="5681201" y="2338794"/>
          <a:ext cx="1142712" cy="8005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0" i="0" kern="1200" dirty="0"/>
            <a:t>Quizzes </a:t>
          </a:r>
          <a:endParaRPr lang="en-US" sz="1400" kern="1200" dirty="0"/>
        </a:p>
      </dsp:txBody>
      <dsp:txXfrm>
        <a:off x="5681201" y="2338794"/>
        <a:ext cx="1142712" cy="800526"/>
      </dsp:txXfrm>
    </dsp:sp>
    <dsp:sp modelId="{7F80AC73-1EEB-4009-91E5-9EA763E96548}">
      <dsp:nvSpPr>
        <dsp:cNvPr id="0" name=""/>
        <dsp:cNvSpPr/>
      </dsp:nvSpPr>
      <dsp:spPr>
        <a:xfrm>
          <a:off x="3994381" y="1689896"/>
          <a:ext cx="1098762" cy="109876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90295FC-F2DD-46E6-9BAA-DD1A801A8F58}">
      <dsp:nvSpPr>
        <dsp:cNvPr id="0" name=""/>
        <dsp:cNvSpPr/>
      </dsp:nvSpPr>
      <dsp:spPr>
        <a:xfrm>
          <a:off x="2780468" y="2338794"/>
          <a:ext cx="1142712" cy="8005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0" i="0" kern="1200" dirty="0"/>
            <a:t>Ways to build your leadership toolbox</a:t>
          </a:r>
          <a:endParaRPr lang="en-US" sz="1400" kern="1200" dirty="0"/>
        </a:p>
      </dsp:txBody>
      <dsp:txXfrm>
        <a:off x="2780468" y="2338794"/>
        <a:ext cx="1142712" cy="800526"/>
      </dsp:txXfrm>
    </dsp:sp>
    <dsp:sp modelId="{24513E86-A7D3-45E0-9122-E6907055D009}">
      <dsp:nvSpPr>
        <dsp:cNvPr id="0" name=""/>
        <dsp:cNvSpPr/>
      </dsp:nvSpPr>
      <dsp:spPr>
        <a:xfrm>
          <a:off x="3834841" y="1198278"/>
          <a:ext cx="1098762" cy="1098762"/>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425E81E-9A69-4930-B3CA-8A629DE6806A}">
      <dsp:nvSpPr>
        <dsp:cNvPr id="0" name=""/>
        <dsp:cNvSpPr/>
      </dsp:nvSpPr>
      <dsp:spPr>
        <a:xfrm>
          <a:off x="2604666" y="973189"/>
          <a:ext cx="1142712" cy="8005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0" i="0" kern="1200" dirty="0"/>
            <a:t>Spiritual personality quiz</a:t>
          </a:r>
          <a:endParaRPr lang="en-US" sz="1400" kern="1200" dirty="0"/>
        </a:p>
      </dsp:txBody>
      <dsp:txXfrm>
        <a:off x="2604666" y="973189"/>
        <a:ext cx="1142712" cy="800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7ED37-3FCA-401A-96F2-651FD933D4A2}">
      <dsp:nvSpPr>
        <dsp:cNvPr id="0" name=""/>
        <dsp:cNvSpPr/>
      </dsp:nvSpPr>
      <dsp:spPr>
        <a:xfrm>
          <a:off x="0" y="706046"/>
          <a:ext cx="6942566" cy="164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58DD9-C2AD-44D4-B850-F86280A475D1}">
      <dsp:nvSpPr>
        <dsp:cNvPr id="0" name=""/>
        <dsp:cNvSpPr/>
      </dsp:nvSpPr>
      <dsp:spPr>
        <a:xfrm>
          <a:off x="496295" y="1257827"/>
          <a:ext cx="902354" cy="9023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B82A8C-A347-4EC6-AF24-9C21EF5BC76C}">
      <dsp:nvSpPr>
        <dsp:cNvPr id="0" name=""/>
        <dsp:cNvSpPr/>
      </dsp:nvSpPr>
      <dsp:spPr>
        <a:xfrm>
          <a:off x="1894944" y="888682"/>
          <a:ext cx="5047621" cy="164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635" tIns="173635" rIns="173635" bIns="17363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Garamond" panose="02020404030301010803" pitchFamily="18" charset="0"/>
            </a:rPr>
            <a:t>This program is designed to help young people of color or whose primary language is a language other than English acquire a missional imagination to help them discern their future and the role that Jesus and the church have in their life. </a:t>
          </a:r>
        </a:p>
      </dsp:txBody>
      <dsp:txXfrm>
        <a:off x="1894944" y="888682"/>
        <a:ext cx="5047621" cy="1640644"/>
      </dsp:txXfrm>
    </dsp:sp>
    <dsp:sp modelId="{E6EDB35C-33DB-45F3-B5D6-620EDC4D1936}">
      <dsp:nvSpPr>
        <dsp:cNvPr id="0" name=""/>
        <dsp:cNvSpPr/>
      </dsp:nvSpPr>
      <dsp:spPr>
        <a:xfrm>
          <a:off x="0" y="2939488"/>
          <a:ext cx="6942566" cy="1640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03820-4A64-44D5-9E44-0FD6D230611B}">
      <dsp:nvSpPr>
        <dsp:cNvPr id="0" name=""/>
        <dsp:cNvSpPr/>
      </dsp:nvSpPr>
      <dsp:spPr>
        <a:xfrm>
          <a:off x="496295" y="3308633"/>
          <a:ext cx="902354" cy="9023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DA1969-BFCC-4909-A4A2-E3A2ED964053}">
      <dsp:nvSpPr>
        <dsp:cNvPr id="0" name=""/>
        <dsp:cNvSpPr/>
      </dsp:nvSpPr>
      <dsp:spPr>
        <a:xfrm>
          <a:off x="1894944" y="2939488"/>
          <a:ext cx="5047621" cy="1640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635" tIns="173635" rIns="173635" bIns="173635"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Garamond" panose="02020404030301010803" pitchFamily="18" charset="0"/>
            </a:rPr>
            <a:t>An ELCA congregation can nominate a young person (or persons) with growing leadership skills in their worshipping community to participate in the program. By nominating the young person, the congregation's leader agrees to oversee their apprentice's summer internship if accepted into the program</a:t>
          </a:r>
        </a:p>
      </dsp:txBody>
      <dsp:txXfrm>
        <a:off x="1894944" y="2939488"/>
        <a:ext cx="5047621" cy="16406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F3B13-7A36-455B-ABCB-F433C784E58B}">
      <dsp:nvSpPr>
        <dsp:cNvPr id="0" name=""/>
        <dsp:cNvSpPr/>
      </dsp:nvSpPr>
      <dsp:spPr>
        <a:xfrm>
          <a:off x="0" y="723294"/>
          <a:ext cx="5946439" cy="1335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A5DF36-3646-4ACE-BAE3-97A3AD63A407}">
      <dsp:nvSpPr>
        <dsp:cNvPr id="0" name=""/>
        <dsp:cNvSpPr/>
      </dsp:nvSpPr>
      <dsp:spPr>
        <a:xfrm>
          <a:off x="403932" y="1023740"/>
          <a:ext cx="734422" cy="734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7F235-1A49-44DA-8D08-F3868AD8EB59}">
      <dsp:nvSpPr>
        <dsp:cNvPr id="0" name=""/>
        <dsp:cNvSpPr/>
      </dsp:nvSpPr>
      <dsp:spPr>
        <a:xfrm>
          <a:off x="1542286" y="723294"/>
          <a:ext cx="4404152" cy="1335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21" tIns="141321" rIns="141321" bIns="14132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aramond" panose="02020404030301010803" pitchFamily="18" charset="0"/>
            </a:rPr>
            <a:t>Nominees must be enrolled in high school or college and be between the ages of 16 and 20 for the entire program. </a:t>
          </a:r>
        </a:p>
      </dsp:txBody>
      <dsp:txXfrm>
        <a:off x="1542286" y="723294"/>
        <a:ext cx="4404152" cy="1335313"/>
      </dsp:txXfrm>
    </dsp:sp>
    <dsp:sp modelId="{114C07E8-EF63-43B6-8837-915DB13E21C2}">
      <dsp:nvSpPr>
        <dsp:cNvPr id="0" name=""/>
        <dsp:cNvSpPr/>
      </dsp:nvSpPr>
      <dsp:spPr>
        <a:xfrm>
          <a:off x="0" y="2402517"/>
          <a:ext cx="5946439" cy="13353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617B84-DBE3-45B2-8F83-3739276954C1}">
      <dsp:nvSpPr>
        <dsp:cNvPr id="0" name=""/>
        <dsp:cNvSpPr/>
      </dsp:nvSpPr>
      <dsp:spPr>
        <a:xfrm>
          <a:off x="403932" y="2692881"/>
          <a:ext cx="734422" cy="73442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322E0-A2D3-4B5F-8F8D-A1F15361DCD6}">
      <dsp:nvSpPr>
        <dsp:cNvPr id="0" name=""/>
        <dsp:cNvSpPr/>
      </dsp:nvSpPr>
      <dsp:spPr>
        <a:xfrm>
          <a:off x="1542286" y="2392436"/>
          <a:ext cx="4404152" cy="1335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21" tIns="141321" rIns="141321" bIns="14132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aramond" panose="02020404030301010803" pitchFamily="18" charset="0"/>
            </a:rPr>
            <a:t>For questions or more information contact Cynthia Zamora, Program Director for Horizon Apprenticeship Program, at: </a:t>
          </a:r>
          <a:r>
            <a:rPr lang="en-US" sz="1800" b="1" kern="1200" dirty="0">
              <a:latin typeface="Garamond" panose="02020404030301010803" pitchFamily="18" charset="0"/>
            </a:rPr>
            <a:t>Cynthia.Zamora@elca.org</a:t>
          </a:r>
        </a:p>
      </dsp:txBody>
      <dsp:txXfrm>
        <a:off x="1542286" y="2392436"/>
        <a:ext cx="4404152" cy="133531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E2095-E6AD-40E2-94B2-1822AA92D527}"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C8F25-0126-4CDA-9DE8-A61D13163BF8}" type="slidenum">
              <a:rPr lang="en-US" smtClean="0"/>
              <a:t>‹#›</a:t>
            </a:fld>
            <a:endParaRPr lang="en-US"/>
          </a:p>
        </p:txBody>
      </p:sp>
    </p:spTree>
    <p:extLst>
      <p:ext uri="{BB962C8B-B14F-4D97-AF65-F5344CB8AC3E}">
        <p14:creationId xmlns:p14="http://schemas.microsoft.com/office/powerpoint/2010/main" val="1540316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Ramie and </a:t>
            </a:r>
            <a:r>
              <a:rPr lang="en-US" dirty="0" err="1"/>
              <a:t>Cherlyne</a:t>
            </a:r>
            <a:endParaRPr lang="en-US" dirty="0"/>
          </a:p>
        </p:txBody>
      </p:sp>
      <p:sp>
        <p:nvSpPr>
          <p:cNvPr id="4" name="Slide Number Placeholder 3"/>
          <p:cNvSpPr>
            <a:spLocks noGrp="1"/>
          </p:cNvSpPr>
          <p:nvPr>
            <p:ph type="sldNum" sz="quarter" idx="5"/>
          </p:nvPr>
        </p:nvSpPr>
        <p:spPr/>
        <p:txBody>
          <a:bodyPr/>
          <a:lstStyle/>
          <a:p>
            <a:fld id="{D0FC8F25-0126-4CDA-9DE8-A61D13163BF8}" type="slidenum">
              <a:rPr lang="en-US" smtClean="0"/>
              <a:t>4</a:t>
            </a:fld>
            <a:endParaRPr lang="en-US"/>
          </a:p>
        </p:txBody>
      </p:sp>
    </p:spTree>
    <p:extLst>
      <p:ext uri="{BB962C8B-B14F-4D97-AF65-F5344CB8AC3E}">
        <p14:creationId xmlns:p14="http://schemas.microsoft.com/office/powerpoint/2010/main" val="314458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Ramie and </a:t>
            </a:r>
            <a:r>
              <a:rPr lang="en-US" dirty="0" err="1"/>
              <a:t>Cherlyne</a:t>
            </a:r>
            <a:endParaRPr lang="en-US" dirty="0"/>
          </a:p>
        </p:txBody>
      </p:sp>
      <p:sp>
        <p:nvSpPr>
          <p:cNvPr id="4" name="Slide Number Placeholder 3"/>
          <p:cNvSpPr>
            <a:spLocks noGrp="1"/>
          </p:cNvSpPr>
          <p:nvPr>
            <p:ph type="sldNum" sz="quarter" idx="5"/>
          </p:nvPr>
        </p:nvSpPr>
        <p:spPr/>
        <p:txBody>
          <a:bodyPr/>
          <a:lstStyle/>
          <a:p>
            <a:fld id="{D0FC8F25-0126-4CDA-9DE8-A61D13163BF8}" type="slidenum">
              <a:rPr lang="en-US" smtClean="0"/>
              <a:t>18</a:t>
            </a:fld>
            <a:endParaRPr lang="en-US"/>
          </a:p>
        </p:txBody>
      </p:sp>
    </p:spTree>
    <p:extLst>
      <p:ext uri="{BB962C8B-B14F-4D97-AF65-F5344CB8AC3E}">
        <p14:creationId xmlns:p14="http://schemas.microsoft.com/office/powerpoint/2010/main" val="48425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 and Maria</a:t>
            </a:r>
          </a:p>
        </p:txBody>
      </p:sp>
      <p:sp>
        <p:nvSpPr>
          <p:cNvPr id="4" name="Slide Number Placeholder 3"/>
          <p:cNvSpPr>
            <a:spLocks noGrp="1"/>
          </p:cNvSpPr>
          <p:nvPr>
            <p:ph type="sldNum" sz="quarter" idx="5"/>
          </p:nvPr>
        </p:nvSpPr>
        <p:spPr/>
        <p:txBody>
          <a:bodyPr/>
          <a:lstStyle/>
          <a:p>
            <a:fld id="{D0FC8F25-0126-4CDA-9DE8-A61D13163BF8}" type="slidenum">
              <a:rPr lang="en-US" smtClean="0"/>
              <a:t>26</a:t>
            </a:fld>
            <a:endParaRPr lang="en-US"/>
          </a:p>
        </p:txBody>
      </p:sp>
    </p:spTree>
    <p:extLst>
      <p:ext uri="{BB962C8B-B14F-4D97-AF65-F5344CB8AC3E}">
        <p14:creationId xmlns:p14="http://schemas.microsoft.com/office/powerpoint/2010/main" val="2819770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video" Target="https://www.youtube.com/embed/eHio8pOxlrg?feature=oembed" TargetMode="Externa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CFAB-B1E0-ABD0-3425-1AA7D2A6B0C4}"/>
              </a:ext>
            </a:extLst>
          </p:cNvPr>
          <p:cNvSpPr>
            <a:spLocks noGrp="1"/>
          </p:cNvSpPr>
          <p:nvPr>
            <p:ph type="ctrTitle" hasCustomPrompt="1"/>
          </p:nvPr>
        </p:nvSpPr>
        <p:spPr>
          <a:xfrm>
            <a:off x="1524000" y="1712697"/>
            <a:ext cx="9144000" cy="2254465"/>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2C2C482C-29AD-FE9E-ECD5-E3F929F537AC}"/>
              </a:ext>
            </a:extLst>
          </p:cNvPr>
          <p:cNvSpPr>
            <a:spLocks noGrp="1"/>
          </p:cNvSpPr>
          <p:nvPr>
            <p:ph type="subTitle" idx="1"/>
          </p:nvPr>
        </p:nvSpPr>
        <p:spPr>
          <a:xfrm>
            <a:off x="1524000" y="40592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Text&#10;&#10;Description automatically generated with medium confidence">
            <a:extLst>
              <a:ext uri="{FF2B5EF4-FFF2-40B4-BE49-F238E27FC236}">
                <a16:creationId xmlns:a16="http://schemas.microsoft.com/office/drawing/2014/main" id="{E4D66DA3-249A-A20C-C969-E89FAA0D61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6" y="6000750"/>
            <a:ext cx="2234190" cy="657224"/>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33DD7252-76D1-D1C8-006A-0DD11F663A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 y="-11112"/>
            <a:ext cx="12190476" cy="1723810"/>
          </a:xfrm>
          <a:prstGeom prst="rect">
            <a:avLst/>
          </a:prstGeom>
        </p:spPr>
      </p:pic>
    </p:spTree>
    <p:extLst>
      <p:ext uri="{BB962C8B-B14F-4D97-AF65-F5344CB8AC3E}">
        <p14:creationId xmlns:p14="http://schemas.microsoft.com/office/powerpoint/2010/main" val="281260679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375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_Welcoming">
    <p:bg>
      <p:bgPr>
        <a:solidFill>
          <a:srgbClr val="F1F1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8BF8-6FAE-4D64-9570-6FA98088F996}"/>
              </a:ext>
            </a:extLst>
          </p:cNvPr>
          <p:cNvSpPr>
            <a:spLocks noGrp="1"/>
          </p:cNvSpPr>
          <p:nvPr>
            <p:ph type="title" hasCustomPrompt="1"/>
          </p:nvPr>
        </p:nvSpPr>
        <p:spPr>
          <a:xfrm>
            <a:off x="1704974" y="365125"/>
            <a:ext cx="9877426" cy="1325563"/>
          </a:xfrm>
        </p:spPr>
        <p:txBody>
          <a:bodyPr>
            <a:normAutofit/>
          </a:bodyPr>
          <a:lstStyle>
            <a:lvl1pPr>
              <a:defRPr sz="4000">
                <a:latin typeface="Avenir" panose="020B0503020203020204" pitchFamily="2"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2E88DF-85DF-88B7-8FE4-8142329959EA}"/>
              </a:ext>
            </a:extLst>
          </p:cNvPr>
          <p:cNvSpPr>
            <a:spLocks noGrp="1"/>
          </p:cNvSpPr>
          <p:nvPr>
            <p:ph idx="1"/>
          </p:nvPr>
        </p:nvSpPr>
        <p:spPr>
          <a:xfrm>
            <a:off x="1704974" y="1825625"/>
            <a:ext cx="9877426" cy="435133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window, building, grate&#10;&#10;Description automatically generated">
            <a:extLst>
              <a:ext uri="{FF2B5EF4-FFF2-40B4-BE49-F238E27FC236}">
                <a16:creationId xmlns:a16="http://schemas.microsoft.com/office/drawing/2014/main" id="{F65BC5FB-3711-A5AA-0B21-51361A6BB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2421" y="5845176"/>
            <a:ext cx="770979" cy="762628"/>
          </a:xfrm>
          <a:prstGeom prst="rect">
            <a:avLst/>
          </a:prstGeom>
        </p:spPr>
      </p:pic>
      <p:pic>
        <p:nvPicPr>
          <p:cNvPr id="17" name="Picture 16" descr="Icon&#10;&#10;Description automatically generated">
            <a:extLst>
              <a:ext uri="{FF2B5EF4-FFF2-40B4-BE49-F238E27FC236}">
                <a16:creationId xmlns:a16="http://schemas.microsoft.com/office/drawing/2014/main" id="{DE5C4876-91AF-8201-D63F-367AB4375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8"/>
            <a:ext cx="1561905" cy="6857143"/>
          </a:xfrm>
          <a:prstGeom prst="rect">
            <a:avLst/>
          </a:prstGeom>
        </p:spPr>
      </p:pic>
      <p:pic>
        <p:nvPicPr>
          <p:cNvPr id="4" name="Online Media 3" title="ELCA Fund for Leaders 25th Anniversary Scholarship Awards Celebration Highlights">
            <a:hlinkClick r:id="" action="ppaction://media"/>
            <a:extLst>
              <a:ext uri="{FF2B5EF4-FFF2-40B4-BE49-F238E27FC236}">
                <a16:creationId xmlns:a16="http://schemas.microsoft.com/office/drawing/2014/main" id="{7942E238-D350-E09B-1B20-130A7E3D4DF5}"/>
              </a:ext>
            </a:extLst>
          </p:cNvPr>
          <p:cNvPicPr>
            <a:picLocks noRot="1" noChangeAspect="1"/>
          </p:cNvPicPr>
          <p:nvPr userDrawn="1">
            <a:videoFile r:link="rId1"/>
          </p:nvPr>
        </p:nvPicPr>
        <p:blipFill>
          <a:blip r:embed="rId5"/>
          <a:stretch>
            <a:fillRect/>
          </a:stretch>
        </p:blipFill>
        <p:spPr>
          <a:xfrm>
            <a:off x="1378039" y="296379"/>
            <a:ext cx="10813961" cy="6109888"/>
          </a:xfrm>
          <a:prstGeom prst="rect">
            <a:avLst/>
          </a:prstGeom>
        </p:spPr>
      </p:pic>
    </p:spTree>
    <p:extLst>
      <p:ext uri="{BB962C8B-B14F-4D97-AF65-F5344CB8AC3E}">
        <p14:creationId xmlns:p14="http://schemas.microsoft.com/office/powerpoint/2010/main" val="38770436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_Thriving">
    <p:bg>
      <p:bgPr>
        <a:solidFill>
          <a:srgbClr val="F1F1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8BF8-6FAE-4D64-9570-6FA98088F996}"/>
              </a:ext>
            </a:extLst>
          </p:cNvPr>
          <p:cNvSpPr>
            <a:spLocks noGrp="1"/>
          </p:cNvSpPr>
          <p:nvPr>
            <p:ph type="title" hasCustomPrompt="1"/>
          </p:nvPr>
        </p:nvSpPr>
        <p:spPr>
          <a:xfrm>
            <a:off x="1704974" y="365125"/>
            <a:ext cx="9877426" cy="1325563"/>
          </a:xfrm>
        </p:spPr>
        <p:txBody>
          <a:bodyPr>
            <a:normAutofit/>
          </a:bodyPr>
          <a:lstStyle>
            <a:lvl1pPr>
              <a:defRPr sz="4000">
                <a:latin typeface="Avenir" panose="020B0503020203020204" pitchFamily="2"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2E88DF-85DF-88B7-8FE4-8142329959EA}"/>
              </a:ext>
            </a:extLst>
          </p:cNvPr>
          <p:cNvSpPr>
            <a:spLocks noGrp="1"/>
          </p:cNvSpPr>
          <p:nvPr>
            <p:ph idx="1"/>
          </p:nvPr>
        </p:nvSpPr>
        <p:spPr>
          <a:xfrm>
            <a:off x="1704974" y="1825625"/>
            <a:ext cx="9877426" cy="435133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window, building, grate&#10;&#10;Description automatically generated">
            <a:extLst>
              <a:ext uri="{FF2B5EF4-FFF2-40B4-BE49-F238E27FC236}">
                <a16:creationId xmlns:a16="http://schemas.microsoft.com/office/drawing/2014/main" id="{F65BC5FB-3711-A5AA-0B21-51361A6BB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2421" y="5845176"/>
            <a:ext cx="770979" cy="76262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54DC69-D4B2-0172-BA7E-37D6D543E8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
            <a:ext cx="1590476" cy="6857143"/>
          </a:xfrm>
          <a:prstGeom prst="rect">
            <a:avLst/>
          </a:prstGeom>
        </p:spPr>
      </p:pic>
    </p:spTree>
    <p:extLst>
      <p:ext uri="{BB962C8B-B14F-4D97-AF65-F5344CB8AC3E}">
        <p14:creationId xmlns:p14="http://schemas.microsoft.com/office/powerpoint/2010/main" val="401164636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_Connected">
    <p:bg>
      <p:bgPr>
        <a:solidFill>
          <a:srgbClr val="F1F1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8BF8-6FAE-4D64-9570-6FA98088F996}"/>
              </a:ext>
            </a:extLst>
          </p:cNvPr>
          <p:cNvSpPr>
            <a:spLocks noGrp="1"/>
          </p:cNvSpPr>
          <p:nvPr>
            <p:ph type="title" hasCustomPrompt="1"/>
          </p:nvPr>
        </p:nvSpPr>
        <p:spPr>
          <a:xfrm>
            <a:off x="1704974" y="365125"/>
            <a:ext cx="9877426" cy="1325563"/>
          </a:xfrm>
        </p:spPr>
        <p:txBody>
          <a:bodyPr>
            <a:normAutofit/>
          </a:bodyPr>
          <a:lstStyle>
            <a:lvl1pPr>
              <a:defRPr sz="4000">
                <a:latin typeface="Avenir" panose="020B0503020203020204" pitchFamily="2"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2E88DF-85DF-88B7-8FE4-8142329959EA}"/>
              </a:ext>
            </a:extLst>
          </p:cNvPr>
          <p:cNvSpPr>
            <a:spLocks noGrp="1"/>
          </p:cNvSpPr>
          <p:nvPr>
            <p:ph idx="1"/>
          </p:nvPr>
        </p:nvSpPr>
        <p:spPr>
          <a:xfrm>
            <a:off x="1704974" y="1825625"/>
            <a:ext cx="9877426" cy="435133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window, building, grate&#10;&#10;Description automatically generated">
            <a:extLst>
              <a:ext uri="{FF2B5EF4-FFF2-40B4-BE49-F238E27FC236}">
                <a16:creationId xmlns:a16="http://schemas.microsoft.com/office/drawing/2014/main" id="{F65BC5FB-3711-A5AA-0B21-51361A6BB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2421" y="5845176"/>
            <a:ext cx="770979" cy="762628"/>
          </a:xfrm>
          <a:prstGeom prst="rect">
            <a:avLst/>
          </a:prstGeom>
        </p:spPr>
      </p:pic>
      <p:pic>
        <p:nvPicPr>
          <p:cNvPr id="6" name="Picture 5" descr="Icon&#10;&#10;Description automatically generated">
            <a:extLst>
              <a:ext uri="{FF2B5EF4-FFF2-40B4-BE49-F238E27FC236}">
                <a16:creationId xmlns:a16="http://schemas.microsoft.com/office/drawing/2014/main" id="{D0BB224F-DFD7-E436-BB62-60BE12D79F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
            <a:ext cx="1561905" cy="6857143"/>
          </a:xfrm>
          <a:prstGeom prst="rect">
            <a:avLst/>
          </a:prstGeom>
        </p:spPr>
      </p:pic>
    </p:spTree>
    <p:extLst>
      <p:ext uri="{BB962C8B-B14F-4D97-AF65-F5344CB8AC3E}">
        <p14:creationId xmlns:p14="http://schemas.microsoft.com/office/powerpoint/2010/main" val="91506879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_Welcom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window, grate, wheel&#10;&#10;Description automatically generated">
            <a:extLst>
              <a:ext uri="{FF2B5EF4-FFF2-40B4-BE49-F238E27FC236}">
                <a16:creationId xmlns:a16="http://schemas.microsoft.com/office/drawing/2014/main" id="{17DF1A95-31A7-765D-0DD4-D3CF0A1B0A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95" y="5854701"/>
            <a:ext cx="761905" cy="753651"/>
          </a:xfrm>
          <a:prstGeom prst="rect">
            <a:avLst/>
          </a:prstGeom>
        </p:spPr>
      </p:pic>
      <p:sp>
        <p:nvSpPr>
          <p:cNvPr id="2" name="Title 1">
            <a:extLst>
              <a:ext uri="{FF2B5EF4-FFF2-40B4-BE49-F238E27FC236}">
                <a16:creationId xmlns:a16="http://schemas.microsoft.com/office/drawing/2014/main" id="{0D25067B-15A5-60FB-C82B-12738E1FFBFE}"/>
              </a:ext>
            </a:extLst>
          </p:cNvPr>
          <p:cNvSpPr>
            <a:spLocks noGrp="1"/>
          </p:cNvSpPr>
          <p:nvPr>
            <p:ph type="title" hasCustomPrompt="1"/>
          </p:nvPr>
        </p:nvSpPr>
        <p:spPr>
          <a:xfrm>
            <a:off x="838199" y="365125"/>
            <a:ext cx="10744201" cy="1325563"/>
          </a:xfrm>
        </p:spPr>
        <p:txBody>
          <a:bodyPr>
            <a:normAutofit/>
          </a:bodyPr>
          <a:lstStyle>
            <a:lvl1pPr>
              <a:defRPr sz="4000">
                <a:latin typeface="Avenir" panose="020B0503020203020204" pitchFamily="2" charset="0"/>
              </a:defRPr>
            </a:lvl1pPr>
          </a:lstStyle>
          <a:p>
            <a:r>
              <a:rPr lang="en-US" dirty="0"/>
              <a:t>CLICK TO EDIT MASTER TITLE STYLE</a:t>
            </a:r>
          </a:p>
        </p:txBody>
      </p:sp>
    </p:spTree>
    <p:extLst>
      <p:ext uri="{BB962C8B-B14F-4D97-AF65-F5344CB8AC3E}">
        <p14:creationId xmlns:p14="http://schemas.microsoft.com/office/powerpoint/2010/main" val="7867973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_Thriv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window, grate, wheel&#10;&#10;Description automatically generated">
            <a:extLst>
              <a:ext uri="{FF2B5EF4-FFF2-40B4-BE49-F238E27FC236}">
                <a16:creationId xmlns:a16="http://schemas.microsoft.com/office/drawing/2014/main" id="{17DF1A95-31A7-765D-0DD4-D3CF0A1B0A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95" y="5854701"/>
            <a:ext cx="761905" cy="753651"/>
          </a:xfrm>
          <a:prstGeom prst="rect">
            <a:avLst/>
          </a:prstGeom>
        </p:spPr>
      </p:pic>
      <p:sp>
        <p:nvSpPr>
          <p:cNvPr id="2" name="Title 1">
            <a:extLst>
              <a:ext uri="{FF2B5EF4-FFF2-40B4-BE49-F238E27FC236}">
                <a16:creationId xmlns:a16="http://schemas.microsoft.com/office/drawing/2014/main" id="{0D25067B-15A5-60FB-C82B-12738E1FFBFE}"/>
              </a:ext>
            </a:extLst>
          </p:cNvPr>
          <p:cNvSpPr>
            <a:spLocks noGrp="1"/>
          </p:cNvSpPr>
          <p:nvPr>
            <p:ph type="title" hasCustomPrompt="1"/>
          </p:nvPr>
        </p:nvSpPr>
        <p:spPr>
          <a:xfrm>
            <a:off x="838200" y="365125"/>
            <a:ext cx="10744200" cy="1325563"/>
          </a:xfrm>
        </p:spPr>
        <p:txBody>
          <a:bodyPr>
            <a:normAutofit/>
          </a:bodyPr>
          <a:lstStyle>
            <a:lvl1pPr>
              <a:defRPr sz="4000">
                <a:latin typeface="Avenir" panose="020B0503020203020204" pitchFamily="2" charset="0"/>
              </a:defRPr>
            </a:lvl1pPr>
          </a:lstStyle>
          <a:p>
            <a:r>
              <a:rPr lang="en-US" dirty="0"/>
              <a:t>CLICK TO EDIT MASTER TITLE STYLE</a:t>
            </a:r>
          </a:p>
        </p:txBody>
      </p:sp>
    </p:spTree>
    <p:extLst>
      <p:ext uri="{BB962C8B-B14F-4D97-AF65-F5344CB8AC3E}">
        <p14:creationId xmlns:p14="http://schemas.microsoft.com/office/powerpoint/2010/main" val="403375408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_Connect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window, grate, wheel&#10;&#10;Description automatically generated">
            <a:extLst>
              <a:ext uri="{FF2B5EF4-FFF2-40B4-BE49-F238E27FC236}">
                <a16:creationId xmlns:a16="http://schemas.microsoft.com/office/drawing/2014/main" id="{17DF1A95-31A7-765D-0DD4-D3CF0A1B0A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95" y="5854701"/>
            <a:ext cx="761905" cy="753651"/>
          </a:xfrm>
          <a:prstGeom prst="rect">
            <a:avLst/>
          </a:prstGeom>
        </p:spPr>
      </p:pic>
      <p:sp>
        <p:nvSpPr>
          <p:cNvPr id="2" name="Title 1">
            <a:extLst>
              <a:ext uri="{FF2B5EF4-FFF2-40B4-BE49-F238E27FC236}">
                <a16:creationId xmlns:a16="http://schemas.microsoft.com/office/drawing/2014/main" id="{0D25067B-15A5-60FB-C82B-12738E1FFBFE}"/>
              </a:ext>
            </a:extLst>
          </p:cNvPr>
          <p:cNvSpPr>
            <a:spLocks noGrp="1"/>
          </p:cNvSpPr>
          <p:nvPr>
            <p:ph type="title" hasCustomPrompt="1"/>
          </p:nvPr>
        </p:nvSpPr>
        <p:spPr>
          <a:xfrm>
            <a:off x="838199" y="365125"/>
            <a:ext cx="10744201" cy="1325563"/>
          </a:xfrm>
        </p:spPr>
        <p:txBody>
          <a:bodyPr>
            <a:normAutofit/>
          </a:bodyPr>
          <a:lstStyle>
            <a:lvl1pPr>
              <a:defRPr sz="4000">
                <a:latin typeface="Avenir" panose="020B0503020203020204" pitchFamily="2" charset="0"/>
              </a:defRPr>
            </a:lvl1pPr>
          </a:lstStyle>
          <a:p>
            <a:r>
              <a:rPr lang="en-US" dirty="0"/>
              <a:t>CLICK TO EDIT MASTER TITLE STYLE</a:t>
            </a:r>
          </a:p>
        </p:txBody>
      </p:sp>
    </p:spTree>
    <p:extLst>
      <p:ext uri="{BB962C8B-B14F-4D97-AF65-F5344CB8AC3E}">
        <p14:creationId xmlns:p14="http://schemas.microsoft.com/office/powerpoint/2010/main" val="79136808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F1F1F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23B883B-7668-FDD0-1373-19062DA46D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6" y="6000749"/>
            <a:ext cx="2299329" cy="657225"/>
          </a:xfrm>
          <a:prstGeom prst="rect">
            <a:avLst/>
          </a:prstGeom>
        </p:spPr>
      </p:pic>
      <p:sp>
        <p:nvSpPr>
          <p:cNvPr id="2" name="Title 1">
            <a:extLst>
              <a:ext uri="{FF2B5EF4-FFF2-40B4-BE49-F238E27FC236}">
                <a16:creationId xmlns:a16="http://schemas.microsoft.com/office/drawing/2014/main" id="{12559588-2292-7E14-5F4F-CB0A703A12CA}"/>
              </a:ext>
            </a:extLst>
          </p:cNvPr>
          <p:cNvSpPr>
            <a:spLocks noGrp="1"/>
          </p:cNvSpPr>
          <p:nvPr>
            <p:ph type="title" hasCustomPrompt="1"/>
          </p:nvPr>
        </p:nvSpPr>
        <p:spPr>
          <a:xfrm>
            <a:off x="609600" y="2514600"/>
            <a:ext cx="10972800" cy="2047875"/>
          </a:xfrm>
        </p:spPr>
        <p:txBody>
          <a:bodyPr anchor="b">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9B70B0E-C909-CAC2-A32B-E71AF7B68430}"/>
              </a:ext>
            </a:extLst>
          </p:cNvPr>
          <p:cNvSpPr>
            <a:spLocks noGrp="1"/>
          </p:cNvSpPr>
          <p:nvPr>
            <p:ph type="body" idx="1"/>
          </p:nvPr>
        </p:nvSpPr>
        <p:spPr>
          <a:xfrm>
            <a:off x="609600" y="4589463"/>
            <a:ext cx="10972800" cy="992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descr="Text&#10;&#10;Description automatically generated">
            <a:extLst>
              <a:ext uri="{FF2B5EF4-FFF2-40B4-BE49-F238E27FC236}">
                <a16:creationId xmlns:a16="http://schemas.microsoft.com/office/drawing/2014/main" id="{9BC30FD2-3984-04B2-B13C-FC4225EB0A2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51"/>
          <a:stretch/>
        </p:blipFill>
        <p:spPr>
          <a:xfrm>
            <a:off x="762" y="428"/>
            <a:ext cx="12190476" cy="2828497"/>
          </a:xfrm>
          <a:prstGeom prst="rect">
            <a:avLst/>
          </a:prstGeom>
        </p:spPr>
      </p:pic>
    </p:spTree>
    <p:extLst>
      <p:ext uri="{BB962C8B-B14F-4D97-AF65-F5344CB8AC3E}">
        <p14:creationId xmlns:p14="http://schemas.microsoft.com/office/powerpoint/2010/main" val="337306828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_Gray">
    <p:bg>
      <p:bgPr>
        <a:solidFill>
          <a:srgbClr val="F1F1F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23B883B-7668-FDD0-1373-19062DA46D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6" y="6000749"/>
            <a:ext cx="2299329" cy="657225"/>
          </a:xfrm>
          <a:prstGeom prst="rect">
            <a:avLst/>
          </a:prstGeom>
        </p:spPr>
      </p:pic>
      <p:pic>
        <p:nvPicPr>
          <p:cNvPr id="11" name="Picture 10" descr="Text&#10;&#10;Description automatically generated">
            <a:extLst>
              <a:ext uri="{FF2B5EF4-FFF2-40B4-BE49-F238E27FC236}">
                <a16:creationId xmlns:a16="http://schemas.microsoft.com/office/drawing/2014/main" id="{6980D8A4-BA3D-7618-3B4F-B3853D8091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51"/>
          <a:stretch/>
        </p:blipFill>
        <p:spPr>
          <a:xfrm>
            <a:off x="762" y="428"/>
            <a:ext cx="12190476" cy="2828497"/>
          </a:xfrm>
          <a:prstGeom prst="rect">
            <a:avLst/>
          </a:prstGeom>
        </p:spPr>
      </p:pic>
    </p:spTree>
    <p:extLst>
      <p:ext uri="{BB962C8B-B14F-4D97-AF65-F5344CB8AC3E}">
        <p14:creationId xmlns:p14="http://schemas.microsoft.com/office/powerpoint/2010/main" val="201208305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AB0B98-E079-3701-35B3-4CB26772B9B9}"/>
              </a:ext>
            </a:extLst>
          </p:cNvPr>
          <p:cNvSpPr>
            <a:spLocks noGrp="1"/>
          </p:cNvSpPr>
          <p:nvPr>
            <p:ph type="title"/>
          </p:nvPr>
        </p:nvSpPr>
        <p:spPr>
          <a:xfrm>
            <a:off x="609601" y="365125"/>
            <a:ext cx="109728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D410BC-33A6-3C3C-EBD8-6268207A74F3}"/>
              </a:ext>
            </a:extLst>
          </p:cNvPr>
          <p:cNvSpPr>
            <a:spLocks noGrp="1"/>
          </p:cNvSpPr>
          <p:nvPr>
            <p:ph type="body" idx="1"/>
          </p:nvPr>
        </p:nvSpPr>
        <p:spPr>
          <a:xfrm>
            <a:off x="609601" y="1825625"/>
            <a:ext cx="10972800" cy="400367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Text&#10;&#10;Description automatically generated">
            <a:extLst>
              <a:ext uri="{FF2B5EF4-FFF2-40B4-BE49-F238E27FC236}">
                <a16:creationId xmlns:a16="http://schemas.microsoft.com/office/drawing/2014/main" id="{8A5D032E-2A46-D17E-C7FA-5D50019BDA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226" y="6000749"/>
            <a:ext cx="2299329" cy="657225"/>
          </a:xfrm>
          <a:prstGeom prst="rect">
            <a:avLst/>
          </a:prstGeom>
        </p:spPr>
      </p:pic>
    </p:spTree>
    <p:extLst>
      <p:ext uri="{BB962C8B-B14F-4D97-AF65-F5344CB8AC3E}">
        <p14:creationId xmlns:p14="http://schemas.microsoft.com/office/powerpoint/2010/main" val="376870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4" r:id="rId5"/>
    <p:sldLayoutId id="2147483662" r:id="rId6"/>
    <p:sldLayoutId id="2147483663" r:id="rId7"/>
    <p:sldLayoutId id="2147483665" r:id="rId8"/>
    <p:sldLayoutId id="2147483664" r:id="rId9"/>
    <p:sldLayoutId id="2147483655" r:id="rId10"/>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000" kern="1200">
          <a:solidFill>
            <a:schemeClr val="tx1"/>
          </a:solidFill>
          <a:latin typeface="Avenir" panose="020B05030202030202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296" userDrawn="1">
          <p15:clr>
            <a:srgbClr val="F26B43"/>
          </p15:clr>
        </p15:guide>
        <p15:guide id="3" pos="3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9.xml"/><Relationship Id="rId1" Type="http://schemas.openxmlformats.org/officeDocument/2006/relationships/video" Target="https://www.youtube.com/embed/eHio8pOxlrg?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0.jpe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g"/><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xml"/><Relationship Id="rId4" Type="http://schemas.openxmlformats.org/officeDocument/2006/relationships/hyperlink" Target="https://www.resourcefulservants.or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8.xml"/><Relationship Id="rId1" Type="http://schemas.openxmlformats.org/officeDocument/2006/relationships/video" Target="https://www.youtube.com/embed/KhtuFCq7Lyg?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8.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8531-FC6E-E8BC-CABD-0F4E87596074}"/>
              </a:ext>
            </a:extLst>
          </p:cNvPr>
          <p:cNvSpPr>
            <a:spLocks noGrp="1"/>
          </p:cNvSpPr>
          <p:nvPr>
            <p:ph type="ctrTitle"/>
          </p:nvPr>
        </p:nvSpPr>
        <p:spPr>
          <a:xfrm>
            <a:off x="462337" y="1712697"/>
            <a:ext cx="10726220" cy="2254465"/>
          </a:xfrm>
        </p:spPr>
        <p:txBody>
          <a:bodyPr/>
          <a:lstStyle/>
          <a:p>
            <a:br>
              <a:rPr lang="en-US" dirty="0"/>
            </a:br>
            <a:r>
              <a:rPr lang="en-US" dirty="0"/>
              <a:t>Welcome to the ELCA Candidacy Summit</a:t>
            </a:r>
          </a:p>
        </p:txBody>
      </p:sp>
      <p:sp>
        <p:nvSpPr>
          <p:cNvPr id="3" name="Subtitle 2">
            <a:extLst>
              <a:ext uri="{FF2B5EF4-FFF2-40B4-BE49-F238E27FC236}">
                <a16:creationId xmlns:a16="http://schemas.microsoft.com/office/drawing/2014/main" id="{557CC8BC-E550-77E5-FD79-38E055970531}"/>
              </a:ext>
            </a:extLst>
          </p:cNvPr>
          <p:cNvSpPr>
            <a:spLocks noGrp="1"/>
          </p:cNvSpPr>
          <p:nvPr>
            <p:ph type="subTitle" idx="1"/>
          </p:nvPr>
        </p:nvSpPr>
        <p:spPr/>
        <p:txBody>
          <a:bodyPr/>
          <a:lstStyle/>
          <a:p>
            <a:r>
              <a:rPr lang="en-US" dirty="0"/>
              <a:t>Thank you for joining us!</a:t>
            </a:r>
          </a:p>
          <a:p>
            <a:r>
              <a:rPr lang="en-US" dirty="0"/>
              <a:t>The Keynote will Begin Soon</a:t>
            </a:r>
          </a:p>
        </p:txBody>
      </p:sp>
      <p:sp>
        <p:nvSpPr>
          <p:cNvPr id="7" name="TextBox 6">
            <a:extLst>
              <a:ext uri="{FF2B5EF4-FFF2-40B4-BE49-F238E27FC236}">
                <a16:creationId xmlns:a16="http://schemas.microsoft.com/office/drawing/2014/main" id="{40C292D4-5818-3165-0B58-680DBBF33916}"/>
              </a:ext>
            </a:extLst>
          </p:cNvPr>
          <p:cNvSpPr txBox="1"/>
          <p:nvPr/>
        </p:nvSpPr>
        <p:spPr>
          <a:xfrm>
            <a:off x="187503" y="5145303"/>
            <a:ext cx="4004353" cy="646331"/>
          </a:xfrm>
          <a:prstGeom prst="rect">
            <a:avLst/>
          </a:prstGeom>
          <a:noFill/>
        </p:spPr>
        <p:txBody>
          <a:bodyPr wrap="square">
            <a:spAutoFit/>
          </a:bodyPr>
          <a:lstStyle/>
          <a:p>
            <a:r>
              <a:rPr lang="en-US" dirty="0"/>
              <a:t>Called to Accompany &amp; Called to Discern</a:t>
            </a:r>
          </a:p>
          <a:p>
            <a:r>
              <a:rPr lang="en-US" dirty="0"/>
              <a:t>September 14 and 19, 2023</a:t>
            </a:r>
          </a:p>
        </p:txBody>
      </p:sp>
    </p:spTree>
    <p:extLst>
      <p:ext uri="{BB962C8B-B14F-4D97-AF65-F5344CB8AC3E}">
        <p14:creationId xmlns:p14="http://schemas.microsoft.com/office/powerpoint/2010/main" val="34946652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D147C-6CA5-E535-C1C0-9BDB8019E144}"/>
              </a:ext>
            </a:extLst>
          </p:cNvPr>
          <p:cNvPicPr>
            <a:picLocks noChangeAspect="1"/>
          </p:cNvPicPr>
          <p:nvPr/>
        </p:nvPicPr>
        <p:blipFill>
          <a:blip r:embed="rId2"/>
          <a:stretch>
            <a:fillRect/>
          </a:stretch>
        </p:blipFill>
        <p:spPr>
          <a:xfrm>
            <a:off x="-1073" y="539679"/>
            <a:ext cx="12192000" cy="4638212"/>
          </a:xfrm>
          <a:prstGeom prst="rect">
            <a:avLst/>
          </a:prstGeom>
        </p:spPr>
      </p:pic>
      <p:sp>
        <p:nvSpPr>
          <p:cNvPr id="4" name="TextBox 3">
            <a:extLst>
              <a:ext uri="{FF2B5EF4-FFF2-40B4-BE49-F238E27FC236}">
                <a16:creationId xmlns:a16="http://schemas.microsoft.com/office/drawing/2014/main" id="{8C2222D4-EA15-1E21-FC48-CA0B28792D5E}"/>
              </a:ext>
            </a:extLst>
          </p:cNvPr>
          <p:cNvSpPr txBox="1"/>
          <p:nvPr/>
        </p:nvSpPr>
        <p:spPr>
          <a:xfrm>
            <a:off x="6386564" y="6056330"/>
            <a:ext cx="6094926" cy="646331"/>
          </a:xfrm>
          <a:prstGeom prst="rect">
            <a:avLst/>
          </a:prstGeom>
          <a:noFill/>
        </p:spPr>
        <p:txBody>
          <a:bodyPr wrap="square">
            <a:spAutoFit/>
          </a:bodyPr>
          <a:lstStyle/>
          <a:p>
            <a:r>
              <a:rPr lang="en-US" sz="1800" b="0" i="0" dirty="0">
                <a:solidFill>
                  <a:srgbClr val="000000"/>
                </a:solidFill>
                <a:effectLst/>
                <a:latin typeface="Montserrat" panose="00000500000000000000" pitchFamily="2" charset="0"/>
              </a:rPr>
              <a:t>Learn More at:</a:t>
            </a:r>
          </a:p>
          <a:p>
            <a:r>
              <a:rPr lang="en-US" sz="1800" b="0" i="0" dirty="0">
                <a:solidFill>
                  <a:srgbClr val="000000"/>
                </a:solidFill>
                <a:effectLst/>
                <a:latin typeface="Montserrat" panose="00000500000000000000" pitchFamily="2" charset="0"/>
              </a:rPr>
              <a:t> </a:t>
            </a:r>
            <a:r>
              <a:rPr lang="en-US" sz="1800" dirty="0"/>
              <a:t>www.journi.faith</a:t>
            </a:r>
          </a:p>
        </p:txBody>
      </p:sp>
      <p:pic>
        <p:nvPicPr>
          <p:cNvPr id="5" name="Picture 4">
            <a:extLst>
              <a:ext uri="{FF2B5EF4-FFF2-40B4-BE49-F238E27FC236}">
                <a16:creationId xmlns:a16="http://schemas.microsoft.com/office/drawing/2014/main" id="{E5718692-F9BE-1F93-2914-CE968DD62B3B}"/>
              </a:ext>
            </a:extLst>
          </p:cNvPr>
          <p:cNvPicPr>
            <a:picLocks noChangeAspect="1"/>
          </p:cNvPicPr>
          <p:nvPr/>
        </p:nvPicPr>
        <p:blipFill>
          <a:blip r:embed="rId3"/>
          <a:stretch>
            <a:fillRect/>
          </a:stretch>
        </p:blipFill>
        <p:spPr>
          <a:xfrm>
            <a:off x="8222188" y="5177891"/>
            <a:ext cx="1257290" cy="1644149"/>
          </a:xfrm>
          <a:prstGeom prst="rect">
            <a:avLst/>
          </a:prstGeom>
        </p:spPr>
      </p:pic>
    </p:spTree>
    <p:extLst>
      <p:ext uri="{BB962C8B-B14F-4D97-AF65-F5344CB8AC3E}">
        <p14:creationId xmlns:p14="http://schemas.microsoft.com/office/powerpoint/2010/main" val="13666651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00108" y="2239945"/>
            <a:ext cx="8844280" cy="0"/>
          </a:xfrm>
          <a:prstGeom prst="line">
            <a:avLst/>
          </a:prstGeom>
          <a:ln w="47625" cap="flat">
            <a:solidFill>
              <a:srgbClr val="9D6C53"/>
            </a:solidFill>
            <a:prstDash val="solid"/>
            <a:headEnd type="none" w="sm" len="sm"/>
            <a:tailEnd type="none" w="sm" len="sm"/>
          </a:ln>
        </p:spPr>
        <p:txBody>
          <a:bodyPr/>
          <a:lstStyle/>
          <a:p>
            <a:endParaRPr lang="en-US"/>
          </a:p>
        </p:txBody>
      </p:sp>
      <p:grpSp>
        <p:nvGrpSpPr>
          <p:cNvPr id="3" name="Group 3"/>
          <p:cNvGrpSpPr/>
          <p:nvPr/>
        </p:nvGrpSpPr>
        <p:grpSpPr>
          <a:xfrm>
            <a:off x="-1304830" y="3073298"/>
            <a:ext cx="14018894" cy="3685709"/>
            <a:chOff x="0" y="0"/>
            <a:chExt cx="5538328" cy="1456083"/>
          </a:xfrm>
        </p:grpSpPr>
        <p:sp>
          <p:nvSpPr>
            <p:cNvPr id="4" name="Freeform 4"/>
            <p:cNvSpPr/>
            <p:nvPr/>
          </p:nvSpPr>
          <p:spPr>
            <a:xfrm>
              <a:off x="0" y="0"/>
              <a:ext cx="5538329" cy="1456083"/>
            </a:xfrm>
            <a:custGeom>
              <a:avLst/>
              <a:gdLst/>
              <a:ahLst/>
              <a:cxnLst/>
              <a:rect l="l" t="t" r="r" b="b"/>
              <a:pathLst>
                <a:path w="5538329" h="1456083">
                  <a:moveTo>
                    <a:pt x="0" y="0"/>
                  </a:moveTo>
                  <a:lnTo>
                    <a:pt x="5538329" y="0"/>
                  </a:lnTo>
                  <a:lnTo>
                    <a:pt x="5538329" y="1456083"/>
                  </a:lnTo>
                  <a:lnTo>
                    <a:pt x="0" y="1456083"/>
                  </a:lnTo>
                  <a:close/>
                </a:path>
              </a:pathLst>
            </a:custGeom>
            <a:solidFill>
              <a:srgbClr val="9D6C53"/>
            </a:solidFill>
          </p:spPr>
          <p:txBody>
            <a:bodyPr/>
            <a:lstStyle/>
            <a:p>
              <a:endParaRPr lang="en-US"/>
            </a:p>
          </p:txBody>
        </p:sp>
        <p:sp>
          <p:nvSpPr>
            <p:cNvPr id="5" name="TextBox 5"/>
            <p:cNvSpPr txBox="1"/>
            <p:nvPr/>
          </p:nvSpPr>
          <p:spPr>
            <a:xfrm>
              <a:off x="0" y="-66675"/>
              <a:ext cx="812800" cy="879475"/>
            </a:xfrm>
            <a:prstGeom prst="rect">
              <a:avLst/>
            </a:prstGeom>
          </p:spPr>
          <p:txBody>
            <a:bodyPr lIns="33867" tIns="33867" rIns="33867" bIns="33867" rtlCol="0" anchor="ctr"/>
            <a:lstStyle/>
            <a:p>
              <a:pPr algn="ctr">
                <a:lnSpc>
                  <a:spcPts val="2240"/>
                </a:lnSpc>
              </a:pPr>
              <a:endParaRPr sz="1200"/>
            </a:p>
          </p:txBody>
        </p:sp>
      </p:grpSp>
      <p:grpSp>
        <p:nvGrpSpPr>
          <p:cNvPr id="6" name="Group 6"/>
          <p:cNvGrpSpPr/>
          <p:nvPr/>
        </p:nvGrpSpPr>
        <p:grpSpPr>
          <a:xfrm>
            <a:off x="6417013" y="0"/>
            <a:ext cx="5089187" cy="2971389"/>
            <a:chOff x="0" y="0"/>
            <a:chExt cx="10178375" cy="5942779"/>
          </a:xfrm>
        </p:grpSpPr>
        <p:pic>
          <p:nvPicPr>
            <p:cNvPr id="7" name="Picture 7"/>
            <p:cNvPicPr>
              <a:picLocks noChangeAspect="1"/>
            </p:cNvPicPr>
            <p:nvPr/>
          </p:nvPicPr>
          <p:blipFill>
            <a:blip r:embed="rId2"/>
            <a:srcRect t="6210" b="6210"/>
            <a:stretch>
              <a:fillRect/>
            </a:stretch>
          </p:blipFill>
          <p:spPr>
            <a:xfrm>
              <a:off x="0" y="0"/>
              <a:ext cx="10178375" cy="5942779"/>
            </a:xfrm>
            <a:prstGeom prst="rect">
              <a:avLst/>
            </a:prstGeom>
          </p:spPr>
        </p:pic>
      </p:grpSp>
      <p:grpSp>
        <p:nvGrpSpPr>
          <p:cNvPr id="8" name="Group 8"/>
          <p:cNvGrpSpPr/>
          <p:nvPr/>
        </p:nvGrpSpPr>
        <p:grpSpPr>
          <a:xfrm>
            <a:off x="1535899" y="0"/>
            <a:ext cx="3822700" cy="6858000"/>
            <a:chOff x="0" y="0"/>
            <a:chExt cx="1510202" cy="2709333"/>
          </a:xfrm>
        </p:grpSpPr>
        <p:sp>
          <p:nvSpPr>
            <p:cNvPr id="9" name="Freeform 9"/>
            <p:cNvSpPr/>
            <p:nvPr/>
          </p:nvSpPr>
          <p:spPr>
            <a:xfrm>
              <a:off x="0" y="0"/>
              <a:ext cx="1510202" cy="2709333"/>
            </a:xfrm>
            <a:custGeom>
              <a:avLst/>
              <a:gdLst/>
              <a:ahLst/>
              <a:cxnLst/>
              <a:rect l="l" t="t" r="r" b="b"/>
              <a:pathLst>
                <a:path w="1510202" h="2709333">
                  <a:moveTo>
                    <a:pt x="0" y="0"/>
                  </a:moveTo>
                  <a:lnTo>
                    <a:pt x="1510202" y="0"/>
                  </a:lnTo>
                  <a:lnTo>
                    <a:pt x="1510202" y="2709333"/>
                  </a:lnTo>
                  <a:lnTo>
                    <a:pt x="0" y="2709333"/>
                  </a:lnTo>
                  <a:close/>
                </a:path>
              </a:pathLst>
            </a:custGeom>
            <a:solidFill>
              <a:srgbClr val="A4282D"/>
            </a:solidFill>
          </p:spPr>
          <p:txBody>
            <a:bodyPr/>
            <a:lstStyle/>
            <a:p>
              <a:endParaRPr lang="en-US"/>
            </a:p>
          </p:txBody>
        </p:sp>
        <p:sp>
          <p:nvSpPr>
            <p:cNvPr id="10" name="TextBox 10"/>
            <p:cNvSpPr txBox="1"/>
            <p:nvPr/>
          </p:nvSpPr>
          <p:spPr>
            <a:xfrm>
              <a:off x="0" y="-66675"/>
              <a:ext cx="812800" cy="879475"/>
            </a:xfrm>
            <a:prstGeom prst="rect">
              <a:avLst/>
            </a:prstGeom>
          </p:spPr>
          <p:txBody>
            <a:bodyPr lIns="33867" tIns="33867" rIns="33867" bIns="33867" rtlCol="0" anchor="ctr"/>
            <a:lstStyle/>
            <a:p>
              <a:pPr algn="ctr">
                <a:lnSpc>
                  <a:spcPts val="2240"/>
                </a:lnSpc>
              </a:pPr>
              <a:endParaRPr sz="1200"/>
            </a:p>
          </p:txBody>
        </p:sp>
      </p:grpSp>
      <p:sp>
        <p:nvSpPr>
          <p:cNvPr id="11" name="TextBox 11"/>
          <p:cNvSpPr txBox="1"/>
          <p:nvPr/>
        </p:nvSpPr>
        <p:spPr>
          <a:xfrm>
            <a:off x="848377" y="1360593"/>
            <a:ext cx="5197744" cy="2026196"/>
          </a:xfrm>
          <a:prstGeom prst="rect">
            <a:avLst/>
          </a:prstGeom>
        </p:spPr>
        <p:txBody>
          <a:bodyPr lIns="0" tIns="0" rIns="0" bIns="0" rtlCol="0" anchor="t">
            <a:spAutoFit/>
          </a:bodyPr>
          <a:lstStyle/>
          <a:p>
            <a:pPr algn="ctr">
              <a:lnSpc>
                <a:spcPts val="7934"/>
              </a:lnSpc>
            </a:pPr>
            <a:r>
              <a:rPr lang="en-US" sz="7934">
                <a:solidFill>
                  <a:srgbClr val="EFE9E6"/>
                </a:solidFill>
                <a:latin typeface="Bebas Neue"/>
              </a:rPr>
              <a:t>fund for leaders</a:t>
            </a:r>
          </a:p>
        </p:txBody>
      </p:sp>
      <p:sp>
        <p:nvSpPr>
          <p:cNvPr id="14" name="TextBox 14"/>
          <p:cNvSpPr txBox="1"/>
          <p:nvPr/>
        </p:nvSpPr>
        <p:spPr>
          <a:xfrm>
            <a:off x="5130800" y="2958826"/>
            <a:ext cx="7476107" cy="4134145"/>
          </a:xfrm>
          <a:prstGeom prst="rect">
            <a:avLst/>
          </a:prstGeom>
        </p:spPr>
        <p:txBody>
          <a:bodyPr wrap="square" lIns="0" tIns="0" rIns="0" bIns="0" rtlCol="0" anchor="t">
            <a:spAutoFit/>
          </a:bodyPr>
          <a:lstStyle/>
          <a:p>
            <a:pPr algn="ctr">
              <a:lnSpc>
                <a:spcPts val="2319"/>
              </a:lnSpc>
            </a:pPr>
            <a:endParaRPr lang="en-US" sz="2319" dirty="0">
              <a:solidFill>
                <a:srgbClr val="EFE9E6"/>
              </a:solidFill>
              <a:latin typeface="Montserrat Extra-Light"/>
            </a:endParaRPr>
          </a:p>
          <a:p>
            <a:pPr algn="ctr">
              <a:lnSpc>
                <a:spcPts val="2319"/>
              </a:lnSpc>
            </a:pPr>
            <a:r>
              <a:rPr lang="en-US" sz="2319" dirty="0">
                <a:solidFill>
                  <a:srgbClr val="EFE9E6"/>
                </a:solidFill>
                <a:latin typeface="Montserrat Classic"/>
              </a:rPr>
              <a:t> 2022-2023 FFL Scholarships</a:t>
            </a:r>
          </a:p>
          <a:p>
            <a:pPr algn="ctr">
              <a:lnSpc>
                <a:spcPts val="2319"/>
              </a:lnSpc>
            </a:pPr>
            <a:endParaRPr lang="en-US" sz="2319" dirty="0">
              <a:solidFill>
                <a:srgbClr val="EFE9E6"/>
              </a:solidFill>
              <a:latin typeface="Montserrat Classic"/>
            </a:endParaRPr>
          </a:p>
          <a:p>
            <a:pPr algn="ctr">
              <a:lnSpc>
                <a:spcPts val="2319"/>
              </a:lnSpc>
            </a:pPr>
            <a:r>
              <a:rPr lang="en-US" sz="2319" dirty="0">
                <a:solidFill>
                  <a:srgbClr val="EFE9E6"/>
                </a:solidFill>
                <a:latin typeface="Montserrat Classic"/>
              </a:rPr>
              <a:t>141 Churchwide Scholarships: $2,328,625</a:t>
            </a:r>
          </a:p>
          <a:p>
            <a:pPr algn="ctr">
              <a:lnSpc>
                <a:spcPts val="2319"/>
              </a:lnSpc>
            </a:pPr>
            <a:endParaRPr lang="en-US" sz="2319" dirty="0">
              <a:solidFill>
                <a:srgbClr val="EFE9E6"/>
              </a:solidFill>
              <a:latin typeface="Montserrat Extra-Light"/>
            </a:endParaRPr>
          </a:p>
          <a:p>
            <a:pPr algn="ctr">
              <a:lnSpc>
                <a:spcPts val="2319"/>
              </a:lnSpc>
            </a:pPr>
            <a:r>
              <a:rPr lang="en-US" sz="2319" dirty="0">
                <a:solidFill>
                  <a:srgbClr val="EFE9E6"/>
                </a:solidFill>
                <a:latin typeface="Montserrat Classic"/>
              </a:rPr>
              <a:t>217 Synod/Congregation Scholarships: </a:t>
            </a:r>
            <a:br>
              <a:rPr lang="en-US" sz="2319" dirty="0">
                <a:solidFill>
                  <a:srgbClr val="EFE9E6"/>
                </a:solidFill>
                <a:latin typeface="Montserrat Classic"/>
              </a:rPr>
            </a:br>
            <a:r>
              <a:rPr lang="en-US" sz="2319" dirty="0">
                <a:solidFill>
                  <a:srgbClr val="EFE9E6"/>
                </a:solidFill>
                <a:latin typeface="Montserrat Classic"/>
              </a:rPr>
              <a:t>$759,833</a:t>
            </a:r>
          </a:p>
          <a:p>
            <a:pPr algn="ctr">
              <a:lnSpc>
                <a:spcPts val="2319"/>
              </a:lnSpc>
            </a:pPr>
            <a:endParaRPr lang="en-US" sz="2319" dirty="0">
              <a:solidFill>
                <a:srgbClr val="EFE9E6"/>
              </a:solidFill>
              <a:latin typeface="Montserrat Classic"/>
            </a:endParaRPr>
          </a:p>
          <a:p>
            <a:pPr algn="ctr">
              <a:lnSpc>
                <a:spcPts val="2319"/>
              </a:lnSpc>
            </a:pPr>
            <a:r>
              <a:rPr lang="en-US" sz="2319" dirty="0">
                <a:solidFill>
                  <a:srgbClr val="EFE9E6"/>
                </a:solidFill>
                <a:latin typeface="Montserrat Classic"/>
              </a:rPr>
              <a:t>*NEW* 80 TEEM Scholarships: $400,000</a:t>
            </a:r>
          </a:p>
          <a:p>
            <a:pPr algn="ctr">
              <a:lnSpc>
                <a:spcPts val="2319"/>
              </a:lnSpc>
            </a:pPr>
            <a:endParaRPr lang="en-US" sz="2319" dirty="0">
              <a:solidFill>
                <a:srgbClr val="EFE9E6"/>
              </a:solidFill>
              <a:latin typeface="Montserrat Classic"/>
            </a:endParaRPr>
          </a:p>
          <a:p>
            <a:pPr algn="ctr">
              <a:lnSpc>
                <a:spcPts val="2319"/>
              </a:lnSpc>
            </a:pPr>
            <a:r>
              <a:rPr lang="en-US" sz="2319" dirty="0">
                <a:solidFill>
                  <a:srgbClr val="EFE9E6"/>
                </a:solidFill>
                <a:latin typeface="Montserrat Classic"/>
              </a:rPr>
              <a:t>Total Students supported: 375</a:t>
            </a:r>
            <a:br>
              <a:rPr lang="en-US" sz="2319" dirty="0">
                <a:solidFill>
                  <a:srgbClr val="EFE9E6"/>
                </a:solidFill>
                <a:latin typeface="Montserrat Classic"/>
              </a:rPr>
            </a:br>
            <a:r>
              <a:rPr lang="en-US" sz="2319" dirty="0">
                <a:solidFill>
                  <a:srgbClr val="EFE9E6"/>
                </a:solidFill>
                <a:latin typeface="Montserrat Classic"/>
              </a:rPr>
              <a:t>$3,488,458</a:t>
            </a:r>
          </a:p>
          <a:p>
            <a:pPr algn="ctr">
              <a:lnSpc>
                <a:spcPts val="2319"/>
              </a:lnSpc>
            </a:pPr>
            <a:r>
              <a:rPr lang="en-US" sz="2319" dirty="0">
                <a:solidFill>
                  <a:srgbClr val="EFE9E6"/>
                </a:solidFill>
                <a:latin typeface="Montserrat Extra-Light"/>
              </a:rPr>
              <a:t> </a:t>
            </a:r>
          </a:p>
          <a:p>
            <a:pPr algn="ctr">
              <a:lnSpc>
                <a:spcPts val="2319"/>
              </a:lnSpc>
            </a:pPr>
            <a:endParaRPr lang="en-US" sz="2319" dirty="0">
              <a:solidFill>
                <a:srgbClr val="EFE9E6"/>
              </a:solidFill>
              <a:latin typeface="Montserrat Extra-Light"/>
            </a:endParaRPr>
          </a:p>
        </p:txBody>
      </p:sp>
    </p:spTree>
    <p:extLst>
      <p:ext uri="{BB962C8B-B14F-4D97-AF65-F5344CB8AC3E}">
        <p14:creationId xmlns:p14="http://schemas.microsoft.com/office/powerpoint/2010/main" val="6292269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LCA Fund for Leaders 25th Anniversary Scholarship Awards Celebration Highlights">
            <a:hlinkClick r:id="" action="ppaction://media"/>
            <a:extLst>
              <a:ext uri="{FF2B5EF4-FFF2-40B4-BE49-F238E27FC236}">
                <a16:creationId xmlns:a16="http://schemas.microsoft.com/office/drawing/2014/main" id="{8308741C-3018-664A-EF2F-FE9E7F83290B}"/>
              </a:ext>
            </a:extLst>
          </p:cNvPr>
          <p:cNvPicPr>
            <a:picLocks noRot="1" noChangeAspect="1"/>
          </p:cNvPicPr>
          <p:nvPr>
            <a:videoFile r:link="rId1"/>
          </p:nvPr>
        </p:nvPicPr>
        <p:blipFill>
          <a:blip r:embed="rId3"/>
          <a:stretch>
            <a:fillRect/>
          </a:stretch>
        </p:blipFill>
        <p:spPr>
          <a:xfrm>
            <a:off x="5255" y="-15240"/>
            <a:ext cx="12192000" cy="6888480"/>
          </a:xfrm>
          <a:prstGeom prst="rect">
            <a:avLst/>
          </a:prstGeom>
        </p:spPr>
      </p:pic>
    </p:spTree>
    <p:extLst>
      <p:ext uri="{BB962C8B-B14F-4D97-AF65-F5344CB8AC3E}">
        <p14:creationId xmlns:p14="http://schemas.microsoft.com/office/powerpoint/2010/main" val="1101340593"/>
      </p:ext>
    </p:extLst>
  </p:cSld>
  <p:clrMapOvr>
    <a:masterClrMapping/>
  </p:clrMapOvr>
  <mc:AlternateContent xmlns:mc="http://schemas.openxmlformats.org/markup-compatibility/2006">
    <mc:Choice xmlns:p14="http://schemas.microsoft.com/office/powerpoint/2010/main" Requires="p14">
      <p:transition spd="med" p14:dur="700" advClick="0" advTm="121500">
        <p:fade/>
      </p:transition>
    </mc:Choice>
    <mc:Fallback>
      <p:transition spd="med" advClick="0" advTm="12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413" y="1452384"/>
            <a:ext cx="4622234" cy="5651317"/>
            <a:chOff x="0" y="0"/>
            <a:chExt cx="15880397" cy="19415970"/>
          </a:xfrm>
        </p:grpSpPr>
        <p:sp>
          <p:nvSpPr>
            <p:cNvPr id="3" name="Freeform 3"/>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txBody>
            <a:bodyPr/>
            <a:lstStyle/>
            <a:p>
              <a:endParaRPr lang="en-US"/>
            </a:p>
          </p:txBody>
        </p:sp>
        <p:sp>
          <p:nvSpPr>
            <p:cNvPr id="4" name="Freeform 4"/>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DFD8CA"/>
            </a:solidFill>
          </p:spPr>
          <p:txBody>
            <a:bodyPr/>
            <a:lstStyle/>
            <a:p>
              <a:endParaRPr lang="en-US"/>
            </a:p>
          </p:txBody>
        </p:sp>
      </p:grpSp>
      <p:grpSp>
        <p:nvGrpSpPr>
          <p:cNvPr id="5" name="Group 5"/>
          <p:cNvGrpSpPr/>
          <p:nvPr/>
        </p:nvGrpSpPr>
        <p:grpSpPr>
          <a:xfrm>
            <a:off x="4135434" y="0"/>
            <a:ext cx="3454572" cy="4223689"/>
            <a:chOff x="0" y="0"/>
            <a:chExt cx="15880397" cy="19415970"/>
          </a:xfrm>
        </p:grpSpPr>
        <p:sp>
          <p:nvSpPr>
            <p:cNvPr id="6" name="Freeform 6"/>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txBody>
            <a:bodyPr/>
            <a:lstStyle/>
            <a:p>
              <a:endParaRPr lang="en-US"/>
            </a:p>
          </p:txBody>
        </p:sp>
        <p:sp>
          <p:nvSpPr>
            <p:cNvPr id="7" name="Freeform 7"/>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DFD8CA"/>
            </a:solidFill>
          </p:spPr>
          <p:txBody>
            <a:bodyPr/>
            <a:lstStyle/>
            <a:p>
              <a:endParaRPr lang="en-US"/>
            </a:p>
          </p:txBody>
        </p:sp>
      </p:grpSp>
      <p:grpSp>
        <p:nvGrpSpPr>
          <p:cNvPr id="8" name="Group 8"/>
          <p:cNvGrpSpPr/>
          <p:nvPr/>
        </p:nvGrpSpPr>
        <p:grpSpPr>
          <a:xfrm>
            <a:off x="-20027" y="1697168"/>
            <a:ext cx="4155461" cy="5161749"/>
            <a:chOff x="0" y="0"/>
            <a:chExt cx="8310921" cy="10323497"/>
          </a:xfrm>
        </p:grpSpPr>
        <p:pic>
          <p:nvPicPr>
            <p:cNvPr id="9" name="Picture 9"/>
            <p:cNvPicPr>
              <a:picLocks noChangeAspect="1"/>
            </p:cNvPicPr>
            <p:nvPr/>
          </p:nvPicPr>
          <p:blipFill>
            <a:blip r:embed="rId2"/>
            <a:srcRect l="40147" r="6182"/>
            <a:stretch>
              <a:fillRect/>
            </a:stretch>
          </p:blipFill>
          <p:spPr>
            <a:xfrm>
              <a:off x="0" y="0"/>
              <a:ext cx="8310921" cy="10323497"/>
            </a:xfrm>
            <a:prstGeom prst="rect">
              <a:avLst/>
            </a:prstGeom>
          </p:spPr>
        </p:pic>
      </p:grpSp>
      <p:grpSp>
        <p:nvGrpSpPr>
          <p:cNvPr id="10" name="Group 10"/>
          <p:cNvGrpSpPr/>
          <p:nvPr/>
        </p:nvGrpSpPr>
        <p:grpSpPr>
          <a:xfrm>
            <a:off x="4309863" y="182947"/>
            <a:ext cx="3105713" cy="3857795"/>
            <a:chOff x="0" y="0"/>
            <a:chExt cx="6211427" cy="7715589"/>
          </a:xfrm>
        </p:grpSpPr>
        <p:pic>
          <p:nvPicPr>
            <p:cNvPr id="11" name="Picture 11"/>
            <p:cNvPicPr>
              <a:picLocks noChangeAspect="1"/>
            </p:cNvPicPr>
            <p:nvPr/>
          </p:nvPicPr>
          <p:blipFill>
            <a:blip r:embed="rId3"/>
            <a:srcRect l="29454" t="6007" r="36564" b="30677"/>
            <a:stretch>
              <a:fillRect/>
            </a:stretch>
          </p:blipFill>
          <p:spPr>
            <a:xfrm>
              <a:off x="0" y="0"/>
              <a:ext cx="6211427" cy="7715589"/>
            </a:xfrm>
            <a:prstGeom prst="rect">
              <a:avLst/>
            </a:prstGeom>
          </p:spPr>
        </p:pic>
      </p:grpSp>
      <p:grpSp>
        <p:nvGrpSpPr>
          <p:cNvPr id="12" name="Group 12"/>
          <p:cNvGrpSpPr/>
          <p:nvPr/>
        </p:nvGrpSpPr>
        <p:grpSpPr>
          <a:xfrm rot="-5400000">
            <a:off x="7079642" y="1828164"/>
            <a:ext cx="4622234" cy="5651317"/>
            <a:chOff x="0" y="0"/>
            <a:chExt cx="15880397" cy="19415970"/>
          </a:xfrm>
        </p:grpSpPr>
        <p:sp>
          <p:nvSpPr>
            <p:cNvPr id="13" name="Freeform 13"/>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DFD8CA"/>
            </a:solidFill>
          </p:spPr>
          <p:txBody>
            <a:bodyPr/>
            <a:lstStyle/>
            <a:p>
              <a:endParaRPr lang="en-US"/>
            </a:p>
          </p:txBody>
        </p:sp>
        <p:sp>
          <p:nvSpPr>
            <p:cNvPr id="14" name="Freeform 14"/>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DFD8CA"/>
            </a:solidFill>
          </p:spPr>
          <p:txBody>
            <a:bodyPr/>
            <a:lstStyle/>
            <a:p>
              <a:endParaRPr lang="en-US"/>
            </a:p>
          </p:txBody>
        </p:sp>
      </p:grpSp>
      <p:grpSp>
        <p:nvGrpSpPr>
          <p:cNvPr id="15" name="Group 15"/>
          <p:cNvGrpSpPr/>
          <p:nvPr/>
        </p:nvGrpSpPr>
        <p:grpSpPr>
          <a:xfrm>
            <a:off x="6753628" y="2586214"/>
            <a:ext cx="6717751" cy="5161749"/>
            <a:chOff x="0" y="0"/>
            <a:chExt cx="13435503" cy="10323497"/>
          </a:xfrm>
        </p:grpSpPr>
        <p:pic>
          <p:nvPicPr>
            <p:cNvPr id="16" name="Picture 16"/>
            <p:cNvPicPr>
              <a:picLocks noChangeAspect="1"/>
            </p:cNvPicPr>
            <p:nvPr/>
          </p:nvPicPr>
          <p:blipFill>
            <a:blip r:embed="rId4"/>
            <a:srcRect l="6618" r="6618"/>
            <a:stretch>
              <a:fillRect/>
            </a:stretch>
          </p:blipFill>
          <p:spPr>
            <a:xfrm>
              <a:off x="0" y="0"/>
              <a:ext cx="13435503" cy="103234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085423" cy="1893824"/>
            <a:chOff x="0" y="0"/>
            <a:chExt cx="2009056" cy="748177"/>
          </a:xfrm>
        </p:grpSpPr>
        <p:sp>
          <p:nvSpPr>
            <p:cNvPr id="3" name="Freeform 3"/>
            <p:cNvSpPr/>
            <p:nvPr/>
          </p:nvSpPr>
          <p:spPr>
            <a:xfrm>
              <a:off x="0" y="0"/>
              <a:ext cx="2009056" cy="748177"/>
            </a:xfrm>
            <a:custGeom>
              <a:avLst/>
              <a:gdLst/>
              <a:ahLst/>
              <a:cxnLst/>
              <a:rect l="l" t="t" r="r" b="b"/>
              <a:pathLst>
                <a:path w="2009056" h="748177">
                  <a:moveTo>
                    <a:pt x="0" y="0"/>
                  </a:moveTo>
                  <a:lnTo>
                    <a:pt x="2009056" y="0"/>
                  </a:lnTo>
                  <a:lnTo>
                    <a:pt x="2009056" y="748177"/>
                  </a:lnTo>
                  <a:lnTo>
                    <a:pt x="0" y="748177"/>
                  </a:lnTo>
                  <a:close/>
                </a:path>
              </a:pathLst>
            </a:custGeom>
            <a:solidFill>
              <a:srgbClr val="DFD8CA"/>
            </a:solidFill>
          </p:spPr>
          <p:txBody>
            <a:bodyPr/>
            <a:lstStyle/>
            <a:p>
              <a:endParaRPr lang="en-US"/>
            </a:p>
          </p:txBody>
        </p:sp>
        <p:sp>
          <p:nvSpPr>
            <p:cNvPr id="4" name="TextBox 4"/>
            <p:cNvSpPr txBox="1"/>
            <p:nvPr/>
          </p:nvSpPr>
          <p:spPr>
            <a:xfrm>
              <a:off x="0" y="-66675"/>
              <a:ext cx="812800" cy="879475"/>
            </a:xfrm>
            <a:prstGeom prst="rect">
              <a:avLst/>
            </a:prstGeom>
          </p:spPr>
          <p:txBody>
            <a:bodyPr lIns="33867" tIns="33867" rIns="33867" bIns="33867" rtlCol="0" anchor="ctr"/>
            <a:lstStyle/>
            <a:p>
              <a:pPr algn="ctr">
                <a:lnSpc>
                  <a:spcPts val="2240"/>
                </a:lnSpc>
              </a:pPr>
              <a:endParaRPr sz="1200"/>
            </a:p>
          </p:txBody>
        </p:sp>
      </p:grpSp>
      <p:sp>
        <p:nvSpPr>
          <p:cNvPr id="5" name="AutoShape 5"/>
          <p:cNvSpPr/>
          <p:nvPr/>
        </p:nvSpPr>
        <p:spPr>
          <a:xfrm rot="-5400000">
            <a:off x="3588956" y="4711748"/>
            <a:ext cx="4484929" cy="0"/>
          </a:xfrm>
          <a:prstGeom prst="line">
            <a:avLst/>
          </a:prstGeom>
          <a:ln w="47625" cap="flat">
            <a:solidFill>
              <a:srgbClr val="9D6C53"/>
            </a:solidFill>
            <a:prstDash val="solid"/>
            <a:headEnd type="none" w="sm" len="sm"/>
            <a:tailEnd type="none" w="sm" len="sm"/>
          </a:ln>
        </p:spPr>
        <p:txBody>
          <a:bodyPr/>
          <a:lstStyle/>
          <a:p>
            <a:endParaRPr lang="en-US"/>
          </a:p>
        </p:txBody>
      </p:sp>
      <p:grpSp>
        <p:nvGrpSpPr>
          <p:cNvPr id="6" name="Group 6"/>
          <p:cNvGrpSpPr/>
          <p:nvPr/>
        </p:nvGrpSpPr>
        <p:grpSpPr>
          <a:xfrm>
            <a:off x="5720080" y="2280492"/>
            <a:ext cx="222681" cy="204667"/>
            <a:chOff x="0" y="0"/>
            <a:chExt cx="984009" cy="904403"/>
          </a:xfrm>
        </p:grpSpPr>
        <p:sp>
          <p:nvSpPr>
            <p:cNvPr id="7" name="Freeform 7"/>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txBody>
            <a:bodyPr/>
            <a:lstStyle/>
            <a:p>
              <a:endParaRPr lang="en-US"/>
            </a:p>
          </p:txBody>
        </p:sp>
        <p:sp>
          <p:nvSpPr>
            <p:cNvPr id="8" name="Freeform 8"/>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A4282D"/>
            </a:solidFill>
          </p:spPr>
          <p:txBody>
            <a:bodyPr/>
            <a:lstStyle/>
            <a:p>
              <a:endParaRPr lang="en-US"/>
            </a:p>
          </p:txBody>
        </p:sp>
      </p:grpSp>
      <p:grpSp>
        <p:nvGrpSpPr>
          <p:cNvPr id="9" name="Group 9"/>
          <p:cNvGrpSpPr/>
          <p:nvPr/>
        </p:nvGrpSpPr>
        <p:grpSpPr>
          <a:xfrm>
            <a:off x="5701587" y="3588527"/>
            <a:ext cx="259667" cy="238660"/>
            <a:chOff x="0" y="0"/>
            <a:chExt cx="984009" cy="904403"/>
          </a:xfrm>
        </p:grpSpPr>
        <p:sp>
          <p:nvSpPr>
            <p:cNvPr id="10" name="Freeform 10"/>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txBody>
            <a:bodyPr/>
            <a:lstStyle/>
            <a:p>
              <a:endParaRPr lang="en-US"/>
            </a:p>
          </p:txBody>
        </p:sp>
        <p:sp>
          <p:nvSpPr>
            <p:cNvPr id="11" name="Freeform 11"/>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A4282D"/>
            </a:solidFill>
          </p:spPr>
          <p:txBody>
            <a:bodyPr/>
            <a:lstStyle/>
            <a:p>
              <a:endParaRPr lang="en-US"/>
            </a:p>
          </p:txBody>
        </p:sp>
      </p:grpSp>
      <p:grpSp>
        <p:nvGrpSpPr>
          <p:cNvPr id="12" name="Group 12"/>
          <p:cNvGrpSpPr/>
          <p:nvPr/>
        </p:nvGrpSpPr>
        <p:grpSpPr>
          <a:xfrm>
            <a:off x="5686912" y="4873781"/>
            <a:ext cx="289019" cy="265638"/>
            <a:chOff x="0" y="0"/>
            <a:chExt cx="984009" cy="904403"/>
          </a:xfrm>
        </p:grpSpPr>
        <p:sp>
          <p:nvSpPr>
            <p:cNvPr id="13" name="Freeform 1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DFD8CA"/>
            </a:solidFill>
          </p:spPr>
          <p:txBody>
            <a:bodyPr/>
            <a:lstStyle/>
            <a:p>
              <a:endParaRPr lang="en-US"/>
            </a:p>
          </p:txBody>
        </p:sp>
        <p:sp>
          <p:nvSpPr>
            <p:cNvPr id="14" name="Freeform 1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A4282D"/>
            </a:solidFill>
          </p:spPr>
          <p:txBody>
            <a:bodyPr/>
            <a:lstStyle/>
            <a:p>
              <a:endParaRPr lang="en-US"/>
            </a:p>
          </p:txBody>
        </p:sp>
      </p:grpSp>
      <p:grpSp>
        <p:nvGrpSpPr>
          <p:cNvPr id="15" name="Group 15"/>
          <p:cNvGrpSpPr/>
          <p:nvPr/>
        </p:nvGrpSpPr>
        <p:grpSpPr>
          <a:xfrm>
            <a:off x="7104380" y="-119452"/>
            <a:ext cx="4401820" cy="7096905"/>
            <a:chOff x="0" y="0"/>
            <a:chExt cx="19451259" cy="31360604"/>
          </a:xfrm>
        </p:grpSpPr>
        <p:sp>
          <p:nvSpPr>
            <p:cNvPr id="16" name="Freeform 16"/>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DFD8CA"/>
            </a:solidFill>
          </p:spPr>
          <p:txBody>
            <a:bodyPr/>
            <a:lstStyle/>
            <a:p>
              <a:endParaRPr lang="en-US"/>
            </a:p>
          </p:txBody>
        </p:sp>
        <p:sp>
          <p:nvSpPr>
            <p:cNvPr id="17" name="Freeform 17"/>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D1262C"/>
            </a:solidFill>
          </p:spPr>
          <p:txBody>
            <a:bodyPr/>
            <a:lstStyle/>
            <a:p>
              <a:endParaRPr lang="en-US"/>
            </a:p>
          </p:txBody>
        </p:sp>
      </p:grpSp>
      <p:grpSp>
        <p:nvGrpSpPr>
          <p:cNvPr id="18" name="Group 18"/>
          <p:cNvGrpSpPr/>
          <p:nvPr/>
        </p:nvGrpSpPr>
        <p:grpSpPr>
          <a:xfrm>
            <a:off x="7308879" y="0"/>
            <a:ext cx="3992823" cy="6858000"/>
            <a:chOff x="0" y="0"/>
            <a:chExt cx="7985645" cy="13716000"/>
          </a:xfrm>
        </p:grpSpPr>
        <p:pic>
          <p:nvPicPr>
            <p:cNvPr id="19" name="Picture 19"/>
            <p:cNvPicPr>
              <a:picLocks noChangeAspect="1"/>
            </p:cNvPicPr>
            <p:nvPr/>
          </p:nvPicPr>
          <p:blipFill>
            <a:blip r:embed="rId2"/>
            <a:srcRect l="43457" r="17728"/>
            <a:stretch>
              <a:fillRect/>
            </a:stretch>
          </p:blipFill>
          <p:spPr>
            <a:xfrm>
              <a:off x="0" y="0"/>
              <a:ext cx="7985645" cy="13716000"/>
            </a:xfrm>
            <a:prstGeom prst="rect">
              <a:avLst/>
            </a:prstGeom>
          </p:spPr>
        </p:pic>
      </p:grpSp>
      <p:grpSp>
        <p:nvGrpSpPr>
          <p:cNvPr id="20" name="Group 20"/>
          <p:cNvGrpSpPr/>
          <p:nvPr/>
        </p:nvGrpSpPr>
        <p:grpSpPr>
          <a:xfrm>
            <a:off x="0" y="-6350"/>
            <a:ext cx="444500" cy="6864350"/>
            <a:chOff x="0" y="0"/>
            <a:chExt cx="175605" cy="2711842"/>
          </a:xfrm>
        </p:grpSpPr>
        <p:sp>
          <p:nvSpPr>
            <p:cNvPr id="21" name="Freeform 21"/>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A4282D"/>
            </a:solidFill>
          </p:spPr>
          <p:txBody>
            <a:bodyPr/>
            <a:lstStyle/>
            <a:p>
              <a:endParaRPr lang="en-US"/>
            </a:p>
          </p:txBody>
        </p:sp>
        <p:sp>
          <p:nvSpPr>
            <p:cNvPr id="22" name="TextBox 22"/>
            <p:cNvSpPr txBox="1"/>
            <p:nvPr/>
          </p:nvSpPr>
          <p:spPr>
            <a:xfrm>
              <a:off x="0" y="-66675"/>
              <a:ext cx="812800" cy="879475"/>
            </a:xfrm>
            <a:prstGeom prst="rect">
              <a:avLst/>
            </a:prstGeom>
          </p:spPr>
          <p:txBody>
            <a:bodyPr lIns="33867" tIns="33867" rIns="33867" bIns="33867" rtlCol="0" anchor="ctr"/>
            <a:lstStyle/>
            <a:p>
              <a:pPr algn="ctr">
                <a:lnSpc>
                  <a:spcPts val="2240"/>
                </a:lnSpc>
              </a:pPr>
              <a:endParaRPr sz="1200"/>
            </a:p>
          </p:txBody>
        </p:sp>
      </p:grpSp>
      <p:sp>
        <p:nvSpPr>
          <p:cNvPr id="23" name="TextBox 23"/>
          <p:cNvSpPr txBox="1"/>
          <p:nvPr/>
        </p:nvSpPr>
        <p:spPr>
          <a:xfrm>
            <a:off x="821482" y="298195"/>
            <a:ext cx="2811510" cy="1463414"/>
          </a:xfrm>
          <a:prstGeom prst="rect">
            <a:avLst/>
          </a:prstGeom>
        </p:spPr>
        <p:txBody>
          <a:bodyPr lIns="0" tIns="0" rIns="0" bIns="0" rtlCol="0" anchor="t">
            <a:spAutoFit/>
          </a:bodyPr>
          <a:lstStyle/>
          <a:p>
            <a:pPr>
              <a:lnSpc>
                <a:spcPts val="5869"/>
              </a:lnSpc>
            </a:pPr>
            <a:r>
              <a:rPr lang="en-US" sz="4772">
                <a:solidFill>
                  <a:srgbClr val="9D6C53"/>
                </a:solidFill>
                <a:latin typeface="Bebas Neue"/>
              </a:rPr>
              <a:t>Be A part of</a:t>
            </a:r>
          </a:p>
        </p:txBody>
      </p:sp>
      <p:sp>
        <p:nvSpPr>
          <p:cNvPr id="24" name="TextBox 24"/>
          <p:cNvSpPr txBox="1"/>
          <p:nvPr/>
        </p:nvSpPr>
        <p:spPr>
          <a:xfrm>
            <a:off x="685800" y="2742868"/>
            <a:ext cx="4399623" cy="305084"/>
          </a:xfrm>
          <a:prstGeom prst="rect">
            <a:avLst/>
          </a:prstGeom>
        </p:spPr>
        <p:txBody>
          <a:bodyPr lIns="0" tIns="0" rIns="0" bIns="0" rtlCol="0" anchor="t">
            <a:spAutoFit/>
          </a:bodyPr>
          <a:lstStyle/>
          <a:p>
            <a:pPr>
              <a:lnSpc>
                <a:spcPts val="2520"/>
              </a:lnSpc>
              <a:spcBef>
                <a:spcPct val="0"/>
              </a:spcBef>
            </a:pPr>
            <a:r>
              <a:rPr lang="en-US" dirty="0">
                <a:solidFill>
                  <a:srgbClr val="9D6C53"/>
                </a:solidFill>
                <a:latin typeface="Poppins"/>
              </a:rPr>
              <a:t>$150 gift</a:t>
            </a:r>
          </a:p>
        </p:txBody>
      </p:sp>
      <p:sp>
        <p:nvSpPr>
          <p:cNvPr id="25" name="TextBox 25"/>
          <p:cNvSpPr txBox="1"/>
          <p:nvPr/>
        </p:nvSpPr>
        <p:spPr>
          <a:xfrm>
            <a:off x="685800" y="2434358"/>
            <a:ext cx="4399623" cy="305084"/>
          </a:xfrm>
          <a:prstGeom prst="rect">
            <a:avLst/>
          </a:prstGeom>
        </p:spPr>
        <p:txBody>
          <a:bodyPr lIns="0" tIns="0" rIns="0" bIns="0" rtlCol="0" anchor="t">
            <a:spAutoFit/>
          </a:bodyPr>
          <a:lstStyle/>
          <a:p>
            <a:pPr>
              <a:lnSpc>
                <a:spcPts val="2520"/>
              </a:lnSpc>
              <a:spcBef>
                <a:spcPct val="0"/>
              </a:spcBef>
            </a:pPr>
            <a:r>
              <a:rPr lang="en-US" dirty="0">
                <a:solidFill>
                  <a:srgbClr val="9D6C53"/>
                </a:solidFill>
                <a:latin typeface="Poppins Bold"/>
              </a:rPr>
              <a:t>ONE WEEK OF TUITION FOR 1 COURSE</a:t>
            </a:r>
          </a:p>
        </p:txBody>
      </p:sp>
      <p:sp>
        <p:nvSpPr>
          <p:cNvPr id="26" name="TextBox 26"/>
          <p:cNvSpPr txBox="1"/>
          <p:nvPr/>
        </p:nvSpPr>
        <p:spPr>
          <a:xfrm>
            <a:off x="685800" y="4084896"/>
            <a:ext cx="4399623" cy="305084"/>
          </a:xfrm>
          <a:prstGeom prst="rect">
            <a:avLst/>
          </a:prstGeom>
        </p:spPr>
        <p:txBody>
          <a:bodyPr lIns="0" tIns="0" rIns="0" bIns="0" rtlCol="0" anchor="t">
            <a:spAutoFit/>
          </a:bodyPr>
          <a:lstStyle/>
          <a:p>
            <a:pPr>
              <a:lnSpc>
                <a:spcPts val="2520"/>
              </a:lnSpc>
              <a:spcBef>
                <a:spcPct val="0"/>
              </a:spcBef>
            </a:pPr>
            <a:r>
              <a:rPr lang="en-US">
                <a:solidFill>
                  <a:srgbClr val="9D6C53"/>
                </a:solidFill>
                <a:latin typeface="Poppins"/>
              </a:rPr>
              <a:t>$600 gift</a:t>
            </a:r>
          </a:p>
        </p:txBody>
      </p:sp>
      <p:sp>
        <p:nvSpPr>
          <p:cNvPr id="27" name="TextBox 27"/>
          <p:cNvSpPr txBox="1"/>
          <p:nvPr/>
        </p:nvSpPr>
        <p:spPr>
          <a:xfrm>
            <a:off x="685800" y="3776386"/>
            <a:ext cx="4585404" cy="305084"/>
          </a:xfrm>
          <a:prstGeom prst="rect">
            <a:avLst/>
          </a:prstGeom>
        </p:spPr>
        <p:txBody>
          <a:bodyPr lIns="0" tIns="0" rIns="0" bIns="0" rtlCol="0" anchor="t">
            <a:spAutoFit/>
          </a:bodyPr>
          <a:lstStyle/>
          <a:p>
            <a:pPr>
              <a:lnSpc>
                <a:spcPts val="2520"/>
              </a:lnSpc>
              <a:spcBef>
                <a:spcPct val="0"/>
              </a:spcBef>
            </a:pPr>
            <a:r>
              <a:rPr lang="en-US">
                <a:solidFill>
                  <a:srgbClr val="9D6C53"/>
                </a:solidFill>
                <a:latin typeface="Poppins Bold"/>
              </a:rPr>
              <a:t>ONE MONTH OF TUITION FOR 1 COURSE</a:t>
            </a:r>
          </a:p>
        </p:txBody>
      </p:sp>
      <p:sp>
        <p:nvSpPr>
          <p:cNvPr id="28" name="TextBox 28"/>
          <p:cNvSpPr txBox="1"/>
          <p:nvPr/>
        </p:nvSpPr>
        <p:spPr>
          <a:xfrm>
            <a:off x="685800" y="5400614"/>
            <a:ext cx="4399623" cy="305084"/>
          </a:xfrm>
          <a:prstGeom prst="rect">
            <a:avLst/>
          </a:prstGeom>
        </p:spPr>
        <p:txBody>
          <a:bodyPr lIns="0" tIns="0" rIns="0" bIns="0" rtlCol="0" anchor="t">
            <a:spAutoFit/>
          </a:bodyPr>
          <a:lstStyle/>
          <a:p>
            <a:pPr>
              <a:lnSpc>
                <a:spcPts val="2520"/>
              </a:lnSpc>
              <a:spcBef>
                <a:spcPct val="0"/>
              </a:spcBef>
            </a:pPr>
            <a:r>
              <a:rPr lang="en-US">
                <a:solidFill>
                  <a:srgbClr val="9D6C53"/>
                </a:solidFill>
                <a:latin typeface="Poppins"/>
              </a:rPr>
              <a:t>$2,500 gift</a:t>
            </a:r>
          </a:p>
        </p:txBody>
      </p:sp>
      <p:sp>
        <p:nvSpPr>
          <p:cNvPr id="29" name="TextBox 29"/>
          <p:cNvSpPr txBox="1"/>
          <p:nvPr/>
        </p:nvSpPr>
        <p:spPr>
          <a:xfrm>
            <a:off x="685800" y="5088619"/>
            <a:ext cx="4810660" cy="305084"/>
          </a:xfrm>
          <a:prstGeom prst="rect">
            <a:avLst/>
          </a:prstGeom>
        </p:spPr>
        <p:txBody>
          <a:bodyPr lIns="0" tIns="0" rIns="0" bIns="0" rtlCol="0" anchor="t">
            <a:spAutoFit/>
          </a:bodyPr>
          <a:lstStyle/>
          <a:p>
            <a:pPr>
              <a:lnSpc>
                <a:spcPts val="2520"/>
              </a:lnSpc>
              <a:spcBef>
                <a:spcPct val="0"/>
              </a:spcBef>
            </a:pPr>
            <a:r>
              <a:rPr lang="en-US">
                <a:solidFill>
                  <a:srgbClr val="9D6C53"/>
                </a:solidFill>
                <a:latin typeface="Poppins Bold"/>
              </a:rPr>
              <a:t>ONE SEMESTER OF TUITION FOR 1 COURSE</a:t>
            </a:r>
          </a:p>
        </p:txBody>
      </p:sp>
      <p:sp>
        <p:nvSpPr>
          <p:cNvPr id="30" name="TextBox 30"/>
          <p:cNvSpPr txBox="1"/>
          <p:nvPr/>
        </p:nvSpPr>
        <p:spPr>
          <a:xfrm>
            <a:off x="821482" y="1028955"/>
            <a:ext cx="6664959" cy="850426"/>
          </a:xfrm>
          <a:prstGeom prst="rect">
            <a:avLst/>
          </a:prstGeom>
        </p:spPr>
        <p:txBody>
          <a:bodyPr lIns="0" tIns="0" rIns="0" bIns="0" rtlCol="0" anchor="t">
            <a:spAutoFit/>
          </a:bodyPr>
          <a:lstStyle/>
          <a:p>
            <a:pPr>
              <a:lnSpc>
                <a:spcPts val="7060"/>
              </a:lnSpc>
            </a:pPr>
            <a:r>
              <a:rPr lang="en-US" sz="5740">
                <a:solidFill>
                  <a:srgbClr val="D1262C"/>
                </a:solidFill>
                <a:latin typeface="Bebas Neue"/>
              </a:rPr>
              <a:t>Fund for leaders</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8531-FC6E-E8BC-CABD-0F4E87596074}"/>
              </a:ext>
            </a:extLst>
          </p:cNvPr>
          <p:cNvSpPr>
            <a:spLocks noGrp="1"/>
          </p:cNvSpPr>
          <p:nvPr>
            <p:ph type="ctrTitle"/>
          </p:nvPr>
        </p:nvSpPr>
        <p:spPr>
          <a:xfrm>
            <a:off x="462337" y="1712697"/>
            <a:ext cx="10726220" cy="2254465"/>
          </a:xfrm>
        </p:spPr>
        <p:txBody>
          <a:bodyPr/>
          <a:lstStyle/>
          <a:p>
            <a:br>
              <a:rPr lang="en-US" dirty="0"/>
            </a:br>
            <a:r>
              <a:rPr lang="en-US" dirty="0"/>
              <a:t>Welcome to the ELCA Candidacy Summit</a:t>
            </a:r>
          </a:p>
        </p:txBody>
      </p:sp>
      <p:sp>
        <p:nvSpPr>
          <p:cNvPr id="3" name="Subtitle 2">
            <a:extLst>
              <a:ext uri="{FF2B5EF4-FFF2-40B4-BE49-F238E27FC236}">
                <a16:creationId xmlns:a16="http://schemas.microsoft.com/office/drawing/2014/main" id="{557CC8BC-E550-77E5-FD79-38E055970531}"/>
              </a:ext>
            </a:extLst>
          </p:cNvPr>
          <p:cNvSpPr>
            <a:spLocks noGrp="1"/>
          </p:cNvSpPr>
          <p:nvPr>
            <p:ph type="subTitle" idx="1"/>
          </p:nvPr>
        </p:nvSpPr>
        <p:spPr/>
        <p:txBody>
          <a:bodyPr/>
          <a:lstStyle/>
          <a:p>
            <a:r>
              <a:rPr lang="en-US" dirty="0"/>
              <a:t>Thank you for joining us!</a:t>
            </a:r>
          </a:p>
          <a:p>
            <a:r>
              <a:rPr lang="en-US" dirty="0"/>
              <a:t>The Keynote will Begin Soon</a:t>
            </a:r>
          </a:p>
        </p:txBody>
      </p:sp>
      <p:sp>
        <p:nvSpPr>
          <p:cNvPr id="7" name="TextBox 6">
            <a:extLst>
              <a:ext uri="{FF2B5EF4-FFF2-40B4-BE49-F238E27FC236}">
                <a16:creationId xmlns:a16="http://schemas.microsoft.com/office/drawing/2014/main" id="{40C292D4-5818-3165-0B58-680DBBF33916}"/>
              </a:ext>
            </a:extLst>
          </p:cNvPr>
          <p:cNvSpPr txBox="1"/>
          <p:nvPr/>
        </p:nvSpPr>
        <p:spPr>
          <a:xfrm>
            <a:off x="187503" y="5145303"/>
            <a:ext cx="4004353" cy="646331"/>
          </a:xfrm>
          <a:prstGeom prst="rect">
            <a:avLst/>
          </a:prstGeom>
          <a:noFill/>
        </p:spPr>
        <p:txBody>
          <a:bodyPr wrap="square">
            <a:spAutoFit/>
          </a:bodyPr>
          <a:lstStyle/>
          <a:p>
            <a:r>
              <a:rPr lang="en-US" dirty="0"/>
              <a:t>Called to Accompany &amp; Called to Discern</a:t>
            </a:r>
          </a:p>
          <a:p>
            <a:r>
              <a:rPr lang="en-US" dirty="0"/>
              <a:t>September 14 and 19, 2023</a:t>
            </a:r>
          </a:p>
        </p:txBody>
      </p:sp>
    </p:spTree>
    <p:extLst>
      <p:ext uri="{BB962C8B-B14F-4D97-AF65-F5344CB8AC3E}">
        <p14:creationId xmlns:p14="http://schemas.microsoft.com/office/powerpoint/2010/main" val="17977556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27D74-7CA1-C13E-F767-6CB994A7FBB0}"/>
              </a:ext>
            </a:extLst>
          </p:cNvPr>
          <p:cNvSpPr>
            <a:spLocks noGrp="1"/>
          </p:cNvSpPr>
          <p:nvPr>
            <p:ph type="ctrTitle"/>
          </p:nvPr>
        </p:nvSpPr>
        <p:spPr>
          <a:xfrm>
            <a:off x="4876830" y="1662119"/>
            <a:ext cx="9998441" cy="1206594"/>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Today’s Keynote Speaker:</a:t>
            </a:r>
          </a:p>
        </p:txBody>
      </p:sp>
      <p:pic>
        <p:nvPicPr>
          <p:cNvPr id="20" name="Picture 19">
            <a:extLst>
              <a:ext uri="{FF2B5EF4-FFF2-40B4-BE49-F238E27FC236}">
                <a16:creationId xmlns:a16="http://schemas.microsoft.com/office/drawing/2014/main" id="{84D0098C-72FE-D9A5-81F0-4ED6F56CE23C}"/>
              </a:ext>
            </a:extLst>
          </p:cNvPr>
          <p:cNvPicPr>
            <a:picLocks noChangeAspect="1"/>
          </p:cNvPicPr>
          <p:nvPr/>
        </p:nvPicPr>
        <p:blipFill>
          <a:blip r:embed="rId2">
            <a:extLst>
              <a:ext uri="{28A0092B-C50C-407E-A947-70E740481C1C}">
                <a14:useLocalDpi xmlns:a14="http://schemas.microsoft.com/office/drawing/2010/main" val="0"/>
              </a:ext>
            </a:extLst>
          </a:blip>
          <a:srcRect l="20369" r="20369"/>
          <a:stretch/>
        </p:blipFill>
        <p:spPr>
          <a:xfrm>
            <a:off x="1309404" y="2114946"/>
            <a:ext cx="3274548" cy="3639491"/>
          </a:xfrm>
          <a:prstGeom prst="rect">
            <a:avLst/>
          </a:prstGeom>
        </p:spPr>
      </p:pic>
      <p:sp>
        <p:nvSpPr>
          <p:cNvPr id="5" name="TextBox 4">
            <a:extLst>
              <a:ext uri="{FF2B5EF4-FFF2-40B4-BE49-F238E27FC236}">
                <a16:creationId xmlns:a16="http://schemas.microsoft.com/office/drawing/2014/main" id="{F7A29DF8-DEB1-A115-4A3A-59F4EAA0D5DF}"/>
              </a:ext>
            </a:extLst>
          </p:cNvPr>
          <p:cNvSpPr txBox="1"/>
          <p:nvPr/>
        </p:nvSpPr>
        <p:spPr>
          <a:xfrm>
            <a:off x="5187900" y="2265416"/>
            <a:ext cx="5954298" cy="3837272"/>
          </a:xfrm>
          <a:prstGeom prst="rect">
            <a:avLst/>
          </a:prstGeom>
        </p:spPr>
        <p:txBody>
          <a:bodyPr vert="horz" lIns="91440" tIns="45720" rIns="91440" bIns="45720" rtlCol="0" anchor="ctr">
            <a:normAutofit/>
          </a:bodyPr>
          <a:lstStyle/>
          <a:p>
            <a:pPr>
              <a:lnSpc>
                <a:spcPct val="90000"/>
              </a:lnSpc>
              <a:spcAft>
                <a:spcPts val="600"/>
              </a:spcAft>
            </a:pPr>
            <a:r>
              <a:rPr lang="en-US" sz="2000" dirty="0"/>
              <a:t>The Rev. Sara Cutter (she/her) serves as the Senior Director for Operations in the Christian Community and Leadership Home Area for the ELCA and as the facilitator for the Candidacy and Leadership Working Group (CLDWG). She will share key learnings from the CLDWG's work, and together we will wonder about the role of candidacy committees and maybe share a few dad jokes.</a:t>
            </a:r>
          </a:p>
        </p:txBody>
      </p:sp>
    </p:spTree>
    <p:extLst>
      <p:ext uri="{BB962C8B-B14F-4D97-AF65-F5344CB8AC3E}">
        <p14:creationId xmlns:p14="http://schemas.microsoft.com/office/powerpoint/2010/main" val="2726392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3209B-5682-31D1-F2CB-249C7B834D6A}"/>
              </a:ext>
            </a:extLst>
          </p:cNvPr>
          <p:cNvSpPr>
            <a:spLocks noGrp="1"/>
          </p:cNvSpPr>
          <p:nvPr>
            <p:ph type="ctrTitle"/>
          </p:nvPr>
        </p:nvSpPr>
        <p:spPr/>
        <p:txBody>
          <a:bodyPr/>
          <a:lstStyle/>
          <a:p>
            <a:r>
              <a:rPr lang="en-US" dirty="0"/>
              <a:t>Today’s Schedule:</a:t>
            </a:r>
            <a:br>
              <a:rPr lang="en-US" dirty="0"/>
            </a:br>
            <a:r>
              <a:rPr lang="en-US" sz="2400" dirty="0"/>
              <a:t>(all times in Central time)</a:t>
            </a:r>
            <a:br>
              <a:rPr lang="en-US" sz="2400" dirty="0"/>
            </a:br>
            <a:endParaRPr lang="en-US" sz="2400" dirty="0"/>
          </a:p>
        </p:txBody>
      </p:sp>
      <p:sp>
        <p:nvSpPr>
          <p:cNvPr id="9" name="Subtitle 8">
            <a:extLst>
              <a:ext uri="{FF2B5EF4-FFF2-40B4-BE49-F238E27FC236}">
                <a16:creationId xmlns:a16="http://schemas.microsoft.com/office/drawing/2014/main" id="{087B841B-13B6-1B35-D456-CFE98AE74862}"/>
              </a:ext>
            </a:extLst>
          </p:cNvPr>
          <p:cNvSpPr>
            <a:spLocks noGrp="1"/>
          </p:cNvSpPr>
          <p:nvPr>
            <p:ph type="subTitle" idx="1"/>
          </p:nvPr>
        </p:nvSpPr>
        <p:spPr/>
        <p:txBody>
          <a:bodyPr/>
          <a:lstStyle/>
          <a:p>
            <a:r>
              <a:rPr lang="en-US" dirty="0"/>
              <a:t>Keynote: 1:00-2:30</a:t>
            </a:r>
          </a:p>
          <a:p>
            <a:r>
              <a:rPr lang="en-US" dirty="0"/>
              <a:t>Workshop One: 6:00-7:00</a:t>
            </a:r>
          </a:p>
          <a:p>
            <a:r>
              <a:rPr lang="en-US" dirty="0"/>
              <a:t>Workshop Two: 7:30-8:30</a:t>
            </a:r>
          </a:p>
        </p:txBody>
      </p:sp>
      <p:sp>
        <p:nvSpPr>
          <p:cNvPr id="2" name="Subtitle 2">
            <a:extLst>
              <a:ext uri="{FF2B5EF4-FFF2-40B4-BE49-F238E27FC236}">
                <a16:creationId xmlns:a16="http://schemas.microsoft.com/office/drawing/2014/main" id="{75A69E0B-3F85-ED69-B1FB-881B30808F8F}"/>
              </a:ext>
            </a:extLst>
          </p:cNvPr>
          <p:cNvSpPr txBox="1">
            <a:spLocks/>
          </p:cNvSpPr>
          <p:nvPr/>
        </p:nvSpPr>
        <p:spPr>
          <a:xfrm>
            <a:off x="1524000" y="5715000"/>
            <a:ext cx="9144000" cy="1655762"/>
          </a:xfrm>
          <a:prstGeom prst="rect">
            <a:avLst/>
          </a:prstGeom>
        </p:spPr>
        <p:txBody>
          <a:bodyPr vert="horz" lIns="0" tIns="45720" rIns="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Thank you for joining us!</a:t>
            </a:r>
          </a:p>
          <a:p>
            <a:r>
              <a:rPr lang="en-US"/>
              <a:t>The Keynote will Begin Soon</a:t>
            </a:r>
            <a:endParaRPr lang="en-US" dirty="0"/>
          </a:p>
        </p:txBody>
      </p:sp>
    </p:spTree>
    <p:extLst>
      <p:ext uri="{BB962C8B-B14F-4D97-AF65-F5344CB8AC3E}">
        <p14:creationId xmlns:p14="http://schemas.microsoft.com/office/powerpoint/2010/main" val="186864730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6648D-CF71-8808-F2DF-52929B27F6B3}"/>
              </a:ext>
            </a:extLst>
          </p:cNvPr>
          <p:cNvSpPr>
            <a:spLocks noGrp="1"/>
          </p:cNvSpPr>
          <p:nvPr>
            <p:ph type="title"/>
          </p:nvPr>
        </p:nvSpPr>
        <p:spPr>
          <a:xfrm>
            <a:off x="838200" y="365125"/>
            <a:ext cx="7745570" cy="6048554"/>
          </a:xfrm>
          <a:solidFill>
            <a:schemeClr val="accent6">
              <a:lumMod val="20000"/>
              <a:lumOff val="80000"/>
            </a:schemeClr>
          </a:solidFill>
        </p:spPr>
        <p:txBody>
          <a:bodyPr>
            <a:normAutofit/>
          </a:bodyPr>
          <a:lstStyle/>
          <a:p>
            <a:pPr algn="ctr"/>
            <a:r>
              <a:rPr lang="en-US" sz="4600" dirty="0"/>
              <a:t>While we gather, let’s learn more about ELCA Ministries</a:t>
            </a:r>
          </a:p>
        </p:txBody>
      </p:sp>
      <p:sp>
        <p:nvSpPr>
          <p:cNvPr id="2" name="Subtitle 2">
            <a:extLst>
              <a:ext uri="{FF2B5EF4-FFF2-40B4-BE49-F238E27FC236}">
                <a16:creationId xmlns:a16="http://schemas.microsoft.com/office/drawing/2014/main" id="{1F968AF8-B70C-4BEA-EE81-459765685258}"/>
              </a:ext>
            </a:extLst>
          </p:cNvPr>
          <p:cNvSpPr txBox="1">
            <a:spLocks/>
          </p:cNvSpPr>
          <p:nvPr/>
        </p:nvSpPr>
        <p:spPr>
          <a:xfrm>
            <a:off x="2438400" y="5331447"/>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Thank you for joining us!</a:t>
            </a:r>
          </a:p>
          <a:p>
            <a:pPr marL="0" indent="0">
              <a:buNone/>
            </a:pPr>
            <a:r>
              <a:rPr lang="en-US" dirty="0"/>
              <a:t>The Keynote will Begin Soon</a:t>
            </a:r>
          </a:p>
        </p:txBody>
      </p:sp>
    </p:spTree>
    <p:extLst>
      <p:ext uri="{BB962C8B-B14F-4D97-AF65-F5344CB8AC3E}">
        <p14:creationId xmlns:p14="http://schemas.microsoft.com/office/powerpoint/2010/main" val="34399705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A0AE-B2D2-CC9A-AAE9-64A3B8362FC5}"/>
              </a:ext>
            </a:extLst>
          </p:cNvPr>
          <p:cNvSpPr>
            <a:spLocks noGrp="1"/>
          </p:cNvSpPr>
          <p:nvPr>
            <p:ph type="title"/>
          </p:nvPr>
        </p:nvSpPr>
        <p:spPr>
          <a:xfrm>
            <a:off x="580622" y="363202"/>
            <a:ext cx="10744201" cy="1325563"/>
          </a:xfrm>
        </p:spPr>
        <p:txBody>
          <a:bodyPr/>
          <a:lstStyle/>
          <a:p>
            <a:r>
              <a:rPr lang="en-US" dirty="0"/>
              <a:t>Horizon Apprenticeship Program</a:t>
            </a:r>
          </a:p>
        </p:txBody>
      </p:sp>
      <p:graphicFrame>
        <p:nvGraphicFramePr>
          <p:cNvPr id="3" name="Content Placeholder 2">
            <a:extLst>
              <a:ext uri="{FF2B5EF4-FFF2-40B4-BE49-F238E27FC236}">
                <a16:creationId xmlns:a16="http://schemas.microsoft.com/office/drawing/2014/main" id="{B098C31A-3004-E31F-D779-25F095FA18AA}"/>
              </a:ext>
            </a:extLst>
          </p:cNvPr>
          <p:cNvGraphicFramePr>
            <a:graphicFrameLocks noGrp="1"/>
          </p:cNvGraphicFramePr>
          <p:nvPr/>
        </p:nvGraphicFramePr>
        <p:xfrm>
          <a:off x="287450" y="1389184"/>
          <a:ext cx="6942566" cy="5468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group of children painting on a table&#10;&#10;Description automatically generated">
            <a:extLst>
              <a:ext uri="{FF2B5EF4-FFF2-40B4-BE49-F238E27FC236}">
                <a16:creationId xmlns:a16="http://schemas.microsoft.com/office/drawing/2014/main" id="{0EB1D3DE-EC6C-D4EB-2786-0E38CC704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2719" y="2414844"/>
            <a:ext cx="4471831" cy="3353873"/>
          </a:xfrm>
          <a:prstGeom prst="rect">
            <a:avLst/>
          </a:prstGeom>
        </p:spPr>
      </p:pic>
    </p:spTree>
    <p:extLst>
      <p:ext uri="{BB962C8B-B14F-4D97-AF65-F5344CB8AC3E}">
        <p14:creationId xmlns:p14="http://schemas.microsoft.com/office/powerpoint/2010/main" val="152392685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27D74-7CA1-C13E-F767-6CB994A7FBB0}"/>
              </a:ext>
            </a:extLst>
          </p:cNvPr>
          <p:cNvSpPr>
            <a:spLocks noGrp="1"/>
          </p:cNvSpPr>
          <p:nvPr>
            <p:ph type="ctrTitle"/>
          </p:nvPr>
        </p:nvSpPr>
        <p:spPr>
          <a:xfrm>
            <a:off x="4846007" y="1758089"/>
            <a:ext cx="9998441" cy="1206594"/>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Today’s Keynote Speaker:</a:t>
            </a:r>
          </a:p>
        </p:txBody>
      </p:sp>
      <p:pic>
        <p:nvPicPr>
          <p:cNvPr id="20" name="Picture 19">
            <a:extLst>
              <a:ext uri="{FF2B5EF4-FFF2-40B4-BE49-F238E27FC236}">
                <a16:creationId xmlns:a16="http://schemas.microsoft.com/office/drawing/2014/main" id="{84D0098C-72FE-D9A5-81F0-4ED6F56CE23C}"/>
              </a:ext>
            </a:extLst>
          </p:cNvPr>
          <p:cNvPicPr>
            <a:picLocks noChangeAspect="1"/>
          </p:cNvPicPr>
          <p:nvPr/>
        </p:nvPicPr>
        <p:blipFill>
          <a:blip r:embed="rId2">
            <a:extLst>
              <a:ext uri="{28A0092B-C50C-407E-A947-70E740481C1C}">
                <a14:useLocalDpi xmlns:a14="http://schemas.microsoft.com/office/drawing/2010/main" val="0"/>
              </a:ext>
            </a:extLst>
          </a:blip>
          <a:srcRect l="20369" r="20369"/>
          <a:stretch/>
        </p:blipFill>
        <p:spPr>
          <a:xfrm>
            <a:off x="1309404" y="2114946"/>
            <a:ext cx="3274548" cy="3639491"/>
          </a:xfrm>
          <a:prstGeom prst="rect">
            <a:avLst/>
          </a:prstGeom>
        </p:spPr>
      </p:pic>
      <p:sp>
        <p:nvSpPr>
          <p:cNvPr id="5" name="TextBox 4">
            <a:extLst>
              <a:ext uri="{FF2B5EF4-FFF2-40B4-BE49-F238E27FC236}">
                <a16:creationId xmlns:a16="http://schemas.microsoft.com/office/drawing/2014/main" id="{F7A29DF8-DEB1-A115-4A3A-59F4EAA0D5DF}"/>
              </a:ext>
            </a:extLst>
          </p:cNvPr>
          <p:cNvSpPr txBox="1"/>
          <p:nvPr/>
        </p:nvSpPr>
        <p:spPr>
          <a:xfrm>
            <a:off x="5187900" y="2265416"/>
            <a:ext cx="5954298" cy="3837272"/>
          </a:xfrm>
          <a:prstGeom prst="rect">
            <a:avLst/>
          </a:prstGeom>
        </p:spPr>
        <p:txBody>
          <a:bodyPr vert="horz" lIns="91440" tIns="45720" rIns="91440" bIns="45720" rtlCol="0" anchor="ctr">
            <a:normAutofit/>
          </a:bodyPr>
          <a:lstStyle/>
          <a:p>
            <a:pPr>
              <a:lnSpc>
                <a:spcPct val="90000"/>
              </a:lnSpc>
              <a:spcAft>
                <a:spcPts val="600"/>
              </a:spcAft>
            </a:pPr>
            <a:r>
              <a:rPr lang="en-US" sz="2000" dirty="0"/>
              <a:t>The Rev. Sara Cutter (she/her) serves as the Senior Director for Operations in the Christian Community and Leadership Home Area for the ELCA and as the facilitator for the Candidacy and Leadership Working Group (CLDWG). She will share key learnings from the CLDWG's work, and together we will wonder about the role of candidacy committees and maybe share a few dad jokes.</a:t>
            </a:r>
          </a:p>
        </p:txBody>
      </p:sp>
    </p:spTree>
    <p:extLst>
      <p:ext uri="{BB962C8B-B14F-4D97-AF65-F5344CB8AC3E}">
        <p14:creationId xmlns:p14="http://schemas.microsoft.com/office/powerpoint/2010/main" val="11163545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6785-26A9-8F82-70A2-CFEF449811A8}"/>
              </a:ext>
            </a:extLst>
          </p:cNvPr>
          <p:cNvSpPr>
            <a:spLocks noGrp="1"/>
          </p:cNvSpPr>
          <p:nvPr>
            <p:ph type="title"/>
          </p:nvPr>
        </p:nvSpPr>
        <p:spPr/>
        <p:txBody>
          <a:bodyPr/>
          <a:lstStyle/>
          <a:p>
            <a:r>
              <a:rPr lang="en-US" dirty="0"/>
              <a:t>Horizon Apprenticeship Program</a:t>
            </a:r>
          </a:p>
        </p:txBody>
      </p:sp>
      <p:pic>
        <p:nvPicPr>
          <p:cNvPr id="8" name="Picture 7" descr="A couple of people working in a garden&#10;&#10;Description automatically generated">
            <a:extLst>
              <a:ext uri="{FF2B5EF4-FFF2-40B4-BE49-F238E27FC236}">
                <a16:creationId xmlns:a16="http://schemas.microsoft.com/office/drawing/2014/main" id="{161D2FDA-436A-C4D4-6665-597FB3735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90688"/>
            <a:ext cx="4339732" cy="3254799"/>
          </a:xfrm>
          <a:prstGeom prst="rect">
            <a:avLst/>
          </a:prstGeom>
        </p:spPr>
      </p:pic>
      <p:graphicFrame>
        <p:nvGraphicFramePr>
          <p:cNvPr id="9" name="Content Placeholder 2">
            <a:extLst>
              <a:ext uri="{FF2B5EF4-FFF2-40B4-BE49-F238E27FC236}">
                <a16:creationId xmlns:a16="http://schemas.microsoft.com/office/drawing/2014/main" id="{87A34F69-FC06-2E40-4E96-82E5F77E001C}"/>
              </a:ext>
            </a:extLst>
          </p:cNvPr>
          <p:cNvGraphicFramePr>
            <a:graphicFrameLocks noGrp="1"/>
          </p:cNvGraphicFramePr>
          <p:nvPr/>
        </p:nvGraphicFramePr>
        <p:xfrm>
          <a:off x="5545629" y="1027906"/>
          <a:ext cx="5946439" cy="4451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5698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ourceful Servants">
            <a:extLst>
              <a:ext uri="{FF2B5EF4-FFF2-40B4-BE49-F238E27FC236}">
                <a16:creationId xmlns:a16="http://schemas.microsoft.com/office/drawing/2014/main" id="{525CFCE9-B058-FFB0-3C55-4228D5BDC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4" y="1"/>
            <a:ext cx="5579165" cy="1593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155686-27DE-E6EF-C719-04FCBFC05CF2}"/>
              </a:ext>
            </a:extLst>
          </p:cNvPr>
          <p:cNvSpPr txBox="1"/>
          <p:nvPr/>
        </p:nvSpPr>
        <p:spPr>
          <a:xfrm>
            <a:off x="265042" y="1840518"/>
            <a:ext cx="11224591" cy="646331"/>
          </a:xfrm>
          <a:prstGeom prst="rect">
            <a:avLst/>
          </a:prstGeom>
          <a:noFill/>
        </p:spPr>
        <p:txBody>
          <a:bodyPr wrap="square">
            <a:spAutoFit/>
          </a:bodyPr>
          <a:lstStyle/>
          <a:p>
            <a:r>
              <a:rPr lang="en-US" dirty="0">
                <a:solidFill>
                  <a:srgbClr val="333333"/>
                </a:solidFill>
                <a:latin typeface="ProximaNova-Light"/>
              </a:rPr>
              <a:t>T</a:t>
            </a:r>
            <a:r>
              <a:rPr lang="en-US" b="0" i="0" dirty="0">
                <a:solidFill>
                  <a:srgbClr val="333333"/>
                </a:solidFill>
                <a:effectLst/>
                <a:latin typeface="ProximaNova-Light"/>
              </a:rPr>
              <a:t>he ELCA’s Resourceful Servants initiative promotes the financial wellness of ELCA congregations, rostered ministers and seminarians.</a:t>
            </a:r>
            <a:endParaRPr lang="en-US" dirty="0"/>
          </a:p>
        </p:txBody>
      </p:sp>
      <p:pic>
        <p:nvPicPr>
          <p:cNvPr id="1030" name="Picture 6" descr="Resourceful Servants - Learn to...">
            <a:extLst>
              <a:ext uri="{FF2B5EF4-FFF2-40B4-BE49-F238E27FC236}">
                <a16:creationId xmlns:a16="http://schemas.microsoft.com/office/drawing/2014/main" id="{C8D639EC-EF76-5AF0-356C-4B6ED712D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7833"/>
            <a:ext cx="12192000" cy="2968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3D8CCC-A681-678D-8D7C-D8E96DD0833D}"/>
              </a:ext>
            </a:extLst>
          </p:cNvPr>
          <p:cNvSpPr txBox="1"/>
          <p:nvPr/>
        </p:nvSpPr>
        <p:spPr>
          <a:xfrm>
            <a:off x="2935914" y="6057443"/>
            <a:ext cx="6109252" cy="461665"/>
          </a:xfrm>
          <a:prstGeom prst="rect">
            <a:avLst/>
          </a:prstGeom>
          <a:noFill/>
        </p:spPr>
        <p:txBody>
          <a:bodyPr wrap="square">
            <a:spAutoFit/>
          </a:bodyPr>
          <a:lstStyle/>
          <a:p>
            <a:r>
              <a:rPr lang="en-US" sz="2400" b="0" i="0" dirty="0">
                <a:solidFill>
                  <a:srgbClr val="333333"/>
                </a:solidFill>
                <a:effectLst/>
                <a:latin typeface="ProximaNova-Light"/>
              </a:rPr>
              <a:t>Learn more by visiting </a:t>
            </a:r>
            <a:r>
              <a:rPr lang="en-US" sz="2400" b="0" i="0" u="none" strike="noStrike" dirty="0">
                <a:solidFill>
                  <a:srgbClr val="4A90E2"/>
                </a:solidFill>
                <a:effectLst/>
                <a:latin typeface="ProximaNova-Light"/>
                <a:hlinkClick r:id="rId4"/>
              </a:rPr>
              <a:t>resourcefulservants.org</a:t>
            </a:r>
            <a:r>
              <a:rPr lang="en-US" sz="2400" b="0" i="0" dirty="0">
                <a:solidFill>
                  <a:srgbClr val="333333"/>
                </a:solidFill>
                <a:effectLst/>
                <a:latin typeface="ProximaNova-Light"/>
              </a:rPr>
              <a:t>.</a:t>
            </a:r>
            <a:endParaRPr lang="en-US" sz="2400" dirty="0"/>
          </a:p>
        </p:txBody>
      </p:sp>
    </p:spTree>
    <p:extLst>
      <p:ext uri="{BB962C8B-B14F-4D97-AF65-F5344CB8AC3E}">
        <p14:creationId xmlns:p14="http://schemas.microsoft.com/office/powerpoint/2010/main" val="304084736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05F9B4-A668-3826-6C56-94C357CDAC8A}"/>
              </a:ext>
            </a:extLst>
          </p:cNvPr>
          <p:cNvPicPr>
            <a:picLocks noChangeAspect="1"/>
          </p:cNvPicPr>
          <p:nvPr/>
        </p:nvPicPr>
        <p:blipFill rotWithShape="1">
          <a:blip r:embed="rId2"/>
          <a:srcRect t="22" b="-20422"/>
          <a:stretch/>
        </p:blipFill>
        <p:spPr>
          <a:xfrm>
            <a:off x="-1073" y="132624"/>
            <a:ext cx="12192000" cy="7811036"/>
          </a:xfrm>
          <a:prstGeom prst="rect">
            <a:avLst/>
          </a:prstGeom>
        </p:spPr>
      </p:pic>
    </p:spTree>
    <p:extLst>
      <p:ext uri="{BB962C8B-B14F-4D97-AF65-F5344CB8AC3E}">
        <p14:creationId xmlns:p14="http://schemas.microsoft.com/office/powerpoint/2010/main" val="337145586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27D74-7CA1-C13E-F767-6CB994A7FBB0}"/>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145EAD8E-6188-76AF-1179-96B1DEFE9085}"/>
              </a:ext>
            </a:extLst>
          </p:cNvPr>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6D4DFD29-941C-E14A-7045-F23EB2B2A118}"/>
              </a:ext>
            </a:extLst>
          </p:cNvPr>
          <p:cNvSpPr txBox="1"/>
          <p:nvPr/>
        </p:nvSpPr>
        <p:spPr>
          <a:xfrm>
            <a:off x="3047572" y="3244334"/>
            <a:ext cx="6095144" cy="369332"/>
          </a:xfrm>
          <a:prstGeom prst="rect">
            <a:avLst/>
          </a:prstGeom>
          <a:noFill/>
        </p:spPr>
        <p:txBody>
          <a:bodyPr wrap="square">
            <a:spAutoFit/>
          </a:bodyPr>
          <a:lstStyle/>
          <a:p>
            <a:r>
              <a:rPr lang="en-US" dirty="0"/>
              <a:t>https://youtu.be/KhtuFCq7Lyg</a:t>
            </a:r>
          </a:p>
        </p:txBody>
      </p:sp>
      <p:pic>
        <p:nvPicPr>
          <p:cNvPr id="6" name="Online Media 5" title="Future Church: God's Love Made Real">
            <a:hlinkClick r:id="" action="ppaction://media"/>
            <a:extLst>
              <a:ext uri="{FF2B5EF4-FFF2-40B4-BE49-F238E27FC236}">
                <a16:creationId xmlns:a16="http://schemas.microsoft.com/office/drawing/2014/main" id="{0297F765-D811-F4A7-1A54-810D1C050E1D}"/>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2314706408"/>
      </p:ext>
    </p:extLst>
  </p:cSld>
  <p:clrMapOvr>
    <a:masterClrMapping/>
  </p:clrMapOvr>
  <mc:AlternateContent xmlns:mc="http://schemas.openxmlformats.org/markup-compatibility/2006">
    <mc:Choice xmlns:p14="http://schemas.microsoft.com/office/powerpoint/2010/main" Requires="p14">
      <p:transition spd="med" p14:dur="700" advClick="0" advTm="252000">
        <p:fade/>
      </p:transition>
    </mc:Choice>
    <mc:Fallback>
      <p:transition spd="med" advClick="0" advTm="25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35455A-24EA-A21C-D564-038273AE36B7}"/>
              </a:ext>
            </a:extLst>
          </p:cNvPr>
          <p:cNvPicPr>
            <a:picLocks noChangeAspect="1"/>
          </p:cNvPicPr>
          <p:nvPr/>
        </p:nvPicPr>
        <p:blipFill>
          <a:blip r:embed="rId2"/>
          <a:stretch>
            <a:fillRect/>
          </a:stretch>
        </p:blipFill>
        <p:spPr>
          <a:xfrm>
            <a:off x="0" y="1813220"/>
            <a:ext cx="12192000" cy="3231560"/>
          </a:xfrm>
          <a:prstGeom prst="rect">
            <a:avLst/>
          </a:prstGeom>
        </p:spPr>
      </p:pic>
      <p:sp>
        <p:nvSpPr>
          <p:cNvPr id="6" name="TextBox 5">
            <a:extLst>
              <a:ext uri="{FF2B5EF4-FFF2-40B4-BE49-F238E27FC236}">
                <a16:creationId xmlns:a16="http://schemas.microsoft.com/office/drawing/2014/main" id="{80F87DC4-8BD3-065C-362B-BD851B9D06E8}"/>
              </a:ext>
            </a:extLst>
          </p:cNvPr>
          <p:cNvSpPr txBox="1"/>
          <p:nvPr/>
        </p:nvSpPr>
        <p:spPr>
          <a:xfrm>
            <a:off x="2816404" y="5119368"/>
            <a:ext cx="6887538" cy="400110"/>
          </a:xfrm>
          <a:prstGeom prst="rect">
            <a:avLst/>
          </a:prstGeom>
          <a:noFill/>
        </p:spPr>
        <p:txBody>
          <a:bodyPr wrap="square">
            <a:spAutoFit/>
          </a:bodyPr>
          <a:lstStyle/>
          <a:p>
            <a:r>
              <a:rPr lang="en-US" sz="2000" dirty="0"/>
              <a:t>Share the video and take the survey at:  lovemadereal.elca.org</a:t>
            </a:r>
          </a:p>
        </p:txBody>
      </p:sp>
    </p:spTree>
    <p:extLst>
      <p:ext uri="{BB962C8B-B14F-4D97-AF65-F5344CB8AC3E}">
        <p14:creationId xmlns:p14="http://schemas.microsoft.com/office/powerpoint/2010/main" val="41700097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C1F600-AC63-62C9-7580-46BC506432B0}"/>
              </a:ext>
            </a:extLst>
          </p:cNvPr>
          <p:cNvSpPr>
            <a:spLocks noGrp="1"/>
          </p:cNvSpPr>
          <p:nvPr>
            <p:ph type="title"/>
          </p:nvPr>
        </p:nvSpPr>
        <p:spPr/>
        <p:txBody>
          <a:bodyPr>
            <a:normAutofit/>
          </a:bodyPr>
          <a:lstStyle/>
          <a:p>
            <a:r>
              <a:rPr lang="en-US" dirty="0"/>
              <a:t>Holding in Prayer as the church Gathers…</a:t>
            </a:r>
          </a:p>
        </p:txBody>
      </p:sp>
      <p:pic>
        <p:nvPicPr>
          <p:cNvPr id="7" name="Content Placeholder 6">
            <a:extLst>
              <a:ext uri="{FF2B5EF4-FFF2-40B4-BE49-F238E27FC236}">
                <a16:creationId xmlns:a16="http://schemas.microsoft.com/office/drawing/2014/main" id="{20E7FBCC-C0D6-10B0-C2E4-9FAFA2EC0D9F}"/>
              </a:ext>
            </a:extLst>
          </p:cNvPr>
          <p:cNvPicPr>
            <a:picLocks noGrp="1" noChangeAspect="1"/>
          </p:cNvPicPr>
          <p:nvPr>
            <p:ph idx="1"/>
          </p:nvPr>
        </p:nvPicPr>
        <p:blipFill>
          <a:blip r:embed="rId2"/>
          <a:stretch>
            <a:fillRect/>
          </a:stretch>
        </p:blipFill>
        <p:spPr>
          <a:xfrm>
            <a:off x="0" y="1741136"/>
            <a:ext cx="7286812" cy="3847775"/>
          </a:xfrm>
          <a:prstGeom prst="rect">
            <a:avLst/>
          </a:prstGeom>
        </p:spPr>
      </p:pic>
      <p:pic>
        <p:nvPicPr>
          <p:cNvPr id="8" name="Picture 7">
            <a:extLst>
              <a:ext uri="{FF2B5EF4-FFF2-40B4-BE49-F238E27FC236}">
                <a16:creationId xmlns:a16="http://schemas.microsoft.com/office/drawing/2014/main" id="{C8DAB7AD-2582-CEA6-4493-03F6282A8B85}"/>
              </a:ext>
            </a:extLst>
          </p:cNvPr>
          <p:cNvPicPr>
            <a:picLocks noChangeAspect="1"/>
          </p:cNvPicPr>
          <p:nvPr/>
        </p:nvPicPr>
        <p:blipFill>
          <a:blip r:embed="rId3"/>
          <a:stretch>
            <a:fillRect/>
          </a:stretch>
        </p:blipFill>
        <p:spPr>
          <a:xfrm>
            <a:off x="6202251" y="2206205"/>
            <a:ext cx="5940380" cy="2970190"/>
          </a:xfrm>
          <a:prstGeom prst="rect">
            <a:avLst/>
          </a:prstGeom>
        </p:spPr>
      </p:pic>
      <p:sp>
        <p:nvSpPr>
          <p:cNvPr id="9" name="TextBox 8">
            <a:extLst>
              <a:ext uri="{FF2B5EF4-FFF2-40B4-BE49-F238E27FC236}">
                <a16:creationId xmlns:a16="http://schemas.microsoft.com/office/drawing/2014/main" id="{447867BB-851E-19B2-4EFF-C1C740A6E514}"/>
              </a:ext>
            </a:extLst>
          </p:cNvPr>
          <p:cNvSpPr txBox="1"/>
          <p:nvPr/>
        </p:nvSpPr>
        <p:spPr>
          <a:xfrm flipH="1">
            <a:off x="7579860" y="5615187"/>
            <a:ext cx="3315667" cy="369332"/>
          </a:xfrm>
          <a:prstGeom prst="rect">
            <a:avLst/>
          </a:prstGeom>
          <a:noFill/>
        </p:spPr>
        <p:txBody>
          <a:bodyPr wrap="square" rtlCol="0">
            <a:spAutoFit/>
          </a:bodyPr>
          <a:lstStyle/>
          <a:p>
            <a:r>
              <a:rPr lang="en-US" dirty="0"/>
              <a:t>African Descent Ministries, ELCA </a:t>
            </a:r>
          </a:p>
        </p:txBody>
      </p:sp>
      <p:sp>
        <p:nvSpPr>
          <p:cNvPr id="11" name="TextBox 10">
            <a:extLst>
              <a:ext uri="{FF2B5EF4-FFF2-40B4-BE49-F238E27FC236}">
                <a16:creationId xmlns:a16="http://schemas.microsoft.com/office/drawing/2014/main" id="{6AA68557-6942-BC0C-9859-179A3167398F}"/>
              </a:ext>
            </a:extLst>
          </p:cNvPr>
          <p:cNvSpPr txBox="1"/>
          <p:nvPr/>
        </p:nvSpPr>
        <p:spPr>
          <a:xfrm>
            <a:off x="2719053" y="5615187"/>
            <a:ext cx="6094926" cy="369332"/>
          </a:xfrm>
          <a:prstGeom prst="rect">
            <a:avLst/>
          </a:prstGeom>
          <a:noFill/>
        </p:spPr>
        <p:txBody>
          <a:bodyPr wrap="square">
            <a:spAutoFit/>
          </a:bodyPr>
          <a:lstStyle/>
          <a:p>
            <a:r>
              <a:rPr lang="en-US" dirty="0"/>
              <a:t>Lutheran World Federation</a:t>
            </a:r>
          </a:p>
        </p:txBody>
      </p:sp>
    </p:spTree>
    <p:extLst>
      <p:ext uri="{BB962C8B-B14F-4D97-AF65-F5344CB8AC3E}">
        <p14:creationId xmlns:p14="http://schemas.microsoft.com/office/powerpoint/2010/main" val="16812774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7C2FE-9B8D-BC56-82E2-2238F6EDB287}"/>
              </a:ext>
            </a:extLst>
          </p:cNvPr>
          <p:cNvSpPr>
            <a:spLocks noGrp="1"/>
          </p:cNvSpPr>
          <p:nvPr>
            <p:ph type="title"/>
          </p:nvPr>
        </p:nvSpPr>
        <p:spPr/>
        <p:txBody>
          <a:bodyPr/>
          <a:lstStyle/>
          <a:p>
            <a:r>
              <a:rPr lang="en-US" dirty="0"/>
              <a:t>Meet the ELCA Candidacy Team</a:t>
            </a:r>
            <a:br>
              <a:rPr lang="en-US" dirty="0"/>
            </a:br>
            <a:r>
              <a:rPr lang="en-US" dirty="0"/>
              <a:t>	</a:t>
            </a:r>
            <a:r>
              <a:rPr lang="en-US" sz="3000" dirty="0"/>
              <a:t>Chicago Team and Candidacy and Leadership Managers</a:t>
            </a:r>
          </a:p>
        </p:txBody>
      </p:sp>
      <p:pic>
        <p:nvPicPr>
          <p:cNvPr id="2050" name="Picture 2">
            <a:extLst>
              <a:ext uri="{FF2B5EF4-FFF2-40B4-BE49-F238E27FC236}">
                <a16:creationId xmlns:a16="http://schemas.microsoft.com/office/drawing/2014/main" id="{1AC2C177-3880-D611-9B5D-2B597E55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143" y="1774300"/>
            <a:ext cx="7401758" cy="486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9105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8531-FC6E-E8BC-CABD-0F4E87596074}"/>
              </a:ext>
            </a:extLst>
          </p:cNvPr>
          <p:cNvSpPr>
            <a:spLocks noGrp="1"/>
          </p:cNvSpPr>
          <p:nvPr>
            <p:ph type="ctrTitle"/>
          </p:nvPr>
        </p:nvSpPr>
        <p:spPr>
          <a:xfrm>
            <a:off x="462337" y="1712697"/>
            <a:ext cx="10726220" cy="2254465"/>
          </a:xfrm>
        </p:spPr>
        <p:txBody>
          <a:bodyPr/>
          <a:lstStyle/>
          <a:p>
            <a:br>
              <a:rPr lang="en-US" dirty="0"/>
            </a:br>
            <a:r>
              <a:rPr lang="en-US" dirty="0"/>
              <a:t>Welcome to the ELCA Candidacy Summit</a:t>
            </a:r>
          </a:p>
        </p:txBody>
      </p:sp>
      <p:sp>
        <p:nvSpPr>
          <p:cNvPr id="3" name="Subtitle 2">
            <a:extLst>
              <a:ext uri="{FF2B5EF4-FFF2-40B4-BE49-F238E27FC236}">
                <a16:creationId xmlns:a16="http://schemas.microsoft.com/office/drawing/2014/main" id="{557CC8BC-E550-77E5-FD79-38E055970531}"/>
              </a:ext>
            </a:extLst>
          </p:cNvPr>
          <p:cNvSpPr>
            <a:spLocks noGrp="1"/>
          </p:cNvSpPr>
          <p:nvPr>
            <p:ph type="subTitle" idx="1"/>
          </p:nvPr>
        </p:nvSpPr>
        <p:spPr/>
        <p:txBody>
          <a:bodyPr/>
          <a:lstStyle/>
          <a:p>
            <a:r>
              <a:rPr lang="en-US" dirty="0"/>
              <a:t>Thank you for joining us!</a:t>
            </a:r>
          </a:p>
          <a:p>
            <a:r>
              <a:rPr lang="en-US" dirty="0"/>
              <a:t>The Keynote will Begin Soon</a:t>
            </a:r>
          </a:p>
        </p:txBody>
      </p:sp>
      <p:sp>
        <p:nvSpPr>
          <p:cNvPr id="7" name="TextBox 6">
            <a:extLst>
              <a:ext uri="{FF2B5EF4-FFF2-40B4-BE49-F238E27FC236}">
                <a16:creationId xmlns:a16="http://schemas.microsoft.com/office/drawing/2014/main" id="{40C292D4-5818-3165-0B58-680DBBF33916}"/>
              </a:ext>
            </a:extLst>
          </p:cNvPr>
          <p:cNvSpPr txBox="1"/>
          <p:nvPr/>
        </p:nvSpPr>
        <p:spPr>
          <a:xfrm>
            <a:off x="187503" y="5145303"/>
            <a:ext cx="4004353" cy="646331"/>
          </a:xfrm>
          <a:prstGeom prst="rect">
            <a:avLst/>
          </a:prstGeom>
          <a:noFill/>
        </p:spPr>
        <p:txBody>
          <a:bodyPr wrap="square">
            <a:spAutoFit/>
          </a:bodyPr>
          <a:lstStyle/>
          <a:p>
            <a:r>
              <a:rPr lang="en-US" dirty="0"/>
              <a:t>Called to Accompany &amp; Called to Discern</a:t>
            </a:r>
          </a:p>
          <a:p>
            <a:r>
              <a:rPr lang="en-US" dirty="0"/>
              <a:t>September 14 and 19, 2023</a:t>
            </a:r>
          </a:p>
        </p:txBody>
      </p:sp>
    </p:spTree>
    <p:extLst>
      <p:ext uri="{BB962C8B-B14F-4D97-AF65-F5344CB8AC3E}">
        <p14:creationId xmlns:p14="http://schemas.microsoft.com/office/powerpoint/2010/main" val="3832125027"/>
      </p:ext>
    </p:extLst>
  </p:cSld>
  <p:clrMapOvr>
    <a:masterClrMapping/>
  </p:clrMapOvr>
  <mc:AlternateContent xmlns:mc="http://schemas.openxmlformats.org/markup-compatibility/2006">
    <mc:Choice xmlns:p14="http://schemas.microsoft.com/office/powerpoint/2010/main" Requires="p14">
      <p:transition spd="med" p14:dur="700" advClick="0" advTm="190000">
        <p:fade/>
      </p:transition>
    </mc:Choice>
    <mc:Fallback>
      <p:transition spd="med" advClick="0" advTm="19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3209B-5682-31D1-F2CB-249C7B834D6A}"/>
              </a:ext>
            </a:extLst>
          </p:cNvPr>
          <p:cNvSpPr>
            <a:spLocks noGrp="1"/>
          </p:cNvSpPr>
          <p:nvPr>
            <p:ph type="ctrTitle"/>
          </p:nvPr>
        </p:nvSpPr>
        <p:spPr/>
        <p:txBody>
          <a:bodyPr/>
          <a:lstStyle/>
          <a:p>
            <a:r>
              <a:rPr lang="en-US" dirty="0"/>
              <a:t>Today’s Schedule:</a:t>
            </a:r>
            <a:br>
              <a:rPr lang="en-US" dirty="0"/>
            </a:br>
            <a:r>
              <a:rPr lang="en-US" sz="2400" dirty="0"/>
              <a:t>(all times in Central time)</a:t>
            </a:r>
            <a:br>
              <a:rPr lang="en-US" sz="2400" dirty="0"/>
            </a:br>
            <a:endParaRPr lang="en-US" sz="2400" dirty="0"/>
          </a:p>
        </p:txBody>
      </p:sp>
      <p:sp>
        <p:nvSpPr>
          <p:cNvPr id="9" name="Subtitle 8">
            <a:extLst>
              <a:ext uri="{FF2B5EF4-FFF2-40B4-BE49-F238E27FC236}">
                <a16:creationId xmlns:a16="http://schemas.microsoft.com/office/drawing/2014/main" id="{087B841B-13B6-1B35-D456-CFE98AE74862}"/>
              </a:ext>
            </a:extLst>
          </p:cNvPr>
          <p:cNvSpPr>
            <a:spLocks noGrp="1"/>
          </p:cNvSpPr>
          <p:nvPr>
            <p:ph type="subTitle" idx="1"/>
          </p:nvPr>
        </p:nvSpPr>
        <p:spPr/>
        <p:txBody>
          <a:bodyPr/>
          <a:lstStyle/>
          <a:p>
            <a:r>
              <a:rPr lang="en-US" dirty="0"/>
              <a:t>Keynote: 1:00-2:30</a:t>
            </a:r>
          </a:p>
          <a:p>
            <a:r>
              <a:rPr lang="en-US" dirty="0"/>
              <a:t>Workshop One: 6:00-7:00</a:t>
            </a:r>
          </a:p>
          <a:p>
            <a:r>
              <a:rPr lang="en-US" dirty="0"/>
              <a:t>Workshop Two: 7:30-8:30</a:t>
            </a:r>
          </a:p>
          <a:p>
            <a:endParaRPr lang="en-US" dirty="0"/>
          </a:p>
          <a:p>
            <a:endParaRPr lang="en-US" dirty="0"/>
          </a:p>
        </p:txBody>
      </p:sp>
      <p:sp>
        <p:nvSpPr>
          <p:cNvPr id="2" name="Subtitle 2">
            <a:extLst>
              <a:ext uri="{FF2B5EF4-FFF2-40B4-BE49-F238E27FC236}">
                <a16:creationId xmlns:a16="http://schemas.microsoft.com/office/drawing/2014/main" id="{382F6275-6CD9-5259-DD59-F7A8C34B986D}"/>
              </a:ext>
            </a:extLst>
          </p:cNvPr>
          <p:cNvSpPr txBox="1">
            <a:spLocks/>
          </p:cNvSpPr>
          <p:nvPr/>
        </p:nvSpPr>
        <p:spPr>
          <a:xfrm>
            <a:off x="1524000" y="5807076"/>
            <a:ext cx="9144000" cy="1655762"/>
          </a:xfrm>
          <a:prstGeom prst="rect">
            <a:avLst/>
          </a:prstGeom>
        </p:spPr>
        <p:txBody>
          <a:bodyPr vert="horz" lIns="0" tIns="45720" rIns="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Thank you for joining us!</a:t>
            </a:r>
          </a:p>
          <a:p>
            <a:r>
              <a:rPr lang="en-US" dirty="0"/>
              <a:t>The Keynote will Begin Soon</a:t>
            </a:r>
          </a:p>
        </p:txBody>
      </p:sp>
    </p:spTree>
    <p:extLst>
      <p:ext uri="{BB962C8B-B14F-4D97-AF65-F5344CB8AC3E}">
        <p14:creationId xmlns:p14="http://schemas.microsoft.com/office/powerpoint/2010/main" val="46371048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6648D-CF71-8808-F2DF-52929B27F6B3}"/>
              </a:ext>
            </a:extLst>
          </p:cNvPr>
          <p:cNvSpPr>
            <a:spLocks noGrp="1"/>
          </p:cNvSpPr>
          <p:nvPr>
            <p:ph type="title"/>
          </p:nvPr>
        </p:nvSpPr>
        <p:spPr>
          <a:xfrm>
            <a:off x="858078" y="404723"/>
            <a:ext cx="7745570" cy="6048554"/>
          </a:xfrm>
          <a:solidFill>
            <a:schemeClr val="accent6">
              <a:lumMod val="20000"/>
              <a:lumOff val="80000"/>
            </a:schemeClr>
          </a:solidFill>
        </p:spPr>
        <p:txBody>
          <a:bodyPr>
            <a:normAutofit/>
          </a:bodyPr>
          <a:lstStyle/>
          <a:p>
            <a:pPr algn="ctr"/>
            <a:r>
              <a:rPr lang="en-US" sz="4600" dirty="0"/>
              <a:t>While we gather, let’s learn more about ELCA Ministries</a:t>
            </a:r>
          </a:p>
        </p:txBody>
      </p:sp>
      <p:sp>
        <p:nvSpPr>
          <p:cNvPr id="5" name="TextBox 4">
            <a:extLst>
              <a:ext uri="{FF2B5EF4-FFF2-40B4-BE49-F238E27FC236}">
                <a16:creationId xmlns:a16="http://schemas.microsoft.com/office/drawing/2014/main" id="{53654844-915C-16CA-F8C0-BC0049D0520C}"/>
              </a:ext>
            </a:extLst>
          </p:cNvPr>
          <p:cNvSpPr txBox="1"/>
          <p:nvPr/>
        </p:nvSpPr>
        <p:spPr>
          <a:xfrm>
            <a:off x="3048000" y="5411713"/>
            <a:ext cx="6096000" cy="830997"/>
          </a:xfrm>
          <a:prstGeom prst="rect">
            <a:avLst/>
          </a:prstGeom>
          <a:noFill/>
        </p:spPr>
        <p:txBody>
          <a:bodyPr wrap="square">
            <a:spAutoFit/>
          </a:bodyPr>
          <a:lstStyle/>
          <a:p>
            <a:pPr marL="0" indent="0">
              <a:buNone/>
            </a:pPr>
            <a:r>
              <a:rPr lang="en-US" sz="2400" dirty="0"/>
              <a:t>Thank you for joining us!</a:t>
            </a:r>
          </a:p>
          <a:p>
            <a:pPr marL="0" indent="0">
              <a:buNone/>
            </a:pPr>
            <a:r>
              <a:rPr lang="en-US" sz="2400" dirty="0"/>
              <a:t>The Keynote will Begin Soon</a:t>
            </a:r>
          </a:p>
        </p:txBody>
      </p:sp>
    </p:spTree>
    <p:extLst>
      <p:ext uri="{BB962C8B-B14F-4D97-AF65-F5344CB8AC3E}">
        <p14:creationId xmlns:p14="http://schemas.microsoft.com/office/powerpoint/2010/main" val="22192547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A0AE-B2D2-CC9A-AAE9-64A3B8362FC5}"/>
              </a:ext>
            </a:extLst>
          </p:cNvPr>
          <p:cNvSpPr>
            <a:spLocks noGrp="1"/>
          </p:cNvSpPr>
          <p:nvPr>
            <p:ph type="title"/>
          </p:nvPr>
        </p:nvSpPr>
        <p:spPr>
          <a:xfrm>
            <a:off x="580622" y="363202"/>
            <a:ext cx="10744201" cy="1325563"/>
          </a:xfrm>
        </p:spPr>
        <p:txBody>
          <a:bodyPr/>
          <a:lstStyle/>
          <a:p>
            <a:r>
              <a:rPr lang="en-US" dirty="0"/>
              <a:t>Horizon Apprenticeship Program</a:t>
            </a:r>
          </a:p>
        </p:txBody>
      </p:sp>
      <p:graphicFrame>
        <p:nvGraphicFramePr>
          <p:cNvPr id="3" name="Content Placeholder 2">
            <a:extLst>
              <a:ext uri="{FF2B5EF4-FFF2-40B4-BE49-F238E27FC236}">
                <a16:creationId xmlns:a16="http://schemas.microsoft.com/office/drawing/2014/main" id="{B098C31A-3004-E31F-D779-25F095FA18AA}"/>
              </a:ext>
            </a:extLst>
          </p:cNvPr>
          <p:cNvGraphicFramePr>
            <a:graphicFrameLocks noGrp="1"/>
          </p:cNvGraphicFramePr>
          <p:nvPr>
            <p:extLst>
              <p:ext uri="{D42A27DB-BD31-4B8C-83A1-F6EECF244321}">
                <p14:modId xmlns:p14="http://schemas.microsoft.com/office/powerpoint/2010/main" val="2489076586"/>
              </p:ext>
            </p:extLst>
          </p:nvPr>
        </p:nvGraphicFramePr>
        <p:xfrm>
          <a:off x="287450" y="1389184"/>
          <a:ext cx="6942566" cy="5468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group of children painting on a table&#10;&#10;Description automatically generated">
            <a:extLst>
              <a:ext uri="{FF2B5EF4-FFF2-40B4-BE49-F238E27FC236}">
                <a16:creationId xmlns:a16="http://schemas.microsoft.com/office/drawing/2014/main" id="{0EB1D3DE-EC6C-D4EB-2786-0E38CC704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2719" y="2414844"/>
            <a:ext cx="4471831" cy="3353873"/>
          </a:xfrm>
          <a:prstGeom prst="rect">
            <a:avLst/>
          </a:prstGeom>
        </p:spPr>
      </p:pic>
    </p:spTree>
    <p:extLst>
      <p:ext uri="{BB962C8B-B14F-4D97-AF65-F5344CB8AC3E}">
        <p14:creationId xmlns:p14="http://schemas.microsoft.com/office/powerpoint/2010/main" val="102260137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6785-26A9-8F82-70A2-CFEF449811A8}"/>
              </a:ext>
            </a:extLst>
          </p:cNvPr>
          <p:cNvSpPr>
            <a:spLocks noGrp="1"/>
          </p:cNvSpPr>
          <p:nvPr>
            <p:ph type="title"/>
          </p:nvPr>
        </p:nvSpPr>
        <p:spPr/>
        <p:txBody>
          <a:bodyPr/>
          <a:lstStyle/>
          <a:p>
            <a:r>
              <a:rPr lang="en-US" dirty="0"/>
              <a:t>Horizon Apprenticeship Program</a:t>
            </a:r>
          </a:p>
        </p:txBody>
      </p:sp>
      <p:pic>
        <p:nvPicPr>
          <p:cNvPr id="8" name="Picture 7" descr="A couple of people working in a garden&#10;&#10;Description automatically generated">
            <a:extLst>
              <a:ext uri="{FF2B5EF4-FFF2-40B4-BE49-F238E27FC236}">
                <a16:creationId xmlns:a16="http://schemas.microsoft.com/office/drawing/2014/main" id="{161D2FDA-436A-C4D4-6665-597FB3735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90688"/>
            <a:ext cx="4339732" cy="3254799"/>
          </a:xfrm>
          <a:prstGeom prst="rect">
            <a:avLst/>
          </a:prstGeom>
        </p:spPr>
      </p:pic>
      <p:graphicFrame>
        <p:nvGraphicFramePr>
          <p:cNvPr id="9" name="Content Placeholder 2">
            <a:extLst>
              <a:ext uri="{FF2B5EF4-FFF2-40B4-BE49-F238E27FC236}">
                <a16:creationId xmlns:a16="http://schemas.microsoft.com/office/drawing/2014/main" id="{87A34F69-FC06-2E40-4E96-82E5F77E001C}"/>
              </a:ext>
            </a:extLst>
          </p:cNvPr>
          <p:cNvGraphicFramePr>
            <a:graphicFrameLocks noGrp="1"/>
          </p:cNvGraphicFramePr>
          <p:nvPr>
            <p:extLst>
              <p:ext uri="{D42A27DB-BD31-4B8C-83A1-F6EECF244321}">
                <p14:modId xmlns:p14="http://schemas.microsoft.com/office/powerpoint/2010/main" val="502437051"/>
              </p:ext>
            </p:extLst>
          </p:nvPr>
        </p:nvGraphicFramePr>
        <p:xfrm>
          <a:off x="5545629" y="1027906"/>
          <a:ext cx="5946439" cy="4451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09788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4B0DB-6898-842E-D94F-7F9020652286}"/>
              </a:ext>
            </a:extLst>
          </p:cNvPr>
          <p:cNvPicPr>
            <a:picLocks noChangeAspect="1"/>
          </p:cNvPicPr>
          <p:nvPr/>
        </p:nvPicPr>
        <p:blipFill>
          <a:blip r:embed="rId2"/>
          <a:stretch>
            <a:fillRect/>
          </a:stretch>
        </p:blipFill>
        <p:spPr>
          <a:xfrm>
            <a:off x="1467441" y="0"/>
            <a:ext cx="7927007" cy="6858000"/>
          </a:xfrm>
          <a:prstGeom prst="rect">
            <a:avLst/>
          </a:prstGeom>
        </p:spPr>
      </p:pic>
      <p:sp>
        <p:nvSpPr>
          <p:cNvPr id="8" name="TextBox 7">
            <a:extLst>
              <a:ext uri="{FF2B5EF4-FFF2-40B4-BE49-F238E27FC236}">
                <a16:creationId xmlns:a16="http://schemas.microsoft.com/office/drawing/2014/main" id="{0177E3FA-B1F5-62CB-16B8-513956355A14}"/>
              </a:ext>
            </a:extLst>
          </p:cNvPr>
          <p:cNvSpPr txBox="1"/>
          <p:nvPr/>
        </p:nvSpPr>
        <p:spPr>
          <a:xfrm flipH="1">
            <a:off x="9467428" y="4765183"/>
            <a:ext cx="2724572" cy="830997"/>
          </a:xfrm>
          <a:prstGeom prst="rect">
            <a:avLst/>
          </a:prstGeom>
          <a:noFill/>
        </p:spPr>
        <p:txBody>
          <a:bodyPr wrap="square" rtlCol="0">
            <a:spAutoFit/>
          </a:bodyPr>
          <a:lstStyle/>
          <a:p>
            <a:r>
              <a:rPr lang="en-US" sz="2400" dirty="0"/>
              <a:t>Learn more at: www.elcaymnet.org  </a:t>
            </a:r>
          </a:p>
        </p:txBody>
      </p:sp>
    </p:spTree>
    <p:extLst>
      <p:ext uri="{BB962C8B-B14F-4D97-AF65-F5344CB8AC3E}">
        <p14:creationId xmlns:p14="http://schemas.microsoft.com/office/powerpoint/2010/main" val="422037212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A5112-89F5-C900-E38B-2A47731DE336}"/>
              </a:ext>
            </a:extLst>
          </p:cNvPr>
          <p:cNvPicPr>
            <a:picLocks noChangeAspect="1"/>
          </p:cNvPicPr>
          <p:nvPr/>
        </p:nvPicPr>
        <p:blipFill rotWithShape="1">
          <a:blip r:embed="rId2"/>
          <a:srcRect t="-1" r="7031" b="-657"/>
          <a:stretch/>
        </p:blipFill>
        <p:spPr>
          <a:xfrm>
            <a:off x="384312" y="0"/>
            <a:ext cx="7447723" cy="6903076"/>
          </a:xfrm>
          <a:prstGeom prst="rect">
            <a:avLst/>
          </a:prstGeom>
        </p:spPr>
      </p:pic>
      <p:pic>
        <p:nvPicPr>
          <p:cNvPr id="5" name="Picture 4">
            <a:extLst>
              <a:ext uri="{FF2B5EF4-FFF2-40B4-BE49-F238E27FC236}">
                <a16:creationId xmlns:a16="http://schemas.microsoft.com/office/drawing/2014/main" id="{05B041C2-EA19-D27B-C327-973F8CE07560}"/>
              </a:ext>
            </a:extLst>
          </p:cNvPr>
          <p:cNvPicPr>
            <a:picLocks noChangeAspect="1"/>
          </p:cNvPicPr>
          <p:nvPr/>
        </p:nvPicPr>
        <p:blipFill>
          <a:blip r:embed="rId3"/>
          <a:stretch>
            <a:fillRect/>
          </a:stretch>
        </p:blipFill>
        <p:spPr>
          <a:xfrm>
            <a:off x="9229055" y="5095492"/>
            <a:ext cx="1312304" cy="1716090"/>
          </a:xfrm>
          <a:prstGeom prst="rect">
            <a:avLst/>
          </a:prstGeom>
        </p:spPr>
      </p:pic>
      <p:sp>
        <p:nvSpPr>
          <p:cNvPr id="7" name="TextBox 6">
            <a:extLst>
              <a:ext uri="{FF2B5EF4-FFF2-40B4-BE49-F238E27FC236}">
                <a16:creationId xmlns:a16="http://schemas.microsoft.com/office/drawing/2014/main" id="{3DAC0619-65B3-36AD-A082-F9BD5BE1C790}"/>
              </a:ext>
            </a:extLst>
          </p:cNvPr>
          <p:cNvSpPr txBox="1"/>
          <p:nvPr/>
        </p:nvSpPr>
        <p:spPr>
          <a:xfrm>
            <a:off x="7886700" y="6298327"/>
            <a:ext cx="6095144" cy="369332"/>
          </a:xfrm>
          <a:prstGeom prst="rect">
            <a:avLst/>
          </a:prstGeom>
          <a:noFill/>
        </p:spPr>
        <p:txBody>
          <a:bodyPr wrap="square">
            <a:spAutoFit/>
          </a:bodyPr>
          <a:lstStyle/>
          <a:p>
            <a:r>
              <a:rPr lang="en-US" dirty="0"/>
              <a:t>www.journi.faith</a:t>
            </a:r>
          </a:p>
        </p:txBody>
      </p:sp>
    </p:spTree>
    <p:extLst>
      <p:ext uri="{BB962C8B-B14F-4D97-AF65-F5344CB8AC3E}">
        <p14:creationId xmlns:p14="http://schemas.microsoft.com/office/powerpoint/2010/main" val="40859587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8C0-12C3-6EC2-70B3-8345AD66507B}"/>
              </a:ext>
            </a:extLst>
          </p:cNvPr>
          <p:cNvSpPr>
            <a:spLocks noGrp="1"/>
          </p:cNvSpPr>
          <p:nvPr>
            <p:ph type="title"/>
          </p:nvPr>
        </p:nvSpPr>
        <p:spPr>
          <a:xfrm>
            <a:off x="-729465" y="51763"/>
            <a:ext cx="10744201" cy="1325563"/>
          </a:xfrm>
        </p:spPr>
        <p:txBody>
          <a:bodyPr/>
          <a:lstStyle/>
          <a:p>
            <a:pPr algn="ctr"/>
            <a:r>
              <a:rPr lang="en-US" dirty="0"/>
              <a:t>What is </a:t>
            </a:r>
            <a:r>
              <a:rPr lang="en-US" dirty="0" err="1"/>
              <a:t>Journi</a:t>
            </a:r>
            <a:r>
              <a:rPr lang="en-US" dirty="0"/>
              <a:t>?</a:t>
            </a:r>
          </a:p>
        </p:txBody>
      </p:sp>
      <p:graphicFrame>
        <p:nvGraphicFramePr>
          <p:cNvPr id="16" name="Diagram 15">
            <a:extLst>
              <a:ext uri="{FF2B5EF4-FFF2-40B4-BE49-F238E27FC236}">
                <a16:creationId xmlns:a16="http://schemas.microsoft.com/office/drawing/2014/main" id="{DDD7F741-B3FF-BD0C-E2C2-9E5F80C2EF2F}"/>
              </a:ext>
            </a:extLst>
          </p:cNvPr>
          <p:cNvGraphicFramePr/>
          <p:nvPr>
            <p:extLst>
              <p:ext uri="{D42A27DB-BD31-4B8C-83A1-F6EECF244321}">
                <p14:modId xmlns:p14="http://schemas.microsoft.com/office/powerpoint/2010/main" val="4088180413"/>
              </p:ext>
            </p:extLst>
          </p:nvPr>
        </p:nvGraphicFramePr>
        <p:xfrm>
          <a:off x="37485" y="2132088"/>
          <a:ext cx="9604383" cy="3139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477C7226-0CC1-41B7-78BB-BDBC885344D9}"/>
              </a:ext>
            </a:extLst>
          </p:cNvPr>
          <p:cNvPicPr>
            <a:picLocks noChangeAspect="1"/>
          </p:cNvPicPr>
          <p:nvPr/>
        </p:nvPicPr>
        <p:blipFill>
          <a:blip r:embed="rId7"/>
          <a:stretch>
            <a:fillRect/>
          </a:stretch>
        </p:blipFill>
        <p:spPr>
          <a:xfrm>
            <a:off x="9493071" y="5090147"/>
            <a:ext cx="1312304" cy="1716090"/>
          </a:xfrm>
          <a:prstGeom prst="rect">
            <a:avLst/>
          </a:prstGeom>
        </p:spPr>
      </p:pic>
      <p:sp>
        <p:nvSpPr>
          <p:cNvPr id="14" name="TextBox 13">
            <a:extLst>
              <a:ext uri="{FF2B5EF4-FFF2-40B4-BE49-F238E27FC236}">
                <a16:creationId xmlns:a16="http://schemas.microsoft.com/office/drawing/2014/main" id="{BD7E783E-9AED-ABFC-5CB3-3B1E0FF48889}"/>
              </a:ext>
            </a:extLst>
          </p:cNvPr>
          <p:cNvSpPr txBox="1"/>
          <p:nvPr/>
        </p:nvSpPr>
        <p:spPr>
          <a:xfrm>
            <a:off x="313434" y="5438658"/>
            <a:ext cx="7329670" cy="400110"/>
          </a:xfrm>
          <a:prstGeom prst="rect">
            <a:avLst/>
          </a:prstGeom>
          <a:noFill/>
        </p:spPr>
        <p:txBody>
          <a:bodyPr wrap="square">
            <a:spAutoFit/>
          </a:bodyPr>
          <a:lstStyle/>
          <a:p>
            <a:pPr algn="l"/>
            <a:r>
              <a:rPr lang="en-US" b="0" i="0" dirty="0">
                <a:solidFill>
                  <a:srgbClr val="000000"/>
                </a:solidFill>
                <a:effectLst/>
                <a:latin typeface="Montserrat" panose="00000500000000000000" pitchFamily="2" charset="0"/>
              </a:rPr>
              <a:t>			</a:t>
            </a:r>
            <a:r>
              <a:rPr lang="en-US" sz="2000" b="0" i="0" dirty="0">
                <a:solidFill>
                  <a:srgbClr val="000000"/>
                </a:solidFill>
                <a:effectLst/>
                <a:latin typeface="Montserrat" panose="00000500000000000000" pitchFamily="2" charset="0"/>
              </a:rPr>
              <a:t>Learn More at: </a:t>
            </a:r>
            <a:r>
              <a:rPr lang="en-US" sz="2000" dirty="0"/>
              <a:t>www.journi.faith</a:t>
            </a:r>
          </a:p>
        </p:txBody>
      </p:sp>
      <p:grpSp>
        <p:nvGrpSpPr>
          <p:cNvPr id="17" name="Group 16">
            <a:extLst>
              <a:ext uri="{FF2B5EF4-FFF2-40B4-BE49-F238E27FC236}">
                <a16:creationId xmlns:a16="http://schemas.microsoft.com/office/drawing/2014/main" id="{E4040B06-B2DE-1967-F731-CF528B02AA13}"/>
              </a:ext>
            </a:extLst>
          </p:cNvPr>
          <p:cNvGrpSpPr/>
          <p:nvPr/>
        </p:nvGrpSpPr>
        <p:grpSpPr>
          <a:xfrm>
            <a:off x="367047" y="1254070"/>
            <a:ext cx="9040969" cy="627864"/>
            <a:chOff x="3066908" y="0"/>
            <a:chExt cx="2321904" cy="627864"/>
          </a:xfrm>
        </p:grpSpPr>
        <p:sp>
          <p:nvSpPr>
            <p:cNvPr id="18" name="Rectangle 17">
              <a:extLst>
                <a:ext uri="{FF2B5EF4-FFF2-40B4-BE49-F238E27FC236}">
                  <a16:creationId xmlns:a16="http://schemas.microsoft.com/office/drawing/2014/main" id="{A2695FDF-07E4-6209-9D7D-DEE5C33C9D6D}"/>
                </a:ext>
              </a:extLst>
            </p:cNvPr>
            <p:cNvSpPr/>
            <p:nvPr/>
          </p:nvSpPr>
          <p:spPr>
            <a:xfrm>
              <a:off x="4215570" y="0"/>
              <a:ext cx="1173242" cy="62786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952F4154-9161-6A3B-A735-83A65B1090D6}"/>
                </a:ext>
              </a:extLst>
            </p:cNvPr>
            <p:cNvSpPr txBox="1"/>
            <p:nvPr/>
          </p:nvSpPr>
          <p:spPr>
            <a:xfrm>
              <a:off x="3066908" y="0"/>
              <a:ext cx="2321904" cy="62786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3000" b="0" i="0" kern="1200" dirty="0"/>
                <a:t>… a free tool to help people discern their call to leadership and explore their call…</a:t>
              </a:r>
              <a:endParaRPr lang="en-US" sz="3000" kern="1200" dirty="0"/>
            </a:p>
          </p:txBody>
        </p:sp>
      </p:grpSp>
    </p:spTree>
    <p:extLst>
      <p:ext uri="{BB962C8B-B14F-4D97-AF65-F5344CB8AC3E}">
        <p14:creationId xmlns:p14="http://schemas.microsoft.com/office/powerpoint/2010/main" val="8661426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3b974f-4cf2-4f2b-8081-287a5ea837dc">
      <Value>19</Value>
      <Value>424</Value>
      <Value>226</Value>
      <Value>218</Value>
      <Value>5</Value>
    </TaxCatchAll>
    <Date xmlns="0e456244-9f82-43cd-a08b-0fc491365cef" xsi:nil="true"/>
    <lcf76f155ced4ddcb4097134ff3c332f xmlns="0e456244-9f82-43cd-a08b-0fc491365cef">
      <Terms xmlns="http://schemas.microsoft.com/office/infopath/2007/PartnerControls"/>
    </lcf76f155ced4ddcb4097134ff3c332f>
    <Used_x0020_By xmlns="0e456244-9f82-43cd-a08b-0fc491365cef">- Both</Used_x0020_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34DF4E09249B449DB0A5AAD152C9A0" ma:contentTypeVersion="35" ma:contentTypeDescription="Create a new document." ma:contentTypeScope="" ma:versionID="28c0d1902085efb3afa31719779055db">
  <xsd:schema xmlns:xsd="http://www.w3.org/2001/XMLSchema" xmlns:xs="http://www.w3.org/2001/XMLSchema" xmlns:p="http://schemas.microsoft.com/office/2006/metadata/properties" xmlns:ns2="0e456244-9f82-43cd-a08b-0fc491365cef" xmlns:ns3="443b974f-4cf2-4f2b-8081-287a5ea837dc" targetNamespace="http://schemas.microsoft.com/office/2006/metadata/properties" ma:root="true" ma:fieldsID="21bdbc28fed95a90e286d1549480156c" ns2:_="" ns3:_="">
    <xsd:import namespace="0e456244-9f82-43cd-a08b-0fc491365cef"/>
    <xsd:import namespace="443b974f-4cf2-4f2b-8081-287a5ea837dc"/>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DateTaken" minOccurs="0"/>
                <xsd:element ref="ns2:MediaServiceAutoTags" minOccurs="0"/>
                <xsd:element ref="ns2:Used_x0020_By" minOccurs="0"/>
                <xsd:element ref="ns2:MediaServiceOCR" minOccurs="0"/>
                <xsd:element ref="ns3:_dlc_DocId" minOccurs="0"/>
                <xsd:element ref="ns3:_dlc_DocIdUrl" minOccurs="0"/>
                <xsd:element ref="ns3:_dlc_DocIdPersistId"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6244-9f82-43cd-a08b-0fc491365c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Used_x0020_By" ma:index="14" nillable="true" ma:displayName="Used By" ma:default="- Both" ma:format="RadioButtons" ma:internalName="Used_x0020_By">
      <xsd:simpleType>
        <xsd:union memberTypes="dms:Text">
          <xsd:simpleType>
            <xsd:restriction base="dms:Choice">
              <xsd:enumeration value="- Both"/>
              <xsd:enumeration value="BAs"/>
              <xsd:enumeration value="PMs"/>
              <xsd:enumeration value="- Everyone"/>
            </xsd:restriction>
          </xsd:simpleType>
        </xsd:union>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b059a39c-917c-4ba5-a340-17ecc7564604"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3b974f-4cf2-4f2b-8081-287a5ea837dc"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cd64d1a7-1d96-4342-97da-5198f00f7efe}" ma:internalName="TaxCatchAll" ma:showField="CatchAllData" ma:web="443b974f-4cf2-4f2b-8081-287a5ea837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E97C243-84F6-41F6-8E2F-7F669FA3AD13}">
  <ds:schemaRefs>
    <ds:schemaRef ds:uri="7a1d66c7-258e-44fb-a65a-b6cb415c49fb"/>
    <ds:schemaRef ds:uri="http://schemas.microsoft.com/office/2006/metadata/properties"/>
    <ds:schemaRef ds:uri="http://purl.org/dc/elements/1.1/"/>
    <ds:schemaRef ds:uri="d17a48d0-5deb-416e-b916-1fe98d6fa4d9"/>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EF2DA05-7B9E-4CCC-86E2-5E6AD43B638D}">
  <ds:schemaRefs>
    <ds:schemaRef ds:uri="http://schemas.microsoft.com/sharepoint/v3/contenttype/forms"/>
  </ds:schemaRefs>
</ds:datastoreItem>
</file>

<file path=customXml/itemProps3.xml><?xml version="1.0" encoding="utf-8"?>
<ds:datastoreItem xmlns:ds="http://schemas.openxmlformats.org/officeDocument/2006/customXml" ds:itemID="{3F96D1A0-1196-4E84-9992-A2CFF123C2F8}"/>
</file>

<file path=customXml/itemProps4.xml><?xml version="1.0" encoding="utf-8"?>
<ds:datastoreItem xmlns:ds="http://schemas.openxmlformats.org/officeDocument/2006/customXml" ds:itemID="{C0155C4B-11E0-452B-8E8F-2CE9D2919198}"/>
</file>

<file path=docProps/app.xml><?xml version="1.0" encoding="utf-8"?>
<Properties xmlns="http://schemas.openxmlformats.org/officeDocument/2006/extended-properties" xmlns:vt="http://schemas.openxmlformats.org/officeDocument/2006/docPropsVTypes">
  <TotalTime>21009</TotalTime>
  <Words>876</Words>
  <Application>Microsoft Office PowerPoint</Application>
  <PresentationFormat>Widescreen</PresentationFormat>
  <Paragraphs>95</Paragraphs>
  <Slides>27</Slides>
  <Notes>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Avenir</vt:lpstr>
      <vt:lpstr>Bebas Neue</vt:lpstr>
      <vt:lpstr>Calibri</vt:lpstr>
      <vt:lpstr>Calibri Light</vt:lpstr>
      <vt:lpstr>Garamond</vt:lpstr>
      <vt:lpstr>Montserrat</vt:lpstr>
      <vt:lpstr>Montserrat Classic</vt:lpstr>
      <vt:lpstr>Montserrat Extra-Light</vt:lpstr>
      <vt:lpstr>Poppins</vt:lpstr>
      <vt:lpstr>Poppins Bold</vt:lpstr>
      <vt:lpstr>ProximaNova-Light</vt:lpstr>
      <vt:lpstr>Times New Roman</vt:lpstr>
      <vt:lpstr>Office Theme</vt:lpstr>
      <vt:lpstr> Welcome to the ELCA Candidacy Summit</vt:lpstr>
      <vt:lpstr>Today’s Keynote Speaker:</vt:lpstr>
      <vt:lpstr>Today’s Schedule: (all times in Central time) </vt:lpstr>
      <vt:lpstr>While we gather, let’s learn more about ELCA Ministries</vt:lpstr>
      <vt:lpstr>Horizon Apprenticeship Program</vt:lpstr>
      <vt:lpstr>Horizon Apprenticeship Program</vt:lpstr>
      <vt:lpstr>PowerPoint Presentation</vt:lpstr>
      <vt:lpstr>PowerPoint Presentation</vt:lpstr>
      <vt:lpstr>What is Journi?</vt:lpstr>
      <vt:lpstr>PowerPoint Presentation</vt:lpstr>
      <vt:lpstr>PowerPoint Presentation</vt:lpstr>
      <vt:lpstr>PowerPoint Presentation</vt:lpstr>
      <vt:lpstr>PowerPoint Presentation</vt:lpstr>
      <vt:lpstr>PowerPoint Presentation</vt:lpstr>
      <vt:lpstr> Welcome to the ELCA Candidacy Summit</vt:lpstr>
      <vt:lpstr>Today’s Keynote Speaker:</vt:lpstr>
      <vt:lpstr>Today’s Schedule: (all times in Central time) </vt:lpstr>
      <vt:lpstr>While we gather, let’s learn more about ELCA Ministries</vt:lpstr>
      <vt:lpstr>Horizon Apprenticeship Program</vt:lpstr>
      <vt:lpstr>Horizon Apprenticeship Program</vt:lpstr>
      <vt:lpstr>PowerPoint Presentation</vt:lpstr>
      <vt:lpstr>PowerPoint Presentation</vt:lpstr>
      <vt:lpstr>PowerPoint Presentation</vt:lpstr>
      <vt:lpstr>PowerPoint Presentation</vt:lpstr>
      <vt:lpstr>Holding in Prayer as the church Gathers…</vt:lpstr>
      <vt:lpstr>Meet the ELCA Candidacy Team  Chicago Team and Candidacy and Leadership Managers</vt:lpstr>
      <vt:lpstr> Welcome to the ELCA Candidacy Summit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Pre-Keynote Slideshow for September 14 2023</dc:title>
  <dc:creator>Karen Dersnah</dc:creator>
  <cp:lastModifiedBy>Becky Resch</cp:lastModifiedBy>
  <cp:revision>3</cp:revision>
  <dcterms:created xsi:type="dcterms:W3CDTF">2023-03-16T16:30:23Z</dcterms:created>
  <dcterms:modified xsi:type="dcterms:W3CDTF">2023-09-12T16:34:59Z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0x0101009C49CB76883F4D29A3A38B8F877398AD000974FD063C8C4D38BD02BABB281DEB2100FC8C5E0A0D71CA4FB77870BC02D992DB</vt:lpwstr>
  </property>
  <property fmtid="{D5CDD505-2E9C-101B-9397-08002B2CF9AE}" pid="3" name="MediaServiceImageTags">
    <vt:lpwstr/>
  </property>
  <property fmtid="{D5CDD505-2E9C-101B-9397-08002B2CF9AE}" pid="4" name="pff9ff76d6d04245968fbeacd7773757">
    <vt:lpwstr>English|2a561fb9-8cee-4c70-9ce6-5f63a2094213</vt:lpwstr>
  </property>
  <property fmtid="{D5CDD505-2E9C-101B-9397-08002B2CF9AE}" pid="5" name="b8cf5103550044b6adff90de73dcc70d">
    <vt:lpwstr>Resources|b100e09e-7e80-4991-a756-137dbfb1f274</vt:lpwstr>
  </property>
  <property fmtid="{D5CDD505-2E9C-101B-9397-08002B2CF9AE}" pid="6" name="p0eec0248d09446db2b674e7726de702">
    <vt:lpwstr>Candidacy|fdd71041-fd80-443a-9b4d-eb4e0f90ad32</vt:lpwstr>
  </property>
  <property fmtid="{D5CDD505-2E9C-101B-9397-08002B2CF9AE}" pid="7" name="dbcb669f85a94c79882e4591e49db382">
    <vt:lpwstr>Candidacy|59bd6eb1-c17b-43a6-8afe-d1c4d36915a7</vt:lpwstr>
  </property>
  <property fmtid="{D5CDD505-2E9C-101B-9397-08002B2CF9AE}" pid="8" name="f4e18a6ced514bde9eff9825603cfd24">
    <vt:lpwstr>Member|a0e929f6-0728-46ab-beb4-b4e20508ce60</vt:lpwstr>
  </property>
  <property fmtid="{D5CDD505-2E9C-101B-9397-08002B2CF9AE}" pid="9" name="Resource Category">
    <vt:lpwstr>218;#Candidacy|59bd6eb1-c17b-43a6-8afe-d1c4d36915a7</vt:lpwstr>
  </property>
  <property fmtid="{D5CDD505-2E9C-101B-9397-08002B2CF9AE}" pid="10" name="Resource Primary Audience">
    <vt:lpwstr>19;#Member|a0e929f6-0728-46ab-beb4-b4e20508ce60</vt:lpwstr>
  </property>
  <property fmtid="{D5CDD505-2E9C-101B-9397-08002B2CF9AE}" pid="11" name="Resource Language">
    <vt:lpwstr>5;#English|2a561fb9-8cee-4c70-9ce6-5f63a2094213</vt:lpwstr>
  </property>
  <property fmtid="{D5CDD505-2E9C-101B-9397-08002B2CF9AE}" pid="12" name="Resource Interests">
    <vt:lpwstr>226;#Candidacy|fdd71041-fd80-443a-9b4d-eb4e0f90ad32</vt:lpwstr>
  </property>
  <property fmtid="{D5CDD505-2E9C-101B-9397-08002B2CF9AE}" pid="13" name="Resource Subcategory">
    <vt:lpwstr>424;#Resources|b100e09e-7e80-4991-a756-137dbfb1f274</vt:lpwstr>
  </property>
  <property fmtid="{D5CDD505-2E9C-101B-9397-08002B2CF9AE}" pid="14" name="_dlc_policyId">
    <vt:lpwstr/>
  </property>
  <property fmtid="{D5CDD505-2E9C-101B-9397-08002B2CF9AE}" pid="15" name="ItemRetentionFormula">
    <vt:lpwstr/>
  </property>
  <property fmtid="{D5CDD505-2E9C-101B-9397-08002B2CF9AE}" pid="16" name="Metrics File with Extension">
    <vt:lpwstr>3362</vt:lpwstr>
  </property>
</Properties>
</file>