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3"/>
  </p:notesMasterIdLst>
  <p:sldIdLst>
    <p:sldId id="256" r:id="rId6"/>
    <p:sldId id="292" r:id="rId7"/>
    <p:sldId id="262" r:id="rId8"/>
    <p:sldId id="309" r:id="rId9"/>
    <p:sldId id="293" r:id="rId10"/>
    <p:sldId id="307" r:id="rId11"/>
    <p:sldId id="291" r:id="rId12"/>
    <p:sldId id="282" r:id="rId13"/>
    <p:sldId id="294" r:id="rId14"/>
    <p:sldId id="311" r:id="rId15"/>
    <p:sldId id="295" r:id="rId16"/>
    <p:sldId id="283" r:id="rId17"/>
    <p:sldId id="302" r:id="rId18"/>
    <p:sldId id="261" r:id="rId19"/>
    <p:sldId id="301" r:id="rId20"/>
    <p:sldId id="258" r:id="rId21"/>
    <p:sldId id="297" r:id="rId22"/>
    <p:sldId id="284" r:id="rId23"/>
    <p:sldId id="299" r:id="rId24"/>
    <p:sldId id="259" r:id="rId25"/>
    <p:sldId id="296" r:id="rId26"/>
    <p:sldId id="280" r:id="rId27"/>
    <p:sldId id="265" r:id="rId28"/>
    <p:sldId id="266" r:id="rId29"/>
    <p:sldId id="278" r:id="rId30"/>
    <p:sldId id="279" r:id="rId31"/>
    <p:sldId id="288" r:id="rId32"/>
    <p:sldId id="303" r:id="rId33"/>
    <p:sldId id="310" r:id="rId34"/>
    <p:sldId id="306" r:id="rId35"/>
    <p:sldId id="304" r:id="rId36"/>
    <p:sldId id="308" r:id="rId37"/>
    <p:sldId id="267" r:id="rId38"/>
    <p:sldId id="268" r:id="rId39"/>
    <p:sldId id="269" r:id="rId40"/>
    <p:sldId id="287" r:id="rId41"/>
    <p:sldId id="276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D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6" d="100"/>
          <a:sy n="86" d="100"/>
        </p:scale>
        <p:origin x="19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D0EF3D-4C0F-64BA-A3D8-2959EAE871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81905-688E-402C-08FF-E744322F42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E28C16-194F-4655-BBE1-47C5DCA0C532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C239D15-D443-DF5F-1AA1-E4F8C59388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CE60C20-31DA-ADD8-CCAF-0EE5994E6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586B6-BF4A-4009-853F-AD38F55F7D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E77D8-4E25-8DD7-1BAC-D7AD3275F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B58D8A3-662F-421D-8F8F-52119B20D8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178FFE74-7B4F-FB00-56E5-25956C6562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AC5F409E-0A9E-7B86-E56A-4AF788011C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4B725-19F5-C15B-2705-D8E026DBF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287859-D7D8-4BED-9CCD-EBE14DBE037C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4486031E-54A1-6983-A5DB-982856D80B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2C820235-1339-F2EE-D0C9-1FE80CF36D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E2A36-FE02-AF67-D445-9CB8CABCC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D92DCD-1395-4637-8FC8-DFF48F1CAFF5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36D239-0FE4-25E7-B7FF-22A599187D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D73CBF-B909-441D-8D26-85CAECB952C4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9504CC0-DC4B-80FE-01A6-EECD7B5A7A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9AF5016B-86CE-FC66-EE79-C00B41E24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76FC4282-E630-7C06-FEE9-42D4FD1B78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D7AA15A1-185F-2199-3332-64F77F3FCF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AAC6F-BAD6-29F3-3158-B2E6AAA08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7440F5-8C45-4D93-A636-FF41FBA21DDF}" type="slidenum">
              <a:rPr lang="en-US" altLang="en-US"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2A074-810D-CD5B-C970-F5CF13940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F0192-20AE-4C4C-BDBC-9117DE3ECDA1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3831E-2592-8B93-4EA6-6A3770D6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09421-F855-6780-8509-3A82CAD0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BF10B1E9-7ECB-4626-8EE8-753640EFD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99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966ED-940A-6B25-DA67-EAC25992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8FACD-57C1-48AC-9766-3B26283089EB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C32B0-BF17-16D5-2F8E-DD4C324F6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939A2-5598-7969-1D93-F1D0B92FA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7B41C2AF-3E97-4FA0-A998-BFA0A0DC35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3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30CD7-E4FC-C5FD-32A9-CFAEFB84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30D97-DF5D-4210-8DB9-583258B5FF8D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3578C-82D5-5416-CCF5-5898A6FC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BF494-9ABA-9B0A-2889-BC6B6A33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2CBB9FA3-BE6C-4CDC-89BA-B454AC953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43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CA517-09DE-563D-D95B-8BE9BCD6C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E2DA8-E91E-4C06-AF8B-A8F620697487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73B79-9BD6-4966-C13C-7AF9EDA77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F1D3D-4BF8-C898-B4F4-C962982D7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F29B953B-806C-4A21-A214-AF80BDBE67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23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34E1D-BC24-969B-B9C3-70FDF6730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73F7E-9D95-4BB3-8C3D-D09517A6EFD8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0393-7740-559E-AF48-493C2077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FFEC0-FE13-9A41-9E11-2517A3CE5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04F473F8-FA59-4EFE-8BA6-01806E86B5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89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8379F4-0DFA-2C24-FD78-B23C2F48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0068A-5903-484B-9661-D51BF54D1D18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39570D-5FD2-9385-FCBD-D0532FE4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D3A278-6A11-4C19-4EFB-04182E44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38E09CD8-65D8-4E77-BD36-B45853B6E0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53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30061F1-C96F-737B-6BAF-77E51016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850B2-1BAD-4C08-B561-759037D99903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4ACA16-60EA-E21C-BE7F-746161BC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AB6C71-D544-72BC-E6B1-8A170C4D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0CE278F8-BA39-46B6-973F-21569221B3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61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A98DCD6-865E-3559-A6A1-27982829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76F8-E5B2-44C7-BD7E-CBAF5E411605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C143BF-3CAF-D248-4F6F-A2F9BC33E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23B43A-F039-3C6C-C566-D130F5041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FCDC178D-B63F-47B3-8DBB-03CE3E85B6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63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D675A7-E868-69E7-E225-33DA6767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53305-6D64-4BD4-972E-469E66177846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4E57E3-FCA7-E8BC-B0DE-61C49CCE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306A3C-D6A8-E20B-0CF3-FC1B72A28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555DE9B7-FD3A-4C6C-ADDD-106BBFC9B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52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D7A368-8183-7A1F-DC01-A8DFC16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B5F16-3644-4C08-9240-959F1C649781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169D26-F930-BFB0-9DEE-1A7CFFEB5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5633FD-819A-D931-602A-3A2A4AED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FA477E8E-958F-4614-B9EE-2F953029C5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80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39B871-AA1B-A30E-69E9-13AC1C547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896D9-BE38-471B-864E-DEA42793A205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AEA8A2-0DD3-5B99-5182-6099E7289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97885A-2F76-7AF7-DADE-4271627C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77FE8CE1-E4E1-45AE-9D6A-D7C97F666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23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B7CC6"/>
            </a:gs>
            <a:gs pos="100000">
              <a:srgbClr val="002463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1CA98B0-0B10-48EC-3362-19A3169DE05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CD8F01A-49BB-58C3-75E5-3B8BA9FDE8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1E10-0721-4A6B-A6F4-F939DC35C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BAE973-7CFD-4291-A2B0-0C0D610148E6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8EA69-24EF-2A11-F3CF-61357D899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F8D8D-6915-2208-299E-D55BE1E27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1" name="Picture 7" descr="LWF-logo.jpg">
            <a:extLst>
              <a:ext uri="{FF2B5EF4-FFF2-40B4-BE49-F238E27FC236}">
                <a16:creationId xmlns:a16="http://schemas.microsoft.com/office/drawing/2014/main" id="{43D0C5EE-C5DD-A2B3-E48A-23F63C275D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0" y="5943600"/>
            <a:ext cx="654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Canada-Geneva-Richmond 186.jpg">
            <a:extLst>
              <a:ext uri="{FF2B5EF4-FFF2-40B4-BE49-F238E27FC236}">
                <a16:creationId xmlns:a16="http://schemas.microsoft.com/office/drawing/2014/main" id="{F33A9B78-FC57-DB9B-A6A2-DD5B7C8F2C0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1" r="34721"/>
          <a:stretch>
            <a:fillRect/>
          </a:stretch>
        </p:blipFill>
        <p:spPr bwMode="auto">
          <a:xfrm>
            <a:off x="0" y="0"/>
            <a:ext cx="1411288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lutheranworld.org/What_We_Do/OCS/OCS-Cookbook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Canada-Geneva-Richmond 186.jpg">
            <a:extLst>
              <a:ext uri="{FF2B5EF4-FFF2-40B4-BE49-F238E27FC236}">
                <a16:creationId xmlns:a16="http://schemas.microsoft.com/office/drawing/2014/main" id="{82781311-C4A0-7E7B-7EB2-FE99E641C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6" b="12396"/>
          <a:stretch>
            <a:fillRect/>
          </a:stretch>
        </p:blipFill>
        <p:spPr bwMode="auto">
          <a:xfrm>
            <a:off x="0" y="0"/>
            <a:ext cx="61214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5">
            <a:extLst>
              <a:ext uri="{FF2B5EF4-FFF2-40B4-BE49-F238E27FC236}">
                <a16:creationId xmlns:a16="http://schemas.microsoft.com/office/drawing/2014/main" id="{E826D26E-7F21-BFEA-CE68-093428A74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600"/>
            <a:ext cx="3048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Calibri" panose="020F0502020204030204" pitchFamily="34" charset="0"/>
              </a:rPr>
              <a:t>the lutheran world</a:t>
            </a:r>
            <a:br>
              <a:rPr lang="en-US" altLang="en-US" sz="2800" b="1">
                <a:latin typeface="Calibri" panose="020F0502020204030204" pitchFamily="34" charset="0"/>
              </a:rPr>
            </a:br>
            <a:r>
              <a:rPr lang="en-US" altLang="en-US" sz="2800" b="1">
                <a:latin typeface="Calibri" panose="020F0502020204030204" pitchFamily="34" charset="0"/>
              </a:rPr>
              <a:t> federation </a:t>
            </a:r>
          </a:p>
          <a:p>
            <a:pPr eaLnBrk="1" hangingPunct="1"/>
            <a:r>
              <a:rPr lang="en-US" altLang="en-US" sz="2800" b="1">
                <a:latin typeface="Calibri" panose="020F0502020204030204" pitchFamily="34" charset="0"/>
              </a:rPr>
              <a:t>a communion </a:t>
            </a:r>
            <a:br>
              <a:rPr lang="en-US" altLang="en-US" sz="2800" b="1">
                <a:latin typeface="Calibri" panose="020F0502020204030204" pitchFamily="34" charset="0"/>
              </a:rPr>
            </a:br>
            <a:r>
              <a:rPr lang="en-US" altLang="en-US" sz="2800" b="1">
                <a:latin typeface="Calibri" panose="020F0502020204030204" pitchFamily="34" charset="0"/>
              </a:rPr>
              <a:t>of churches</a:t>
            </a:r>
          </a:p>
        </p:txBody>
      </p:sp>
      <p:sp>
        <p:nvSpPr>
          <p:cNvPr id="13317" name="TextBox 5">
            <a:extLst>
              <a:ext uri="{FF2B5EF4-FFF2-40B4-BE49-F238E27FC236}">
                <a16:creationId xmlns:a16="http://schemas.microsoft.com/office/drawing/2014/main" id="{2D8EE352-6943-E050-6E57-A658F2F14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2738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>
                <a:latin typeface="Calibri" panose="020F0502020204030204" pitchFamily="34" charset="0"/>
              </a:rPr>
              <a:t>prepared by The LWF North America Regional Office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F5D1381-B56F-9493-064E-236B6BFF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1143000"/>
          </a:xfrm>
        </p:spPr>
        <p:txBody>
          <a:bodyPr/>
          <a:lstStyle/>
          <a:p>
            <a:r>
              <a:rPr lang="en-US" altLang="en-US"/>
              <a:t>Accompaniment: Shared Model of Mission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677EFA08-D104-1F2F-639B-25171EFB2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4525963"/>
          </a:xfrm>
        </p:spPr>
        <p:txBody>
          <a:bodyPr/>
          <a:lstStyle/>
          <a:p>
            <a:r>
              <a:rPr lang="en-US" altLang="en-US"/>
              <a:t>Emmaus Road encounter (Lk 24:13-49)</a:t>
            </a:r>
          </a:p>
          <a:p>
            <a:r>
              <a:rPr lang="en-US" altLang="en-US"/>
              <a:t>Interaction between contexts, theology, and practice</a:t>
            </a:r>
            <a:endParaRPr lang="en-US" altLang="en-US" i="1"/>
          </a:p>
          <a:p>
            <a:r>
              <a:rPr lang="en-US" altLang="en-US"/>
              <a:t>Where do we discern our context?</a:t>
            </a:r>
          </a:p>
          <a:p>
            <a:pPr lvl="1"/>
            <a:r>
              <a:rPr lang="en-US" altLang="en-US"/>
              <a:t>Globalization</a:t>
            </a:r>
          </a:p>
          <a:p>
            <a:pPr lvl="1"/>
            <a:r>
              <a:rPr lang="en-US" altLang="en-US"/>
              <a:t>Economic inequity</a:t>
            </a:r>
          </a:p>
          <a:p>
            <a:pPr lvl="1"/>
            <a:r>
              <a:rPr lang="en-US" altLang="en-US"/>
              <a:t>Technological change</a:t>
            </a:r>
          </a:p>
          <a:p>
            <a:pPr lvl="1"/>
            <a:r>
              <a:rPr lang="en-US" altLang="en-US"/>
              <a:t>Threats to global health</a:t>
            </a:r>
          </a:p>
          <a:p>
            <a:pPr lvl="1"/>
            <a:r>
              <a:rPr lang="en-US" altLang="en-US"/>
              <a:t>Violence (religious, cultural, and political)</a:t>
            </a:r>
          </a:p>
          <a:p>
            <a:pPr lvl="1"/>
            <a:r>
              <a:rPr lang="en-US" altLang="en-US"/>
              <a:t>Ecological imbalance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2D0912E-63F5-DA57-E430-61449097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Theology and Practice of Mission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68868CB-133E-A5F2-CEA5-2A8D470D8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i="1"/>
              <a:t>The Trinity is a communion in mission, empowering and accompanying the One who is sent, the beloved, to impact the world with </a:t>
            </a:r>
            <a:r>
              <a:rPr lang="en-US" altLang="en-US" b="1" i="1"/>
              <a:t>transformation</a:t>
            </a:r>
            <a:r>
              <a:rPr lang="en-US" altLang="en-US" i="1"/>
              <a:t>, </a:t>
            </a:r>
            <a:r>
              <a:rPr lang="en-US" altLang="en-US" b="1" i="1"/>
              <a:t>reconciliation</a:t>
            </a:r>
            <a:r>
              <a:rPr lang="en-US" altLang="en-US" i="1"/>
              <a:t>, and </a:t>
            </a:r>
            <a:r>
              <a:rPr lang="en-US" altLang="en-US" b="1" i="1"/>
              <a:t>empowerment</a:t>
            </a:r>
            <a:r>
              <a:rPr lang="en-US" altLang="en-US" i="1"/>
              <a:t>.</a:t>
            </a:r>
            <a:r>
              <a:rPr lang="en-US" altLang="en-US"/>
              <a:t>*</a:t>
            </a:r>
          </a:p>
          <a:p>
            <a:pPr lvl="1"/>
            <a:r>
              <a:rPr lang="en-US" altLang="en-US"/>
              <a:t>God, the Creator, transforms</a:t>
            </a:r>
          </a:p>
          <a:p>
            <a:pPr lvl="1"/>
            <a:r>
              <a:rPr lang="en-US" altLang="en-US"/>
              <a:t>Jesus, the Redeemer, reconciles</a:t>
            </a:r>
          </a:p>
          <a:p>
            <a:pPr lvl="1"/>
            <a:r>
              <a:rPr lang="en-US" altLang="en-US"/>
              <a:t>The Holy Spirit, the Sustainer, empowers</a:t>
            </a:r>
          </a:p>
        </p:txBody>
      </p:sp>
      <p:sp>
        <p:nvSpPr>
          <p:cNvPr id="23556" name="TextBox 3">
            <a:extLst>
              <a:ext uri="{FF2B5EF4-FFF2-40B4-BE49-F238E27FC236}">
                <a16:creationId xmlns:a16="http://schemas.microsoft.com/office/drawing/2014/main" id="{7DC69FE6-4B27-9FAC-DB6A-235E23B3A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324600"/>
            <a:ext cx="2732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/>
              <a:t>* From </a:t>
            </a:r>
            <a:r>
              <a:rPr lang="en-US" altLang="en-US" sz="1400" i="1"/>
              <a:t>Mission in Context, </a:t>
            </a:r>
            <a:r>
              <a:rPr lang="en-US" altLang="en-US" sz="1400"/>
              <a:t>2004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16974BF4-55C4-22E8-3FF7-0AEAC472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Our Holistic Mission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82956058-4F03-A6DE-0D7F-2E8B88FC0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295400"/>
            <a:ext cx="7239000" cy="4525963"/>
          </a:xfrm>
        </p:spPr>
        <p:txBody>
          <a:bodyPr/>
          <a:lstStyle/>
          <a:p>
            <a:pPr eaLnBrk="1" hangingPunct="1"/>
            <a:r>
              <a:rPr lang="en-US" altLang="en-US"/>
              <a:t>The Mission of The Lutheran World Federation is </a:t>
            </a:r>
            <a:r>
              <a:rPr lang="en-US" altLang="en-US" i="1"/>
              <a:t>holistic </a:t>
            </a:r>
            <a:r>
              <a:rPr lang="en-US" altLang="en-US"/>
              <a:t>– addressing the whole person, the whole Gospel, and the whole of humanity and creation</a:t>
            </a:r>
          </a:p>
          <a:p>
            <a:pPr eaLnBrk="1" hangingPunct="1"/>
            <a:r>
              <a:rPr lang="en-US" altLang="en-US"/>
              <a:t>The holistic mission:</a:t>
            </a:r>
          </a:p>
          <a:p>
            <a:pPr lvl="1" eaLnBrk="1" hangingPunct="1"/>
            <a:r>
              <a:rPr lang="en-US" altLang="en-US"/>
              <a:t>Proclamation – sharing the Good News in Christ</a:t>
            </a:r>
          </a:p>
          <a:p>
            <a:pPr lvl="1" eaLnBrk="1" hangingPunct="1"/>
            <a:r>
              <a:rPr lang="en-US" altLang="en-US"/>
              <a:t>Diakonia – service to all in Christ</a:t>
            </a:r>
          </a:p>
          <a:p>
            <a:pPr lvl="1" eaLnBrk="1" hangingPunct="1"/>
            <a:r>
              <a:rPr lang="en-US" altLang="en-US"/>
              <a:t>Advocacy – working to change power structures and relationships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A66E1BD-7A08-1B94-C3C6-956362436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Mission in Context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DE376A2-0DCC-1CC2-D67B-25DE44E07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1447800"/>
            <a:ext cx="4572000" cy="4525963"/>
          </a:xfrm>
        </p:spPr>
        <p:txBody>
          <a:bodyPr/>
          <a:lstStyle/>
          <a:p>
            <a:pPr eaLnBrk="1" hangingPunct="1"/>
            <a:r>
              <a:rPr lang="en-US" altLang="en-US"/>
              <a:t>Learn more about the mission of The LWF from </a:t>
            </a:r>
            <a:r>
              <a:rPr lang="en-US" altLang="en-US" i="1"/>
              <a:t>Mission in Context</a:t>
            </a:r>
            <a:r>
              <a:rPr lang="en-US" altLang="en-US"/>
              <a:t>, published in 2004</a:t>
            </a:r>
          </a:p>
          <a:p>
            <a:pPr eaLnBrk="1" hangingPunct="1"/>
            <a:r>
              <a:rPr lang="en-US" altLang="en-US"/>
              <a:t>Forthcoming: </a:t>
            </a:r>
            <a:r>
              <a:rPr lang="en-US" altLang="en-US" i="1"/>
              <a:t>Diakonia in Context</a:t>
            </a:r>
            <a:r>
              <a:rPr lang="en-US" altLang="en-US"/>
              <a:t>, Spring 2010</a:t>
            </a:r>
          </a:p>
          <a:p>
            <a:pPr eaLnBrk="1" hangingPunct="1"/>
            <a:r>
              <a:rPr lang="en-US" altLang="en-US"/>
              <a:t>Available online at www.lutheranworld.org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i="1"/>
          </a:p>
        </p:txBody>
      </p:sp>
      <p:pic>
        <p:nvPicPr>
          <p:cNvPr id="25604" name="Picture 4" descr="DMD-Mission-in-Context">
            <a:extLst>
              <a:ext uri="{FF2B5EF4-FFF2-40B4-BE49-F238E27FC236}">
                <a16:creationId xmlns:a16="http://schemas.microsoft.com/office/drawing/2014/main" id="{92A557C5-C100-A460-8716-81D66192F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2819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F411BDD1-79E4-1F94-1D9F-5A07C0B8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/>
              <a:t>Instruments of Action</a:t>
            </a: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3B6F42B9-E637-A28F-88D8-8E8E0E857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743200"/>
            <a:ext cx="2819400" cy="2514600"/>
          </a:xfrm>
          <a:prstGeom prst="ellipse">
            <a:avLst/>
          </a:prstGeom>
          <a:solidFill>
            <a:srgbClr val="6AD34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140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LWF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Member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Churches</a:t>
            </a:r>
          </a:p>
        </p:txBody>
      </p:sp>
      <p:sp>
        <p:nvSpPr>
          <p:cNvPr id="26628" name="Text Box 5">
            <a:extLst>
              <a:ext uri="{FF2B5EF4-FFF2-40B4-BE49-F238E27FC236}">
                <a16:creationId xmlns:a16="http://schemas.microsoft.com/office/drawing/2014/main" id="{1B039713-2A08-8495-31BF-917B2EDE3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562600"/>
            <a:ext cx="2209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Calibri" panose="020F0502020204030204" pitchFamily="34" charset="0"/>
              </a:rPr>
              <a:t>Unity of the Church</a:t>
            </a:r>
          </a:p>
          <a:p>
            <a:pPr algn="ctr" eaLnBrk="1" hangingPunct="1"/>
            <a:r>
              <a:rPr lang="en-US" altLang="en-US" sz="1600">
                <a:latin typeface="Calibri" panose="020F0502020204030204" pitchFamily="34" charset="0"/>
              </a:rPr>
              <a:t>Ecumenical Affairs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26629" name="Text Box 6">
            <a:extLst>
              <a:ext uri="{FF2B5EF4-FFF2-40B4-BE49-F238E27FC236}">
                <a16:creationId xmlns:a16="http://schemas.microsoft.com/office/drawing/2014/main" id="{3BD10EA9-91A9-70CA-1DB3-1D482E712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505200"/>
            <a:ext cx="2057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Calibri" panose="020F0502020204030204" pitchFamily="34" charset="0"/>
              </a:rPr>
              <a:t>Upholding the right of the poor and the oppressed</a:t>
            </a:r>
          </a:p>
          <a:p>
            <a:pPr algn="ctr" eaLnBrk="1" hangingPunct="1"/>
            <a:r>
              <a:rPr lang="en-US" altLang="en-US" sz="1600">
                <a:latin typeface="Calibri" panose="020F0502020204030204" pitchFamily="34" charset="0"/>
              </a:rPr>
              <a:t>Department for World Service</a:t>
            </a:r>
          </a:p>
        </p:txBody>
      </p:sp>
      <p:sp>
        <p:nvSpPr>
          <p:cNvPr id="26630" name="Text Box 7">
            <a:extLst>
              <a:ext uri="{FF2B5EF4-FFF2-40B4-BE49-F238E27FC236}">
                <a16:creationId xmlns:a16="http://schemas.microsoft.com/office/drawing/2014/main" id="{D258A42D-E357-6752-C9FA-50C359EEF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524000"/>
            <a:ext cx="2819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Calibri" panose="020F0502020204030204" pitchFamily="34" charset="0"/>
              </a:rPr>
              <a:t>Mission together among member churches</a:t>
            </a:r>
          </a:p>
          <a:p>
            <a:pPr algn="ctr" eaLnBrk="1" hangingPunct="1"/>
            <a:r>
              <a:rPr lang="en-US" altLang="en-US" sz="1600">
                <a:latin typeface="Calibri" panose="020F0502020204030204" pitchFamily="34" charset="0"/>
              </a:rPr>
              <a:t>Department for Mission and Development</a:t>
            </a:r>
          </a:p>
        </p:txBody>
      </p:sp>
      <p:sp>
        <p:nvSpPr>
          <p:cNvPr id="26631" name="Text Box 8">
            <a:extLst>
              <a:ext uri="{FF2B5EF4-FFF2-40B4-BE49-F238E27FC236}">
                <a16:creationId xmlns:a16="http://schemas.microsoft.com/office/drawing/2014/main" id="{D9595F8B-3346-BB67-38EA-BACCD55C4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371600"/>
            <a:ext cx="25908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Calibri" panose="020F0502020204030204" pitchFamily="34" charset="0"/>
              </a:rPr>
              <a:t>Advocate for justice and peace, human rights</a:t>
            </a:r>
          </a:p>
          <a:p>
            <a:pPr algn="ctr" eaLnBrk="1" hangingPunct="1"/>
            <a:r>
              <a:rPr lang="en-US" altLang="en-US" sz="1600">
                <a:latin typeface="Calibri" panose="020F0502020204030204" pitchFamily="34" charset="0"/>
              </a:rPr>
              <a:t>International Affairs and Human Rights</a:t>
            </a:r>
          </a:p>
          <a:p>
            <a:pPr algn="ctr" eaLnBrk="1" hangingPunct="1"/>
            <a:r>
              <a:rPr lang="en-US" altLang="en-US" sz="1600">
                <a:latin typeface="Calibri" panose="020F0502020204030204" pitchFamily="34" charset="0"/>
              </a:rPr>
              <a:t>Lutheran Office for World Community</a:t>
            </a:r>
          </a:p>
        </p:txBody>
      </p:sp>
      <p:sp>
        <p:nvSpPr>
          <p:cNvPr id="26632" name="Text Box 9">
            <a:extLst>
              <a:ext uri="{FF2B5EF4-FFF2-40B4-BE49-F238E27FC236}">
                <a16:creationId xmlns:a16="http://schemas.microsoft.com/office/drawing/2014/main" id="{2D081795-54B7-4443-948F-E3DE47681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10000"/>
            <a:ext cx="2286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Calibri" panose="020F0502020204030204" pitchFamily="34" charset="0"/>
              </a:rPr>
              <a:t>Deepening faith through engaging theology </a:t>
            </a:r>
          </a:p>
          <a:p>
            <a:pPr algn="ctr" eaLnBrk="1" hangingPunct="1"/>
            <a:r>
              <a:rPr lang="en-US" altLang="en-US" sz="1600">
                <a:latin typeface="Calibri" panose="020F0502020204030204" pitchFamily="34" charset="0"/>
              </a:rPr>
              <a:t>Department for Theology and Study</a:t>
            </a:r>
          </a:p>
        </p:txBody>
      </p:sp>
      <p:sp>
        <p:nvSpPr>
          <p:cNvPr id="26633" name="Text Box 5">
            <a:extLst>
              <a:ext uri="{FF2B5EF4-FFF2-40B4-BE49-F238E27FC236}">
                <a16:creationId xmlns:a16="http://schemas.microsoft.com/office/drawing/2014/main" id="{B8000435-ECCB-0467-2BC1-E26A4EEAF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143000"/>
            <a:ext cx="2362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Calibri" panose="020F0502020204030204" pitchFamily="34" charset="0"/>
              </a:rPr>
              <a:t>Coordination, Planning, and Communications</a:t>
            </a:r>
          </a:p>
          <a:p>
            <a:pPr algn="ctr" eaLnBrk="1" hangingPunct="1"/>
            <a:r>
              <a:rPr lang="en-US" altLang="en-US" sz="1600">
                <a:latin typeface="Calibri" panose="020F0502020204030204" pitchFamily="34" charset="0"/>
              </a:rPr>
              <a:t>General Secretariat</a:t>
            </a:r>
            <a:endParaRPr lang="en-US" altLang="en-US" sz="2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9C0142EA-46D4-65AF-1174-79C18F79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1143000"/>
          </a:xfrm>
        </p:spPr>
        <p:txBody>
          <a:bodyPr/>
          <a:lstStyle/>
          <a:p>
            <a:r>
              <a:rPr lang="en-US" altLang="en-US"/>
              <a:t>Common Work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2F5B150C-169E-2506-DD7D-06B2E4249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219200"/>
            <a:ext cx="7239000" cy="4525963"/>
          </a:xfrm>
        </p:spPr>
        <p:txBody>
          <a:bodyPr/>
          <a:lstStyle/>
          <a:p>
            <a:r>
              <a:rPr lang="en-US" altLang="en-US" b="1"/>
              <a:t>Programs</a:t>
            </a:r>
          </a:p>
          <a:p>
            <a:pPr lvl="1"/>
            <a:r>
              <a:rPr lang="en-US" altLang="en-US"/>
              <a:t>emanate from member churches</a:t>
            </a:r>
          </a:p>
          <a:p>
            <a:pPr lvl="1"/>
            <a:r>
              <a:rPr lang="en-US" altLang="en-US"/>
              <a:t>are multi-church endeavors at a global and regional level</a:t>
            </a:r>
          </a:p>
          <a:p>
            <a:pPr lvl="1"/>
            <a:r>
              <a:rPr lang="en-US" altLang="en-US"/>
              <a:t>facilitated by various LWF departments</a:t>
            </a:r>
          </a:p>
          <a:p>
            <a:r>
              <a:rPr lang="en-US" altLang="en-US" b="1"/>
              <a:t>Projects</a:t>
            </a:r>
          </a:p>
          <a:p>
            <a:pPr lvl="1"/>
            <a:r>
              <a:rPr lang="en-US" altLang="en-US"/>
              <a:t>initiated, planned, implemented and coordinated by an individual member church</a:t>
            </a:r>
          </a:p>
          <a:p>
            <a:pPr lvl="1"/>
            <a:r>
              <a:rPr lang="en-US" altLang="en-US"/>
              <a:t>coordination, assessment, and fundraising by The LWF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FE7DF134-B3F5-364B-7063-57CF20DD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Department for Mission and Development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9B12C342-CB36-2D6C-FE46-5E8F92276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4525963"/>
          </a:xfrm>
        </p:spPr>
        <p:txBody>
          <a:bodyPr/>
          <a:lstStyle/>
          <a:p>
            <a:pPr eaLnBrk="1" hangingPunct="1"/>
            <a:r>
              <a:rPr lang="en-US" altLang="en-US"/>
              <a:t>Coordinates work shared and guided by member churches</a:t>
            </a:r>
          </a:p>
          <a:p>
            <a:pPr lvl="1" eaLnBrk="1" hangingPunct="1"/>
            <a:r>
              <a:rPr lang="en-US" altLang="en-US"/>
              <a:t>More than 50 projects approved every year</a:t>
            </a:r>
          </a:p>
          <a:p>
            <a:pPr lvl="1" eaLnBrk="1" hangingPunct="1"/>
            <a:r>
              <a:rPr lang="en-US" altLang="en-US"/>
              <a:t>Up to 300 projects simultaneously</a:t>
            </a:r>
          </a:p>
          <a:p>
            <a:pPr eaLnBrk="1" hangingPunct="1"/>
            <a:r>
              <a:rPr lang="en-US" altLang="en-US"/>
              <a:t>Global and regional programs on issues such as illegitimate debt, diakonia, sustainable development, capacity building, poverty, theological education</a:t>
            </a:r>
          </a:p>
          <a:p>
            <a:pPr lvl="1" eaLnBrk="1" hangingPunct="1"/>
            <a:r>
              <a:rPr lang="en-US" altLang="en-US"/>
              <a:t>Focus on inclusion of youth and women</a:t>
            </a:r>
          </a:p>
          <a:p>
            <a:pPr eaLnBrk="1" hangingPunct="1"/>
            <a:r>
              <a:rPr lang="en-US" altLang="en-US"/>
              <a:t>Global campaign against HIV/AIDS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D6FF5F97-88A3-3976-54A1-4F1D986FB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Department for Mission and Development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BF2DF4CA-F77A-98E0-C336-12FCC6A20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600200"/>
            <a:ext cx="4343400" cy="34290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400"/>
              <a:t>Manasibu Wareda Food Security</a:t>
            </a:r>
            <a:br>
              <a:rPr lang="en-US" altLang="en-US" sz="2400"/>
            </a:br>
            <a:r>
              <a:rPr lang="en-US" altLang="en-US" sz="2400"/>
              <a:t>(The Ethiopian Evangelical Church Mekane Yesus)</a:t>
            </a:r>
          </a:p>
          <a:p>
            <a:pPr lvl="1"/>
            <a:r>
              <a:rPr lang="en-US" altLang="en-US" sz="2000"/>
              <a:t>More than 6000 households benefit</a:t>
            </a:r>
          </a:p>
          <a:p>
            <a:pPr lvl="1"/>
            <a:r>
              <a:rPr lang="en-US" altLang="en-US" sz="2000"/>
              <a:t>Soil and water conservation, distributing seeds</a:t>
            </a:r>
          </a:p>
        </p:txBody>
      </p:sp>
      <p:pic>
        <p:nvPicPr>
          <p:cNvPr id="29700" name="Picture 3" descr="ethiopia_foodsecurity.gif">
            <a:extLst>
              <a:ext uri="{FF2B5EF4-FFF2-40B4-BE49-F238E27FC236}">
                <a16:creationId xmlns:a16="http://schemas.microsoft.com/office/drawing/2014/main" id="{9A27CA76-D10F-0590-EA6C-6F97EBC0F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32575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FB5C52-D0B6-011A-4F00-5B98A52E7FDC}"/>
              </a:ext>
            </a:extLst>
          </p:cNvPr>
          <p:cNvSpPr txBox="1"/>
          <p:nvPr/>
        </p:nvSpPr>
        <p:spPr>
          <a:xfrm>
            <a:off x="1676400" y="4419600"/>
            <a:ext cx="74676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cs typeface="Arial" charset="0"/>
              </a:rPr>
              <a:t>India, HIV-AIDS Awareness, Cure and Prevention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cs typeface="+mn-cs"/>
              </a:rPr>
              <a:t>Care and support programs for more than 4500 individuals.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cs typeface="+mn-cs"/>
              </a:rPr>
              <a:t>34 training programs covered 1209 leaders.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cs typeface="+mn-cs"/>
              </a:rPr>
              <a:t>Continued educational support and accompaniment for sex workers.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endParaRPr lang="en-US" sz="20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F416C855-4699-92EB-F920-B7791709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81000"/>
            <a:ext cx="7239000" cy="1219200"/>
          </a:xfrm>
        </p:spPr>
        <p:txBody>
          <a:bodyPr/>
          <a:lstStyle/>
          <a:p>
            <a:pPr eaLnBrk="1" hangingPunct="1"/>
            <a:r>
              <a:rPr lang="en-US" altLang="en-US"/>
              <a:t>Department for World Service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3EF7D50C-6F9E-6EC6-917B-A02AA9B5F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219200"/>
            <a:ext cx="7239000" cy="5638800"/>
          </a:xfrm>
        </p:spPr>
        <p:txBody>
          <a:bodyPr/>
          <a:lstStyle/>
          <a:p>
            <a:pPr eaLnBrk="1" hangingPunct="1"/>
            <a:r>
              <a:rPr lang="en-US" altLang="en-US"/>
              <a:t>36 Field programs</a:t>
            </a:r>
          </a:p>
          <a:p>
            <a:pPr lvl="1" eaLnBrk="1" hangingPunct="1"/>
            <a:r>
              <a:rPr lang="en-US" altLang="en-US"/>
              <a:t>Focus on leadership by local people</a:t>
            </a:r>
          </a:p>
          <a:p>
            <a:pPr lvl="1" eaLnBrk="1" hangingPunct="1"/>
            <a:r>
              <a:rPr lang="en-US" altLang="en-US"/>
              <a:t>40 International and 5,700 Local staff/HQ Coordinating Staff</a:t>
            </a:r>
          </a:p>
          <a:p>
            <a:pPr lvl="1" eaLnBrk="1" hangingPunct="1"/>
            <a:r>
              <a:rPr lang="en-US" altLang="en-US"/>
              <a:t>4 Regional, 20 Country-level, and 12 Associate Field Programs</a:t>
            </a:r>
          </a:p>
          <a:p>
            <a:pPr eaLnBrk="1" hangingPunct="1"/>
            <a:r>
              <a:rPr lang="en-US" altLang="en-US"/>
              <a:t>112.3 Million dollars (2008)</a:t>
            </a:r>
          </a:p>
          <a:p>
            <a:pPr eaLnBrk="1" hangingPunct="1"/>
            <a:r>
              <a:rPr lang="en-US" altLang="en-US"/>
              <a:t>Emergency relief and long term commitment for long term </a:t>
            </a:r>
            <a:br>
              <a:rPr lang="en-US" altLang="en-US"/>
            </a:br>
            <a:r>
              <a:rPr lang="en-US" altLang="en-US"/>
              <a:t>development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Mauritania_women.TIF">
            <a:extLst>
              <a:ext uri="{FF2B5EF4-FFF2-40B4-BE49-F238E27FC236}">
                <a16:creationId xmlns:a16="http://schemas.microsoft.com/office/drawing/2014/main" id="{B5984460-3C9B-3212-B20E-DAF3E86EA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32289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>
            <a:extLst>
              <a:ext uri="{FF2B5EF4-FFF2-40B4-BE49-F238E27FC236}">
                <a16:creationId xmlns:a16="http://schemas.microsoft.com/office/drawing/2014/main" id="{8E9B96AE-9C78-D83C-DABB-C646F5D5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Department for World Service</a:t>
            </a:r>
          </a:p>
        </p:txBody>
      </p:sp>
      <p:sp>
        <p:nvSpPr>
          <p:cNvPr id="31748" name="Content Placeholder 2">
            <a:extLst>
              <a:ext uri="{FF2B5EF4-FFF2-40B4-BE49-F238E27FC236}">
                <a16:creationId xmlns:a16="http://schemas.microsoft.com/office/drawing/2014/main" id="{B5FDE48B-F328-2433-91B6-7D3FD3A55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219200"/>
            <a:ext cx="3810000" cy="22098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/>
              <a:t>Kenya and Tanzania</a:t>
            </a:r>
            <a:r>
              <a:rPr lang="en-US" altLang="en-US"/>
              <a:t>: Long-term refugee camps in areas of persistent food shortages and violence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7CB321-7952-9FC7-720F-8FD7EC851BB4}"/>
              </a:ext>
            </a:extLst>
          </p:cNvPr>
          <p:cNvSpPr txBox="1">
            <a:spLocks/>
          </p:cNvSpPr>
          <p:nvPr/>
        </p:nvSpPr>
        <p:spPr bwMode="auto">
          <a:xfrm>
            <a:off x="1447800" y="4114800"/>
            <a:ext cx="37338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b="1" dirty="0">
                <a:latin typeface="+mn-lt"/>
                <a:cs typeface="+mn-cs"/>
              </a:rPr>
              <a:t>Mauritania</a:t>
            </a:r>
            <a:r>
              <a:rPr lang="en-US" sz="3200" dirty="0">
                <a:latin typeface="+mn-lt"/>
                <a:cs typeface="+mn-cs"/>
              </a:rPr>
              <a:t>: Train local women how to build simple solar generators for remote villages</a:t>
            </a:r>
          </a:p>
        </p:txBody>
      </p:sp>
      <p:pic>
        <p:nvPicPr>
          <p:cNvPr id="31750" name="Picture 7" descr="Food distribution Nduta refugee camp Tanzania.JPG">
            <a:extLst>
              <a:ext uri="{FF2B5EF4-FFF2-40B4-BE49-F238E27FC236}">
                <a16:creationId xmlns:a16="http://schemas.microsoft.com/office/drawing/2014/main" id="{DECCD5C3-B1D5-83BA-3B4E-70862B032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14999" r="6750"/>
          <a:stretch>
            <a:fillRect/>
          </a:stretch>
        </p:blipFill>
        <p:spPr bwMode="auto">
          <a:xfrm>
            <a:off x="1524000" y="1323975"/>
            <a:ext cx="36576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Continents">
            <a:extLst>
              <a:ext uri="{FF2B5EF4-FFF2-40B4-BE49-F238E27FC236}">
                <a16:creationId xmlns:a16="http://schemas.microsoft.com/office/drawing/2014/main" id="{C574BD3B-7E2B-C673-A6A2-2A27AA0C3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48466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15C50CB-958A-04BD-9E60-3A0C40C18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514600"/>
            <a:ext cx="4953000" cy="3382963"/>
          </a:xfrm>
        </p:spPr>
        <p:txBody>
          <a:bodyPr/>
          <a:lstStyle/>
          <a:p>
            <a:pPr eaLnBrk="1" hangingPunct="1"/>
            <a:r>
              <a:rPr lang="en-US" altLang="en-US"/>
              <a:t>Over 70 million people </a:t>
            </a:r>
          </a:p>
          <a:p>
            <a:pPr eaLnBrk="1" hangingPunct="1"/>
            <a:r>
              <a:rPr lang="en-US" altLang="en-US"/>
              <a:t>140 member churches</a:t>
            </a:r>
          </a:p>
          <a:p>
            <a:pPr eaLnBrk="1" hangingPunct="1"/>
            <a:r>
              <a:rPr lang="en-US" altLang="en-US"/>
              <a:t>79 countries</a:t>
            </a:r>
          </a:p>
          <a:p>
            <a:pPr eaLnBrk="1" hangingPunct="1"/>
            <a:r>
              <a:rPr lang="en-US" altLang="en-US"/>
              <a:t>Seven regions</a:t>
            </a:r>
          </a:p>
          <a:p>
            <a:pPr eaLnBrk="1" hangingPunct="1"/>
            <a:r>
              <a:rPr lang="en-US" altLang="en-US"/>
              <a:t>Five continents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en-US" sz="1400"/>
              <a:t>*as of 2009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4340" name="Title 1">
            <a:extLst>
              <a:ext uri="{FF2B5EF4-FFF2-40B4-BE49-F238E27FC236}">
                <a16:creationId xmlns:a16="http://schemas.microsoft.com/office/drawing/2014/main" id="{0AECAD12-E44A-EE56-27A1-EAECEE00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28600"/>
            <a:ext cx="7239000" cy="1477963"/>
          </a:xfrm>
        </p:spPr>
        <p:txBody>
          <a:bodyPr/>
          <a:lstStyle/>
          <a:p>
            <a:pPr eaLnBrk="1" hangingPunct="1"/>
            <a:r>
              <a:rPr lang="en-US" altLang="en-US"/>
              <a:t>The Lutheran World Federation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D29671-E6A4-0B93-8DF9-84B352894DA2}"/>
              </a:ext>
            </a:extLst>
          </p:cNvPr>
          <p:cNvSpPr txBox="1">
            <a:spLocks/>
          </p:cNvSpPr>
          <p:nvPr/>
        </p:nvSpPr>
        <p:spPr bwMode="auto">
          <a:xfrm>
            <a:off x="1371600" y="13716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A Communion of Churches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642D8F84-0312-9FA8-614C-968183648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Department for </a:t>
            </a:r>
            <a:br>
              <a:rPr lang="en-US" altLang="en-US"/>
            </a:br>
            <a:r>
              <a:rPr lang="en-US" altLang="en-US"/>
              <a:t>Theology and Studies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A57FBAEC-CE14-61C8-C454-A92F0E0CB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Deepening faith through engaging theology</a:t>
            </a:r>
          </a:p>
          <a:p>
            <a:pPr eaLnBrk="1" hangingPunct="1"/>
            <a:r>
              <a:rPr lang="en-US" altLang="en-US"/>
              <a:t>Facilitates regional and global conversations between theologians</a:t>
            </a:r>
          </a:p>
          <a:p>
            <a:pPr eaLnBrk="1" hangingPunct="1"/>
            <a:r>
              <a:rPr lang="en-US" altLang="en-US"/>
              <a:t>Current focus on “Theology in the Life of the Church”</a:t>
            </a:r>
          </a:p>
          <a:p>
            <a:pPr eaLnBrk="1" hangingPunct="1"/>
            <a:r>
              <a:rPr lang="en-US" altLang="en-US"/>
              <a:t>Publishes books, pamphlets and position papers on issues of concern to Lutherans around the world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85EA3113-4ECC-4EEA-69A8-9373F9B4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066800"/>
          </a:xfrm>
        </p:spPr>
        <p:txBody>
          <a:bodyPr/>
          <a:lstStyle/>
          <a:p>
            <a:r>
              <a:rPr lang="en-US" altLang="en-US"/>
              <a:t>International Advocacy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7FB8FE3A-6A21-42C1-6177-E99E6D761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60438"/>
            <a:ext cx="7772400" cy="4373562"/>
          </a:xfrm>
        </p:spPr>
        <p:txBody>
          <a:bodyPr/>
          <a:lstStyle/>
          <a:p>
            <a:r>
              <a:rPr lang="en-US" altLang="en-US"/>
              <a:t>The LWF is a United Nations-recognized non-governmental organization through:</a:t>
            </a:r>
          </a:p>
          <a:p>
            <a:r>
              <a:rPr lang="en-US" altLang="en-US"/>
              <a:t>Office for International Affairs and Human Rights (IAHR)</a:t>
            </a:r>
          </a:p>
          <a:p>
            <a:pPr lvl="1"/>
            <a:r>
              <a:rPr lang="en-US" altLang="en-US" sz="2400"/>
              <a:t>Located in Geneva, Switzerland</a:t>
            </a:r>
          </a:p>
          <a:p>
            <a:pPr lvl="1"/>
            <a:r>
              <a:rPr lang="en-US" altLang="en-US" sz="2400"/>
              <a:t>Works with United Nations on refugee issues and human rights</a:t>
            </a:r>
          </a:p>
          <a:p>
            <a:r>
              <a:rPr lang="en-US" altLang="en-US"/>
              <a:t>Lutheran Office for World Community (LOWC)</a:t>
            </a:r>
          </a:p>
          <a:p>
            <a:pPr lvl="1"/>
            <a:r>
              <a:rPr lang="en-US" altLang="en-US" sz="2400"/>
              <a:t>Located in New York City</a:t>
            </a:r>
          </a:p>
          <a:p>
            <a:pPr lvl="1"/>
            <a:r>
              <a:rPr lang="en-US" altLang="en-US" sz="2400"/>
              <a:t>Works with United Nations Security Council and </a:t>
            </a:r>
            <a:br>
              <a:rPr lang="en-US" altLang="en-US" sz="2400"/>
            </a:br>
            <a:r>
              <a:rPr lang="en-US" altLang="en-US" sz="2400"/>
              <a:t>the UN Commission on the Status of Women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C1426FFD-1125-39A0-173A-CC8D6D9EF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/>
              <a:t>Office for Ecumenical Affairs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E1D7D073-A6DD-8A63-3703-175F6E514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19200"/>
            <a:ext cx="7772400" cy="5638800"/>
          </a:xfrm>
        </p:spPr>
        <p:txBody>
          <a:bodyPr/>
          <a:lstStyle/>
          <a:p>
            <a:pPr eaLnBrk="1" hangingPunct="1"/>
            <a:r>
              <a:rPr lang="en-US" altLang="en-US" sz="2800" b="1"/>
              <a:t>Joint Declaration on the Doctrine of Justification </a:t>
            </a:r>
            <a:r>
              <a:rPr lang="en-US" altLang="en-US" sz="2800"/>
              <a:t>(1999) – a new doctrinal understanding with the Roman Catholic church</a:t>
            </a:r>
          </a:p>
          <a:p>
            <a:pPr eaLnBrk="1" hangingPunct="1"/>
            <a:r>
              <a:rPr lang="en-US" altLang="en-US" sz="2800"/>
              <a:t>Final stages of formal apology to Anabaptist churches (Mennonites) for violence during Reformation</a:t>
            </a:r>
          </a:p>
          <a:p>
            <a:pPr eaLnBrk="1" hangingPunct="1"/>
            <a:r>
              <a:rPr lang="en-US" altLang="en-US" sz="2800"/>
              <a:t>Developing relationships with the Independent Lutheran Council (Missouri Synod)</a:t>
            </a:r>
          </a:p>
          <a:p>
            <a:pPr eaLnBrk="1" hangingPunct="1"/>
            <a:r>
              <a:rPr lang="en-US" altLang="en-US" sz="2800"/>
              <a:t>Ongoing dialogue with Roman Catholics, Baptists, Anglicans, Methodists, Orthodox, Reformed, and Seventh-Day Adventists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A116569E-A718-C0A1-CA0C-37786BE8E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/>
              <a:t>Governance: </a:t>
            </a:r>
            <a:br>
              <a:rPr lang="en-US" altLang="en-US"/>
            </a:br>
            <a:r>
              <a:rPr lang="en-US" altLang="en-US"/>
              <a:t>Growing in Communion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03A457A6-4EAC-E4E9-CD85-7BCDE0FFB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4525963"/>
          </a:xfrm>
        </p:spPr>
        <p:txBody>
          <a:bodyPr/>
          <a:lstStyle/>
          <a:p>
            <a:pPr eaLnBrk="1" hangingPunct="1"/>
            <a:r>
              <a:rPr lang="en-US" altLang="en-US"/>
              <a:t>Assembly held every six to seven years</a:t>
            </a:r>
          </a:p>
          <a:p>
            <a:pPr eaLnBrk="1" hangingPunct="1"/>
            <a:r>
              <a:rPr lang="en-US" altLang="en-US"/>
              <a:t>Each Member Church sends Delegates</a:t>
            </a:r>
          </a:p>
          <a:p>
            <a:pPr eaLnBrk="1" hangingPunct="1"/>
            <a:r>
              <a:rPr lang="en-US" altLang="en-US"/>
              <a:t>Between Assemblies, the Church Council makes executive decisions based on guidance of Assembly</a:t>
            </a:r>
          </a:p>
          <a:p>
            <a:pPr eaLnBrk="1" hangingPunct="1"/>
            <a:r>
              <a:rPr lang="en-US" altLang="en-US"/>
              <a:t>Ongoing Renewal Process in The LWF continues to find ways to better serve God’s mission</a:t>
            </a:r>
          </a:p>
          <a:p>
            <a:pPr eaLnBrk="1" hangingPunct="1"/>
            <a:r>
              <a:rPr lang="en-US" altLang="en-US" b="1"/>
              <a:t>Next Assembly: Stuttgart, Germany, July 2010</a:t>
            </a:r>
          </a:p>
          <a:p>
            <a:pPr eaLnBrk="1" hangingPunct="1"/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27F31A07-DBEF-CFB6-4A5D-A4D8248AF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Inclusivity in Governance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5DD26480-45A4-4A2E-4161-54FC606CE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600200"/>
            <a:ext cx="4191000" cy="4525963"/>
          </a:xfrm>
        </p:spPr>
        <p:txBody>
          <a:bodyPr/>
          <a:lstStyle/>
          <a:p>
            <a:pPr eaLnBrk="1" hangingPunct="1"/>
            <a:r>
              <a:rPr lang="en-US" altLang="en-US"/>
              <a:t>Communion of equals</a:t>
            </a:r>
          </a:p>
          <a:p>
            <a:pPr eaLnBrk="1" hangingPunct="1"/>
            <a:r>
              <a:rPr lang="en-US" altLang="en-US"/>
              <a:t>All Decision-making Bodies must include:</a:t>
            </a:r>
          </a:p>
          <a:p>
            <a:pPr lvl="1" eaLnBrk="1" hangingPunct="1"/>
            <a:r>
              <a:rPr lang="en-US" altLang="en-US"/>
              <a:t>50% women, 50% men</a:t>
            </a:r>
          </a:p>
          <a:p>
            <a:pPr lvl="1" eaLnBrk="1" hangingPunct="1"/>
            <a:r>
              <a:rPr lang="en-US" altLang="en-US"/>
              <a:t>50% from global South, 50% from global North</a:t>
            </a:r>
          </a:p>
          <a:p>
            <a:pPr lvl="1" eaLnBrk="1" hangingPunct="1"/>
            <a:r>
              <a:rPr lang="en-US" altLang="en-US"/>
              <a:t>Among these, 20% must be youth (18-30)</a:t>
            </a:r>
          </a:p>
        </p:txBody>
      </p:sp>
      <p:pic>
        <p:nvPicPr>
          <p:cNvPr id="36868" name="Picture 4" descr="DSC00505_Lauren.jpg">
            <a:extLst>
              <a:ext uri="{FF2B5EF4-FFF2-40B4-BE49-F238E27FC236}">
                <a16:creationId xmlns:a16="http://schemas.microsoft.com/office/drawing/2014/main" id="{E2CF55AD-CB44-D4EB-177C-9E0F4D044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/>
          <a:stretch>
            <a:fillRect/>
          </a:stretch>
        </p:blipFill>
        <p:spPr bwMode="auto">
          <a:xfrm>
            <a:off x="5410200" y="2286000"/>
            <a:ext cx="33289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E88695D-7193-66E4-7C4E-FFD0D3A2E521}"/>
              </a:ext>
            </a:extLst>
          </p:cNvPr>
          <p:cNvSpPr txBox="1">
            <a:spLocks noChangeArrowheads="1"/>
          </p:cNvSpPr>
          <p:nvPr/>
        </p:nvSpPr>
        <p:spPr>
          <a:xfrm>
            <a:off x="5029200" y="1905000"/>
            <a:ext cx="3429000" cy="37338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i-FI" sz="4400" dirty="0">
                <a:latin typeface="+mj-lt"/>
                <a:ea typeface="+mj-ea"/>
                <a:cs typeface="+mj-cs"/>
              </a:rPr>
              <a:t>Eleventh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i-FI" sz="4400" dirty="0">
                <a:latin typeface="+mj-lt"/>
                <a:ea typeface="+mj-ea"/>
                <a:cs typeface="+mj-cs"/>
              </a:rPr>
              <a:t>LWF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i-FI" sz="4400" dirty="0">
                <a:latin typeface="+mj-lt"/>
                <a:ea typeface="+mj-ea"/>
                <a:cs typeface="+mj-cs"/>
              </a:rPr>
              <a:t>Assembly</a:t>
            </a:r>
          </a:p>
          <a:p>
            <a:pPr algn="ctr" fontAlgn="auto">
              <a:spcAft>
                <a:spcPts val="0"/>
              </a:spcAft>
              <a:defRPr/>
            </a:pPr>
            <a:endParaRPr lang="fi-FI" sz="44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Stuttgart, Germany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July 2010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D1A6D857-D94F-E576-1FF0-49EF696B1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33400"/>
            <a:ext cx="6553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chemeClr val="tx2"/>
                </a:solidFill>
                <a:latin typeface="Calibri" panose="020F0502020204030204" pitchFamily="34" charset="0"/>
              </a:rPr>
              <a:t>Be a part of…</a:t>
            </a:r>
          </a:p>
        </p:txBody>
      </p:sp>
      <p:pic>
        <p:nvPicPr>
          <p:cNvPr id="37892" name="Picture 5" descr="LWF-11th-Assembly-EN">
            <a:extLst>
              <a:ext uri="{FF2B5EF4-FFF2-40B4-BE49-F238E27FC236}">
                <a16:creationId xmlns:a16="http://schemas.microsoft.com/office/drawing/2014/main" id="{FBF5CFAA-135F-AE86-9255-B2169158E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26590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6E479DD6-21B5-4E8E-CFF0-EB9433E2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Eleventh LWF Assembly in Your Community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5F470495-271C-C51E-96AA-C6A1C8E2D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0200"/>
            <a:ext cx="7772400" cy="4525963"/>
          </a:xfrm>
        </p:spPr>
        <p:txBody>
          <a:bodyPr/>
          <a:lstStyle/>
          <a:p>
            <a:r>
              <a:rPr lang="en-US" altLang="en-US" sz="2600" b="1"/>
              <a:t>Pray </a:t>
            </a:r>
            <a:r>
              <a:rPr lang="en-US" altLang="en-US" sz="2600"/>
              <a:t>– for our leaders, delegates, staff, volunteers, and global community</a:t>
            </a:r>
          </a:p>
          <a:p>
            <a:r>
              <a:rPr lang="en-US" altLang="en-US" sz="2600" b="1"/>
              <a:t>Learn</a:t>
            </a:r>
            <a:r>
              <a:rPr lang="en-US" altLang="en-US" sz="2600"/>
              <a:t> – with Assembly Bible Study on the Assembly theme </a:t>
            </a:r>
          </a:p>
          <a:p>
            <a:r>
              <a:rPr lang="en-US" altLang="en-US" sz="2600" b="1"/>
              <a:t>Sing </a:t>
            </a:r>
            <a:r>
              <a:rPr lang="en-US" altLang="en-US" sz="2600"/>
              <a:t>– use the Assembly theme hymn  in your worship</a:t>
            </a:r>
          </a:p>
          <a:p>
            <a:r>
              <a:rPr lang="en-US" altLang="en-US" sz="2600" b="1"/>
              <a:t>Eat </a:t>
            </a:r>
            <a:r>
              <a:rPr lang="en-US" altLang="en-US" sz="2600"/>
              <a:t>- a meal together inspired by </a:t>
            </a:r>
            <a:r>
              <a:rPr lang="en-US" altLang="en-US" sz="2600" i="1"/>
              <a:t>Food for Life: Recipes and Stories on the Right to Food </a:t>
            </a:r>
            <a:r>
              <a:rPr lang="en-US" altLang="en-US" sz="2600"/>
              <a:t>(NA edition) </a:t>
            </a:r>
          </a:p>
          <a:p>
            <a:r>
              <a:rPr lang="en-US" altLang="en-US" sz="2600" b="1"/>
              <a:t>Listen </a:t>
            </a:r>
            <a:r>
              <a:rPr lang="en-US" altLang="en-US" sz="2600"/>
              <a:t>- messages from  five regional and two global Pre-Assemblies</a:t>
            </a:r>
          </a:p>
          <a:p>
            <a:r>
              <a:rPr lang="en-US" altLang="en-US" sz="2600" b="1"/>
              <a:t>Watch from home</a:t>
            </a:r>
            <a:r>
              <a:rPr lang="en-US" altLang="en-US" sz="2600"/>
              <a:t> – live online from July 20-27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b="1"/>
              <a:t>www.lwf-assembly.org </a:t>
            </a:r>
            <a:r>
              <a:rPr lang="en-US" altLang="en-US" sz="2800"/>
              <a:t>and </a:t>
            </a:r>
            <a:r>
              <a:rPr lang="en-US" altLang="en-US" sz="2800" b="1"/>
              <a:t>www.elca.org/lwf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7EA99706-6D81-FCB2-D68F-3828DDF48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Food for Life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B5AA04-4198-B462-F3DD-3761610C68A2}"/>
              </a:ext>
            </a:extLst>
          </p:cNvPr>
          <p:cNvSpPr txBox="1">
            <a:spLocks noChangeArrowheads="1"/>
          </p:cNvSpPr>
          <p:nvPr/>
        </p:nvSpPr>
        <p:spPr>
          <a:xfrm>
            <a:off x="3581400" y="1371600"/>
            <a:ext cx="5257800" cy="3276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All people have a right to food – The </a:t>
            </a:r>
            <a:r>
              <a:rPr lang="en-US" sz="3200" dirty="0" err="1">
                <a:latin typeface="+mn-lt"/>
                <a:cs typeface="+mn-cs"/>
              </a:rPr>
              <a:t>LWF</a:t>
            </a:r>
            <a:r>
              <a:rPr lang="en-US" sz="3200" dirty="0">
                <a:latin typeface="+mn-lt"/>
                <a:cs typeface="+mn-cs"/>
              </a:rPr>
              <a:t> works in many countries towards food security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A unique recipe and story book reflecting the work of The </a:t>
            </a:r>
            <a:r>
              <a:rPr lang="en-US" sz="3200" dirty="0" err="1">
                <a:latin typeface="+mn-lt"/>
                <a:cs typeface="+mn-cs"/>
              </a:rPr>
              <a:t>LWF</a:t>
            </a:r>
            <a:r>
              <a:rPr lang="en-US" sz="3200" dirty="0">
                <a:latin typeface="+mn-lt"/>
                <a:cs typeface="+mn-cs"/>
              </a:rPr>
              <a:t> in serving the hungry and dispossessed</a:t>
            </a:r>
          </a:p>
        </p:txBody>
      </p:sp>
      <p:pic>
        <p:nvPicPr>
          <p:cNvPr id="39940" name="Picture 5" descr="Cookbook-HP">
            <a:hlinkClick r:id="rId2"/>
            <a:extLst>
              <a:ext uri="{FF2B5EF4-FFF2-40B4-BE49-F238E27FC236}">
                <a16:creationId xmlns:a16="http://schemas.microsoft.com/office/drawing/2014/main" id="{FB7C9226-A5FA-3CDA-4EC1-9BD75A048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971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3">
            <a:extLst>
              <a:ext uri="{FF2B5EF4-FFF2-40B4-BE49-F238E27FC236}">
                <a16:creationId xmlns:a16="http://schemas.microsoft.com/office/drawing/2014/main" id="{998653C1-7DD6-02B1-F22C-5CE8360AB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572000"/>
            <a:ext cx="7772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000">
                <a:latin typeface="Calibri" panose="020F0502020204030204" pitchFamily="34" charset="0"/>
              </a:rPr>
              <a:t>Special North American edition available from Augsburg Fortress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000">
                <a:latin typeface="Calibri" panose="020F0502020204030204" pitchFamily="34" charset="0"/>
              </a:rPr>
              <a:t>Accompanying resources and reflections available from our website at elca.org/lwf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5B010767-B019-DC4C-6E01-9A91B1D2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7239000" cy="838200"/>
          </a:xfrm>
        </p:spPr>
        <p:txBody>
          <a:bodyPr/>
          <a:lstStyle/>
          <a:p>
            <a:r>
              <a:rPr lang="en-US" altLang="en-US"/>
              <a:t>Share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E62A2DE8-AC34-3B88-164F-3953E109D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62000"/>
            <a:ext cx="77724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/>
              <a:t>The LWF Endowment Fund</a:t>
            </a:r>
            <a:r>
              <a:rPr lang="en-US" altLang="en-US"/>
              <a:t> supplements financial support for the work of the Lutheran communion. </a:t>
            </a:r>
          </a:p>
          <a:p>
            <a:pPr lvl="1"/>
            <a:r>
              <a:rPr lang="en-US" altLang="en-US"/>
              <a:t>In the ELCA, please send checks payable to </a:t>
            </a:r>
            <a:br>
              <a:rPr lang="en-US" altLang="en-US"/>
            </a:br>
            <a:r>
              <a:rPr lang="en-US" altLang="en-US"/>
              <a:t>The LWF Endowment Fund </a:t>
            </a:r>
            <a:br>
              <a:rPr lang="en-US" altLang="en-US"/>
            </a:br>
            <a:r>
              <a:rPr lang="en-US" altLang="en-US"/>
              <a:t>c/o ELCA Foundation </a:t>
            </a:r>
            <a:br>
              <a:rPr lang="en-US" altLang="en-US"/>
            </a:br>
            <a:r>
              <a:rPr lang="en-US" altLang="en-US"/>
              <a:t>8765 W Higgins Road </a:t>
            </a:r>
            <a:br>
              <a:rPr lang="en-US" altLang="en-US"/>
            </a:br>
            <a:r>
              <a:rPr lang="en-US" altLang="en-US"/>
              <a:t>Chicago, IL 60631 </a:t>
            </a:r>
          </a:p>
          <a:p>
            <a:pPr lvl="1"/>
            <a:r>
              <a:rPr lang="en-US" altLang="en-US"/>
              <a:t>In the ELCIC, please contact </a:t>
            </a:r>
            <a:br>
              <a:rPr lang="en-US" altLang="en-US"/>
            </a:br>
            <a:r>
              <a:rPr lang="en-US" altLang="en-US"/>
              <a:t>Trina Gallop, Director of Communications and Stewardship</a:t>
            </a:r>
            <a:br>
              <a:rPr lang="en-US" altLang="en-US"/>
            </a:br>
            <a:r>
              <a:rPr lang="en-US" altLang="en-US"/>
              <a:t>tgallop@elcic.ca</a:t>
            </a:r>
            <a:br>
              <a:rPr lang="en-US" altLang="en-US"/>
            </a:br>
            <a:r>
              <a:rPr lang="en-US" altLang="en-US"/>
              <a:t>204.984-9172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21C218F0-4A26-0021-F541-1E1E8395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-152400"/>
            <a:ext cx="7239000" cy="762000"/>
          </a:xfrm>
        </p:spPr>
        <p:txBody>
          <a:bodyPr/>
          <a:lstStyle/>
          <a:p>
            <a:r>
              <a:rPr lang="en-US" altLang="en-US"/>
              <a:t>Share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8F33C21-F35D-871E-DDD4-6682ECF0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685800"/>
            <a:ext cx="7620000" cy="4648200"/>
          </a:xfrm>
        </p:spPr>
        <p:txBody>
          <a:bodyPr/>
          <a:lstStyle/>
          <a:p>
            <a:r>
              <a:rPr lang="en-US" altLang="en-US"/>
              <a:t>To support LWF Projects and Programs, individuals or congregations can give a tax-deductible donation through</a:t>
            </a:r>
          </a:p>
          <a:p>
            <a:pPr lvl="1"/>
            <a:r>
              <a:rPr lang="en-US" altLang="en-US"/>
              <a:t>ELCA   www.elca.org</a:t>
            </a:r>
          </a:p>
          <a:p>
            <a:pPr lvl="1"/>
            <a:r>
              <a:rPr lang="en-US" altLang="en-US"/>
              <a:t>ELCA World Hunger  www.elca.org</a:t>
            </a:r>
          </a:p>
          <a:p>
            <a:pPr lvl="1"/>
            <a:r>
              <a:rPr lang="en-US" altLang="en-US"/>
              <a:t>ELCIC   www.elcic.ca</a:t>
            </a:r>
          </a:p>
          <a:p>
            <a:pPr lvl="1"/>
            <a:r>
              <a:rPr lang="en-US" altLang="en-US"/>
              <a:t>Canadian Lutheran World Relief  www.clwr.org</a:t>
            </a:r>
          </a:p>
          <a:p>
            <a:r>
              <a:rPr lang="en-US" altLang="en-US"/>
              <a:t>Please specify that your donation is intended for LWF</a:t>
            </a:r>
          </a:p>
          <a:p>
            <a:r>
              <a:rPr lang="en-US" altLang="en-US"/>
              <a:t>You may also specify which project or program you would like to support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3689CDD3-FDFA-85D5-ACA0-9625E111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/>
              <a:t>Where Are We?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AC5C017D-2EAE-56D7-DA27-5525518A3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066800"/>
            <a:ext cx="7239000" cy="5791200"/>
          </a:xfrm>
        </p:spPr>
        <p:txBody>
          <a:bodyPr/>
          <a:lstStyle/>
          <a:p>
            <a:pPr eaLnBrk="1" hangingPunct="1"/>
            <a:r>
              <a:rPr lang="en-US" altLang="en-US" b="1"/>
              <a:t>Africa</a:t>
            </a:r>
            <a:r>
              <a:rPr lang="en-US" altLang="en-US"/>
              <a:t>: </a:t>
            </a:r>
            <a:r>
              <a:rPr lang="en-US" altLang="en-US" b="1"/>
              <a:t>31</a:t>
            </a:r>
            <a:r>
              <a:rPr lang="en-US" altLang="en-US"/>
              <a:t> churches in </a:t>
            </a:r>
            <a:r>
              <a:rPr lang="en-US" altLang="en-US" b="1"/>
              <a:t>23</a:t>
            </a:r>
            <a:r>
              <a:rPr lang="en-US" altLang="en-US"/>
              <a:t> countries</a:t>
            </a:r>
          </a:p>
          <a:p>
            <a:pPr eaLnBrk="1" hangingPunct="1"/>
            <a:r>
              <a:rPr lang="en-US" altLang="en-US" b="1"/>
              <a:t>Asia</a:t>
            </a:r>
            <a:r>
              <a:rPr lang="en-US" altLang="en-US"/>
              <a:t>: </a:t>
            </a:r>
            <a:r>
              <a:rPr lang="en-US" altLang="en-US" b="1"/>
              <a:t>47</a:t>
            </a:r>
            <a:r>
              <a:rPr lang="en-US" altLang="en-US"/>
              <a:t> churches in </a:t>
            </a:r>
            <a:r>
              <a:rPr lang="en-US" altLang="en-US" b="1"/>
              <a:t>18</a:t>
            </a:r>
            <a:r>
              <a:rPr lang="en-US" altLang="en-US"/>
              <a:t> countries</a:t>
            </a:r>
          </a:p>
          <a:p>
            <a:pPr eaLnBrk="1" hangingPunct="1"/>
            <a:r>
              <a:rPr lang="en-US" altLang="en-US" b="1"/>
              <a:t>Europe</a:t>
            </a:r>
            <a:r>
              <a:rPr lang="en-US" altLang="en-US"/>
              <a:t>: </a:t>
            </a:r>
            <a:r>
              <a:rPr lang="en-US" altLang="en-US" b="1"/>
              <a:t>43</a:t>
            </a:r>
            <a:r>
              <a:rPr lang="en-US" altLang="en-US"/>
              <a:t> churches in </a:t>
            </a:r>
            <a:r>
              <a:rPr lang="en-US" altLang="en-US" b="1"/>
              <a:t>25</a:t>
            </a:r>
            <a:r>
              <a:rPr lang="en-US" altLang="en-US"/>
              <a:t> countries</a:t>
            </a:r>
          </a:p>
          <a:p>
            <a:pPr lvl="1" eaLnBrk="1" hangingPunct="1"/>
            <a:r>
              <a:rPr lang="en-US" altLang="en-US" b="1"/>
              <a:t>Central West, Central East and Nordic Regions</a:t>
            </a:r>
          </a:p>
          <a:p>
            <a:pPr eaLnBrk="1" hangingPunct="1"/>
            <a:r>
              <a:rPr lang="en-US" altLang="en-US" b="1"/>
              <a:t>Latin American and Caribbean</a:t>
            </a:r>
            <a:r>
              <a:rPr lang="en-US" altLang="en-US"/>
              <a:t>: </a:t>
            </a:r>
            <a:r>
              <a:rPr lang="en-US" altLang="en-US" b="1"/>
              <a:t>16</a:t>
            </a:r>
            <a:r>
              <a:rPr lang="en-US" altLang="en-US"/>
              <a:t> churches in </a:t>
            </a:r>
            <a:r>
              <a:rPr lang="en-US" altLang="en-US" b="1"/>
              <a:t>14</a:t>
            </a:r>
            <a:r>
              <a:rPr lang="en-US" altLang="en-US"/>
              <a:t> countries</a:t>
            </a:r>
          </a:p>
          <a:p>
            <a:pPr eaLnBrk="1" hangingPunct="1"/>
            <a:r>
              <a:rPr lang="en-US" altLang="en-US" b="1"/>
              <a:t>North America</a:t>
            </a:r>
            <a:r>
              <a:rPr lang="en-US" altLang="en-US"/>
              <a:t>: </a:t>
            </a:r>
            <a:r>
              <a:rPr lang="en-US" altLang="en-US" b="1"/>
              <a:t>3</a:t>
            </a:r>
            <a:r>
              <a:rPr lang="en-US" altLang="en-US"/>
              <a:t> churches in </a:t>
            </a:r>
            <a:r>
              <a:rPr lang="en-US" altLang="en-US" b="1"/>
              <a:t>2</a:t>
            </a:r>
            <a:r>
              <a:rPr lang="en-US" altLang="en-US"/>
              <a:t> countries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67D18596-7AD5-4300-2D9F-5BE8F70BA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Act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3C6BD0C4-9623-7071-78E0-9A0713ECA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914400"/>
            <a:ext cx="7239000" cy="5334000"/>
          </a:xfrm>
        </p:spPr>
        <p:txBody>
          <a:bodyPr/>
          <a:lstStyle/>
          <a:p>
            <a:r>
              <a:rPr lang="en-US" altLang="en-US"/>
              <a:t>Celebrate LWF Sunday with the global Communion</a:t>
            </a:r>
          </a:p>
          <a:p>
            <a:pPr lvl="1"/>
            <a:r>
              <a:rPr lang="en-US" altLang="en-US"/>
              <a:t>United States: first Sunday in October</a:t>
            </a:r>
          </a:p>
          <a:p>
            <a:pPr lvl="1"/>
            <a:r>
              <a:rPr lang="en-US" altLang="en-US"/>
              <a:t>Canada: last Sunday in October</a:t>
            </a:r>
          </a:p>
          <a:p>
            <a:pPr lvl="1"/>
            <a:r>
              <a:rPr lang="en-US" altLang="en-US"/>
              <a:t>Each year’s focus and worship resources are highlighted in Lutheran World Information (LWI) Special Edition for LWF Sunday</a:t>
            </a:r>
          </a:p>
          <a:p>
            <a:pPr lvl="1"/>
            <a:r>
              <a:rPr lang="en-US" altLang="en-US"/>
              <a:t>Sermons, prayers, songs, studies…be creative!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2D3D0ABF-0BAF-2EF5-EC95-47BB83B2C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7239000" cy="914400"/>
          </a:xfrm>
        </p:spPr>
        <p:txBody>
          <a:bodyPr/>
          <a:lstStyle/>
          <a:p>
            <a:r>
              <a:rPr lang="en-US" altLang="en-US"/>
              <a:t>Act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0569CA2C-ABE7-C511-F9E6-309BF569A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838200"/>
            <a:ext cx="7239000" cy="4525963"/>
          </a:xfrm>
        </p:spPr>
        <p:txBody>
          <a:bodyPr/>
          <a:lstStyle/>
          <a:p>
            <a:r>
              <a:rPr lang="en-US" altLang="en-US"/>
              <a:t>Pray for the Communion and its member churches</a:t>
            </a:r>
          </a:p>
          <a:p>
            <a:r>
              <a:rPr lang="en-US" altLang="en-US"/>
              <a:t>Celebrate belonging to the Communion</a:t>
            </a:r>
          </a:p>
          <a:p>
            <a:r>
              <a:rPr lang="en-US" altLang="en-US"/>
              <a:t>Subscribe or get the news from </a:t>
            </a:r>
            <a:r>
              <a:rPr lang="en-US" altLang="en-US" i="1"/>
              <a:t>Lutheran World Information</a:t>
            </a:r>
            <a:r>
              <a:rPr lang="en-US" altLang="en-US"/>
              <a:t>, online at lutheranworld.org under “news”</a:t>
            </a:r>
          </a:p>
          <a:p>
            <a:r>
              <a:rPr lang="en-US" altLang="en-US"/>
              <a:t>Practice holistic mission in your local context</a:t>
            </a:r>
          </a:p>
          <a:p>
            <a:r>
              <a:rPr lang="en-US" altLang="en-US"/>
              <a:t>Here in North America, when you act, The LWF acts – you are the face of The Lutheran World Federation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7E3DDA69-C3FF-BC05-F5D4-D309CA2F8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 a Multiplier!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8CEDF6E7-CB8B-4374-D308-41B3A285E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219200"/>
            <a:ext cx="7239000" cy="4525963"/>
          </a:xfrm>
        </p:spPr>
        <p:txBody>
          <a:bodyPr/>
          <a:lstStyle/>
          <a:p>
            <a:r>
              <a:rPr lang="en-US" altLang="en-US"/>
              <a:t>Share this resource</a:t>
            </a:r>
          </a:p>
          <a:p>
            <a:r>
              <a:rPr lang="en-US" altLang="en-US"/>
              <a:t>Tell your Communion story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Show your connection and support a program with an LWF Wristband – learn more at www.elca.org/lwf</a:t>
            </a:r>
          </a:p>
          <a:p>
            <a:r>
              <a:rPr lang="en-US" altLang="en-US" b="1"/>
              <a:t>Let people know you belong</a:t>
            </a:r>
            <a:r>
              <a:rPr lang="en-US" altLang="en-US"/>
              <a:t>!</a:t>
            </a:r>
          </a:p>
          <a:p>
            <a:endParaRPr lang="en-US" altLang="en-US"/>
          </a:p>
        </p:txBody>
      </p:sp>
      <p:pic>
        <p:nvPicPr>
          <p:cNvPr id="45060" name="Picture 3" descr="Wristbands_300.jpg">
            <a:extLst>
              <a:ext uri="{FF2B5EF4-FFF2-40B4-BE49-F238E27FC236}">
                <a16:creationId xmlns:a16="http://schemas.microsoft.com/office/drawing/2014/main" id="{F9698F6B-4E89-5CD0-18A9-89003A77F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28575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D9E8E88F-F0C4-3B32-128A-E6DC4EA38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/>
              <a:t>The Communion is Here…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52BC7F5B-473D-177B-E172-2C167A635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648200"/>
            <a:ext cx="7162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i-FI" altLang="en-US" sz="3200">
                <a:latin typeface="Calibri" panose="020F0502020204030204" pitchFamily="34" charset="0"/>
              </a:rPr>
              <a:t>making a difference with one another in living out God’s holistic mission – </a:t>
            </a:r>
            <a:r>
              <a:rPr lang="fi-FI" altLang="en-US" sz="3200" b="1">
                <a:latin typeface="Calibri" panose="020F0502020204030204" pitchFamily="34" charset="0"/>
              </a:rPr>
              <a:t>transforming</a:t>
            </a:r>
            <a:r>
              <a:rPr lang="fi-FI" altLang="en-US" sz="3200">
                <a:latin typeface="Calibri" panose="020F0502020204030204" pitchFamily="34" charset="0"/>
              </a:rPr>
              <a:t>, </a:t>
            </a:r>
            <a:r>
              <a:rPr lang="fi-FI" altLang="en-US" sz="3200" b="1">
                <a:latin typeface="Calibri" panose="020F0502020204030204" pitchFamily="34" charset="0"/>
              </a:rPr>
              <a:t>reconciling </a:t>
            </a:r>
            <a:r>
              <a:rPr lang="fi-FI" altLang="en-US" sz="3200">
                <a:latin typeface="Calibri" panose="020F0502020204030204" pitchFamily="34" charset="0"/>
              </a:rPr>
              <a:t>and </a:t>
            </a:r>
            <a:r>
              <a:rPr lang="fi-FI" altLang="en-US" sz="3200" b="1">
                <a:latin typeface="Calibri" panose="020F0502020204030204" pitchFamily="34" charset="0"/>
              </a:rPr>
              <a:t>empowering</a:t>
            </a:r>
            <a:r>
              <a:rPr lang="fi-FI" altLang="en-US" sz="3200">
                <a:latin typeface="Calibri" panose="020F0502020204030204" pitchFamily="34" charset="0"/>
              </a:rPr>
              <a:t>.</a:t>
            </a:r>
          </a:p>
          <a:p>
            <a:pPr algn="ctr" eaLnBrk="1" hangingPunct="1"/>
            <a:endParaRPr lang="fi-FI" altLang="en-US" sz="3200">
              <a:latin typeface="Calibri" panose="020F0502020204030204" pitchFamily="34" charset="0"/>
            </a:endParaRPr>
          </a:p>
        </p:txBody>
      </p:sp>
      <p:pic>
        <p:nvPicPr>
          <p:cNvPr id="46084" name="Picture 5" descr="NAPAC 002.jpg">
            <a:extLst>
              <a:ext uri="{FF2B5EF4-FFF2-40B4-BE49-F238E27FC236}">
                <a16:creationId xmlns:a16="http://schemas.microsoft.com/office/drawing/2014/main" id="{54979291-9E78-E746-7626-588243108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5" t="26620" r="5424" b="23148"/>
          <a:stretch>
            <a:fillRect/>
          </a:stretch>
        </p:blipFill>
        <p:spPr bwMode="auto">
          <a:xfrm>
            <a:off x="1524000" y="1371600"/>
            <a:ext cx="7231063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A6C7F3CF-0ACF-7FA0-854D-713CB1D55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533400"/>
            <a:ext cx="7315200" cy="5791200"/>
          </a:xfrm>
        </p:spPr>
        <p:txBody>
          <a:bodyPr/>
          <a:lstStyle/>
          <a:p>
            <a:pPr eaLnBrk="1" hangingPunct="1"/>
            <a:r>
              <a:rPr lang="en-US" altLang="en-US"/>
              <a:t>What would mission look like in North America...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 if our identity is understood and lived as part of a global Communion of Churches?</a:t>
            </a:r>
          </a:p>
        </p:txBody>
      </p:sp>
      <p:pic>
        <p:nvPicPr>
          <p:cNvPr id="47107" name="Picture 2" descr="ELCIC National Bishop Susan Johnson, Jeff Buhse, Mary BUtton, Allison Beebe, Mikka McCracken, Mae Helen Jackson, ELCA Presiding Bishop Mark Hanson.JPG">
            <a:extLst>
              <a:ext uri="{FF2B5EF4-FFF2-40B4-BE49-F238E27FC236}">
                <a16:creationId xmlns:a16="http://schemas.microsoft.com/office/drawing/2014/main" id="{F8A2E53A-139A-0F59-B21E-571EB5307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3"/>
          <a:stretch>
            <a:fillRect/>
          </a:stretch>
        </p:blipFill>
        <p:spPr bwMode="auto">
          <a:xfrm>
            <a:off x="3810000" y="1524000"/>
            <a:ext cx="28178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1EBEF-9160-C2C9-CEF0-B54732D5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 Communion</a:t>
            </a:r>
            <a:br>
              <a:rPr lang="en-US" dirty="0"/>
            </a:br>
            <a:r>
              <a:rPr lang="en-US" dirty="0"/>
              <a:t>that gives and receives…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20EEAB8B-2445-CA06-5B84-B32D50550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What do North Americans receive from The Lutheran World Federation as a member church?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Why is it important to belong to a communion?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Who do we (the member churches in North America) become as we mature and act in our communion relation, within our region and beyond?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87135447-3F67-5267-C772-2140EE6DF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7239000" cy="914400"/>
          </a:xfrm>
        </p:spPr>
        <p:txBody>
          <a:bodyPr/>
          <a:lstStyle/>
          <a:p>
            <a:pPr eaLnBrk="1" hangingPunct="1"/>
            <a:r>
              <a:rPr lang="en-US" altLang="en-US"/>
              <a:t>We Belong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4D522-CDCC-4F5B-C1D0-B369D1D3ADEE}"/>
              </a:ext>
            </a:extLst>
          </p:cNvPr>
          <p:cNvSpPr txBox="1"/>
          <p:nvPr/>
        </p:nvSpPr>
        <p:spPr>
          <a:xfrm>
            <a:off x="1600200" y="1447800"/>
            <a:ext cx="480060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i="1" dirty="0">
                <a:latin typeface="+mn-lt"/>
                <a:cs typeface="Arial" charset="0"/>
              </a:rPr>
              <a:t>St Matthew’s Lutheran Church</a:t>
            </a:r>
            <a:r>
              <a:rPr lang="en-US" sz="3200" dirty="0">
                <a:latin typeface="+mn-lt"/>
                <a:cs typeface="Arial" charset="0"/>
              </a:rPr>
              <a:t>,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en-US" sz="3200" dirty="0">
                <a:latin typeface="+mn-lt"/>
                <a:cs typeface="Arial" charset="0"/>
              </a:rPr>
              <a:t>A Congregation of the  </a:t>
            </a:r>
            <a:r>
              <a:rPr lang="en-US" sz="3200" i="1" dirty="0">
                <a:latin typeface="+mn-lt"/>
                <a:cs typeface="Arial" charset="0"/>
              </a:rPr>
              <a:t>Evangelical Lutheran Church in Canada</a:t>
            </a:r>
            <a:r>
              <a:rPr lang="en-US" sz="3200" dirty="0">
                <a:latin typeface="+mn-lt"/>
                <a:cs typeface="Arial" charset="0"/>
              </a:rPr>
              <a:t>,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en-US" sz="3200" dirty="0">
                <a:latin typeface="+mn-lt"/>
                <a:cs typeface="Arial" charset="0"/>
              </a:rPr>
              <a:t>A </a:t>
            </a:r>
            <a:r>
              <a:rPr lang="en-US" sz="3200" b="1" dirty="0">
                <a:latin typeface="+mn-lt"/>
                <a:cs typeface="Arial" charset="0"/>
              </a:rPr>
              <a:t>Member Church of </a:t>
            </a:r>
            <a:br>
              <a:rPr lang="en-US" sz="3200" b="1" dirty="0">
                <a:latin typeface="+mn-lt"/>
                <a:cs typeface="Arial" charset="0"/>
              </a:rPr>
            </a:br>
            <a:r>
              <a:rPr lang="en-US" sz="3200" b="1" dirty="0">
                <a:latin typeface="+mn-lt"/>
                <a:cs typeface="Arial" charset="0"/>
              </a:rPr>
              <a:t>The Lutheran World Federation - A Communion of Churches</a:t>
            </a:r>
          </a:p>
        </p:txBody>
      </p:sp>
      <p:sp>
        <p:nvSpPr>
          <p:cNvPr id="49156" name="TextBox 5">
            <a:extLst>
              <a:ext uri="{FF2B5EF4-FFF2-40B4-BE49-F238E27FC236}">
                <a16:creationId xmlns:a16="http://schemas.microsoft.com/office/drawing/2014/main" id="{5D3607D7-2DE2-8E6C-34E8-356BFA212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334000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St Matthew’s Lutheran Church, Kitchener, Ontario, 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F99D2C-B706-B11C-6EE3-7131DF115E10}"/>
              </a:ext>
            </a:extLst>
          </p:cNvPr>
          <p:cNvSpPr txBox="1"/>
          <p:nvPr/>
        </p:nvSpPr>
        <p:spPr>
          <a:xfrm>
            <a:off x="1600200" y="762000"/>
            <a:ext cx="6858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+mn-lt"/>
                <a:cs typeface="Arial" charset="0"/>
              </a:rPr>
              <a:t>Imagine your congregation…</a:t>
            </a: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49158" name="Content Placeholder 7" descr="st matthew ontario.jpg">
            <a:extLst>
              <a:ext uri="{FF2B5EF4-FFF2-40B4-BE49-F238E27FC236}">
                <a16:creationId xmlns:a16="http://schemas.microsoft.com/office/drawing/2014/main" id="{653F14DA-01D0-9AA4-43B4-0CE8881C6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" b="21120"/>
          <a:stretch>
            <a:fillRect/>
          </a:stretch>
        </p:blipFill>
        <p:spPr>
          <a:xfrm>
            <a:off x="5846763" y="1676400"/>
            <a:ext cx="2840037" cy="3570288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166D35BA-56F6-15B0-852B-6BD5DD55E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Credits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1ADF9391-C2B7-3ECA-69A0-E94B9A3C6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1600"/>
              <a:t>Photographs:</a:t>
            </a:r>
          </a:p>
          <a:p>
            <a:pPr lvl="1" eaLnBrk="1" hangingPunct="1"/>
            <a:r>
              <a:rPr lang="en-US" altLang="en-US" sz="1600"/>
              <a:t>Cover: Rev. Teresita Valeriano, 2009</a:t>
            </a:r>
          </a:p>
          <a:p>
            <a:pPr lvl="1" eaLnBrk="1" hangingPunct="1"/>
            <a:r>
              <a:rPr lang="en-US" altLang="en-US" sz="1600"/>
              <a:t>5: Lund, Sweden, LWF Archives</a:t>
            </a:r>
          </a:p>
          <a:p>
            <a:pPr lvl="1" eaLnBrk="1" hangingPunct="1"/>
            <a:r>
              <a:rPr lang="en-US" altLang="en-US" sz="1600"/>
              <a:t>12: LWF Mission in Context cover</a:t>
            </a:r>
          </a:p>
          <a:p>
            <a:pPr lvl="1" eaLnBrk="1" hangingPunct="1"/>
            <a:r>
              <a:rPr lang="en-US" altLang="en-US" sz="1600"/>
              <a:t>16: LWF DMD Ethiopia, J. Schep</a:t>
            </a:r>
          </a:p>
          <a:p>
            <a:pPr lvl="1" eaLnBrk="1" hangingPunct="1"/>
            <a:r>
              <a:rPr lang="en-US" altLang="en-US" sz="1600"/>
              <a:t>18: LWS DWS, Tanzania, Mauritania</a:t>
            </a:r>
          </a:p>
          <a:p>
            <a:pPr lvl="1" eaLnBrk="1" hangingPunct="1"/>
            <a:r>
              <a:rPr lang="en-US" altLang="en-US" sz="1600"/>
              <a:t>23: LWF NA, Communion Formation 2009</a:t>
            </a:r>
          </a:p>
          <a:p>
            <a:pPr lvl="1" eaLnBrk="1" hangingPunct="1"/>
            <a:r>
              <a:rPr lang="en-US" altLang="en-US" sz="1600"/>
              <a:t>24: LWF General Assembly Logo 2010</a:t>
            </a:r>
          </a:p>
          <a:p>
            <a:pPr lvl="1" eaLnBrk="1" hangingPunct="1"/>
            <a:r>
              <a:rPr lang="en-US" altLang="en-US" sz="1600"/>
              <a:t>26: LWF, Food for Life cover, Ryan Spencer Reed</a:t>
            </a:r>
          </a:p>
          <a:p>
            <a:pPr lvl="1" eaLnBrk="1" hangingPunct="1"/>
            <a:r>
              <a:rPr lang="en-US" altLang="en-US" sz="1600"/>
              <a:t>30: LWF NA, wristbands</a:t>
            </a:r>
          </a:p>
          <a:p>
            <a:pPr lvl="1" eaLnBrk="1" hangingPunct="1"/>
            <a:r>
              <a:rPr lang="en-US" altLang="en-US" sz="1600"/>
              <a:t>31: LWF NA, Pre-Assembly, 2010</a:t>
            </a:r>
          </a:p>
          <a:p>
            <a:pPr lvl="1" eaLnBrk="1" hangingPunct="1"/>
            <a:r>
              <a:rPr lang="en-US" altLang="en-US" sz="1600"/>
              <a:t>32: LWF NA ,Pre-Assembly, 2010</a:t>
            </a:r>
          </a:p>
          <a:p>
            <a:pPr lvl="1" eaLnBrk="1" hangingPunct="1"/>
            <a:r>
              <a:rPr lang="en-US" altLang="en-US" sz="1600"/>
              <a:t>34, St Matthew’s Lutheran Church, Kitchener, ON, Canada</a:t>
            </a:r>
          </a:p>
          <a:p>
            <a:pPr eaLnBrk="1" hangingPunct="1"/>
            <a:r>
              <a:rPr lang="en-US" altLang="en-US" sz="1600"/>
              <a:t>Concept and Content: Rev. Teresita Valeriano for LWF NA</a:t>
            </a:r>
          </a:p>
          <a:p>
            <a:pPr eaLnBrk="1" hangingPunct="1"/>
            <a:r>
              <a:rPr lang="en-US" altLang="en-US" sz="1600"/>
              <a:t>Layout: Jennifer Snow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69EB003-B378-9AF8-A8FD-F1D94E9A6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 North America…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1D52D-29FC-E15D-2C3B-FCE9909E5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524000"/>
            <a:ext cx="7239000" cy="45259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/>
              <a:t>The Member Churches in North America are</a:t>
            </a:r>
          </a:p>
          <a:p>
            <a:pPr lvl="2" eaLnBrk="1" hangingPunct="1"/>
            <a:r>
              <a:rPr lang="en-US" altLang="en-US"/>
              <a:t>Evangelical Lutheran Church in America</a:t>
            </a:r>
          </a:p>
          <a:p>
            <a:pPr lvl="2" eaLnBrk="1" hangingPunct="1"/>
            <a:r>
              <a:rPr lang="en-US" altLang="en-US"/>
              <a:t>Evangelical Lutheran Church in Canada</a:t>
            </a:r>
          </a:p>
          <a:p>
            <a:pPr lvl="2" eaLnBrk="1" hangingPunct="1"/>
            <a:r>
              <a:rPr lang="en-US" altLang="en-US"/>
              <a:t>Estonian Evangelical Lutheran Church Abroad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/>
              <a:t>North America holds five seats out of 48 in the LWF Church Council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/>
              <a:t>The North American Region has the largest number of non-LWF Lutherans, including Missouri Synod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2AC7801-6601-B56E-F7E6-61952D63B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391400" cy="1143000"/>
          </a:xfrm>
          <a:noFill/>
        </p:spPr>
        <p:txBody>
          <a:bodyPr/>
          <a:lstStyle/>
          <a:p>
            <a:r>
              <a:rPr lang="fi-FI" altLang="en-US"/>
              <a:t>Our Shared History</a:t>
            </a:r>
            <a:endParaRPr lang="fi-FI" altLang="en-US" sz="5400"/>
          </a:p>
        </p:txBody>
      </p:sp>
      <p:pic>
        <p:nvPicPr>
          <p:cNvPr id="17411" name="Picture 5" descr="lund.jpg">
            <a:extLst>
              <a:ext uri="{FF2B5EF4-FFF2-40B4-BE49-F238E27FC236}">
                <a16:creationId xmlns:a16="http://schemas.microsoft.com/office/drawing/2014/main" id="{535E018E-1FDC-C383-340C-5673A4D8E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6781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7D073C85-E832-3D98-6B75-7278AE9E3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0600"/>
            <a:ext cx="4953000" cy="4114800"/>
          </a:xfrm>
        </p:spPr>
        <p:txBody>
          <a:bodyPr/>
          <a:lstStyle/>
          <a:p>
            <a:r>
              <a:rPr lang="en-US" altLang="en-US"/>
              <a:t>Founded in 1947 in Lund, Sweden</a:t>
            </a:r>
          </a:p>
          <a:p>
            <a:pPr lvl="1"/>
            <a:r>
              <a:rPr lang="en-US" altLang="en-US"/>
              <a:t>47 churches in 26 countries, 8% of the Delegates from the Global South</a:t>
            </a:r>
          </a:p>
          <a:p>
            <a:r>
              <a:rPr lang="en-US" altLang="en-US"/>
              <a:t>Originally focused on the aftermath of World War II</a:t>
            </a:r>
          </a:p>
          <a:p>
            <a:pPr lvl="1"/>
            <a:r>
              <a:rPr lang="en-US" altLang="en-US"/>
              <a:t>Refugees in Europe</a:t>
            </a:r>
          </a:p>
          <a:p>
            <a:pPr lvl="1"/>
            <a:r>
              <a:rPr lang="en-US" altLang="en-US"/>
              <a:t>Future of European missions in Africa and Asia</a:t>
            </a:r>
          </a:p>
        </p:txBody>
      </p:sp>
      <p:sp>
        <p:nvSpPr>
          <p:cNvPr id="17413" name="TextBox 5">
            <a:extLst>
              <a:ext uri="{FF2B5EF4-FFF2-40B4-BE49-F238E27FC236}">
                <a16:creationId xmlns:a16="http://schemas.microsoft.com/office/drawing/2014/main" id="{1E0C25DE-9F06-C267-A728-CD54A69B7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114800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LWF Founding, Lund, Sweden, 1947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6ECADEB-33CD-8410-3B4E-444B1C36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Becoming a Communion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080904AC-F082-152D-D744-B6357DD33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1990: Assembly in Curitiba, Brazil: New Constitution and New Structure as a Communion of Churches</a:t>
            </a:r>
          </a:p>
          <a:p>
            <a:pPr lvl="1"/>
            <a:r>
              <a:rPr lang="en-US" altLang="en-US"/>
              <a:t>110 Member churches</a:t>
            </a:r>
          </a:p>
          <a:p>
            <a:pPr lvl="1"/>
            <a:r>
              <a:rPr lang="en-US" altLang="en-US"/>
              <a:t>Adequate representation from Asia, Africa, Latin America, and Eastern Europe</a:t>
            </a:r>
          </a:p>
          <a:p>
            <a:pPr lvl="1"/>
            <a:r>
              <a:rPr lang="en-US" altLang="en-US"/>
              <a:t>43% Voting Delegates were women</a:t>
            </a:r>
          </a:p>
          <a:p>
            <a:pPr lvl="1"/>
            <a:r>
              <a:rPr lang="en-US" altLang="en-US"/>
              <a:t>First time including Delegates from the then-Soviet Union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15E91D1-3B8E-D83A-7A33-CE6265D91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7239000" cy="990600"/>
          </a:xfrm>
        </p:spPr>
        <p:txBody>
          <a:bodyPr/>
          <a:lstStyle/>
          <a:p>
            <a:pPr eaLnBrk="1" hangingPunct="1"/>
            <a:r>
              <a:rPr lang="en-US" altLang="en-US" sz="4000"/>
              <a:t>From Federation to Communion</a:t>
            </a:r>
          </a:p>
        </p:txBody>
      </p:sp>
      <p:sp>
        <p:nvSpPr>
          <p:cNvPr id="19459" name="Text Box 4">
            <a:extLst>
              <a:ext uri="{FF2B5EF4-FFF2-40B4-BE49-F238E27FC236}">
                <a16:creationId xmlns:a16="http://schemas.microsoft.com/office/drawing/2014/main" id="{5BEBC7BB-E515-8D3A-DD92-AED0ABCDA1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990600"/>
            <a:ext cx="7772400" cy="5349875"/>
          </a:xfrm>
        </p:spPr>
        <p:txBody>
          <a:bodyPr>
            <a:spAutoFit/>
          </a:bodyPr>
          <a:lstStyle/>
          <a:p>
            <a:r>
              <a:rPr lang="en-US" altLang="en-US" sz="2800"/>
              <a:t>From </a:t>
            </a:r>
            <a:r>
              <a:rPr lang="en-US" altLang="en-US" sz="2800" b="1"/>
              <a:t>free association of churches </a:t>
            </a:r>
            <a:r>
              <a:rPr lang="en-US" altLang="en-US" sz="2800"/>
              <a:t>to </a:t>
            </a:r>
            <a:r>
              <a:rPr lang="en-US" altLang="en-US" sz="2800" b="1"/>
              <a:t>acceptance of </a:t>
            </a:r>
            <a:r>
              <a:rPr lang="en-US" altLang="en-US" sz="2800" b="1" i="1"/>
              <a:t>koinonia </a:t>
            </a:r>
            <a:r>
              <a:rPr lang="en-US" altLang="en-US" sz="2800"/>
              <a:t>(relationship as a gift of God)</a:t>
            </a:r>
          </a:p>
          <a:p>
            <a:endParaRPr lang="en-US" altLang="en-US" sz="2800"/>
          </a:p>
          <a:p>
            <a:r>
              <a:rPr lang="en-US" altLang="en-US" sz="2800"/>
              <a:t>From </a:t>
            </a:r>
            <a:r>
              <a:rPr lang="en-US" altLang="en-US" sz="2800" b="1"/>
              <a:t>charity-based giving </a:t>
            </a:r>
            <a:r>
              <a:rPr lang="en-US" altLang="en-US" sz="2800"/>
              <a:t>to </a:t>
            </a:r>
            <a:r>
              <a:rPr lang="en-US" altLang="en-US" sz="2800" b="1"/>
              <a:t>interdependent sharing</a:t>
            </a:r>
          </a:p>
          <a:p>
            <a:endParaRPr lang="en-US" altLang="en-US" sz="2800" b="1"/>
          </a:p>
          <a:p>
            <a:r>
              <a:rPr lang="en-US" altLang="en-US" sz="2800"/>
              <a:t>From </a:t>
            </a:r>
            <a:r>
              <a:rPr lang="en-US" altLang="en-US" sz="2800" b="1"/>
              <a:t>an agency </a:t>
            </a:r>
            <a:r>
              <a:rPr lang="en-US" altLang="en-US" sz="2800"/>
              <a:t>to </a:t>
            </a:r>
            <a:r>
              <a:rPr lang="en-US" altLang="en-US" sz="2800" b="1"/>
              <a:t>an instrument for shared vision and common tasks </a:t>
            </a:r>
            <a:r>
              <a:rPr lang="en-US" altLang="en-US" sz="2800"/>
              <a:t>– giving and receiving</a:t>
            </a:r>
          </a:p>
          <a:p>
            <a:endParaRPr lang="en-US" altLang="en-US" sz="2800"/>
          </a:p>
          <a:p>
            <a:r>
              <a:rPr lang="en-US" altLang="en-US" sz="2800"/>
              <a:t>From </a:t>
            </a:r>
            <a:r>
              <a:rPr lang="en-US" altLang="en-US" sz="2800" b="1"/>
              <a:t>paternalism </a:t>
            </a:r>
            <a:r>
              <a:rPr lang="en-US" altLang="en-US" sz="2800"/>
              <a:t>(mission </a:t>
            </a:r>
            <a:r>
              <a:rPr lang="en-US" altLang="en-US" sz="2800" i="1"/>
              <a:t>for) </a:t>
            </a:r>
            <a:r>
              <a:rPr lang="en-US" altLang="en-US" sz="2800"/>
              <a:t>to </a:t>
            </a:r>
            <a:r>
              <a:rPr lang="en-US" altLang="en-US" sz="2800" b="1"/>
              <a:t>mutual and holistic mission </a:t>
            </a:r>
            <a:r>
              <a:rPr lang="en-US" altLang="en-US" sz="2800"/>
              <a:t>(mission </a:t>
            </a:r>
            <a:r>
              <a:rPr lang="en-US" altLang="en-US" sz="2800" i="1"/>
              <a:t>with)</a:t>
            </a:r>
            <a:endParaRPr lang="en-US" alt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8521095-6429-B813-1BCB-3FB7075CD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/>
              <a:t>Communion is a Gift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F99F3770-83F9-E1EE-94C4-6B0142600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14400"/>
            <a:ext cx="7239000" cy="4525963"/>
          </a:xfrm>
        </p:spPr>
        <p:txBody>
          <a:bodyPr/>
          <a:lstStyle/>
          <a:p>
            <a:pPr eaLnBrk="1" hangingPunct="1"/>
            <a:r>
              <a:rPr lang="en-US" altLang="en-US"/>
              <a:t>A shared faith</a:t>
            </a:r>
          </a:p>
          <a:p>
            <a:pPr eaLnBrk="1" hangingPunct="1"/>
            <a:r>
              <a:rPr lang="en-US" altLang="en-US"/>
              <a:t>A common history</a:t>
            </a:r>
          </a:p>
          <a:p>
            <a:pPr eaLnBrk="1" hangingPunct="1"/>
            <a:r>
              <a:rPr lang="en-US" altLang="en-US"/>
              <a:t>Sense of belonging to the global Communion and growing Regional expressions</a:t>
            </a:r>
          </a:p>
          <a:p>
            <a:pPr eaLnBrk="1" hangingPunct="1"/>
            <a:r>
              <a:rPr lang="en-US" altLang="en-US"/>
              <a:t>Diakonia (service) is at the heart of being a church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/>
              <a:t>“The </a:t>
            </a:r>
            <a:r>
              <a:rPr lang="en-US" altLang="en-US" b="1" i="1"/>
              <a:t>communio </a:t>
            </a:r>
            <a:r>
              <a:rPr lang="en-US" altLang="en-US" i="1"/>
              <a:t>is God’s gift…We do not choose these relationships, nor may we determine to share with some and neglect others.” </a:t>
            </a:r>
            <a:r>
              <a:rPr lang="en-US" altLang="en-US" sz="1200" i="1"/>
              <a:t>–Global Mission in the 21</a:t>
            </a:r>
            <a:r>
              <a:rPr lang="en-US" altLang="en-US" sz="1200" i="1" baseline="30000"/>
              <a:t>st</a:t>
            </a:r>
            <a:r>
              <a:rPr lang="en-US" altLang="en-US" sz="1200" i="1"/>
              <a:t> Century, ELCA, 1999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63BB034-EA6C-BCB8-1AA3-18C59A89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7239000" cy="1143000"/>
          </a:xfrm>
        </p:spPr>
        <p:txBody>
          <a:bodyPr/>
          <a:lstStyle/>
          <a:p>
            <a:r>
              <a:rPr lang="en-US" altLang="en-US"/>
              <a:t>Communion is a Task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16A80759-DCCE-AA1D-3A77-C3F75D668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990600"/>
            <a:ext cx="7239000" cy="4525963"/>
          </a:xfrm>
        </p:spPr>
        <p:txBody>
          <a:bodyPr/>
          <a:lstStyle/>
          <a:p>
            <a:r>
              <a:rPr lang="en-US" altLang="en-US"/>
              <a:t>The Lutheran World Federation acts on behalf of the member churches in areas of shared concern, such as</a:t>
            </a:r>
          </a:p>
          <a:p>
            <a:pPr lvl="1"/>
            <a:r>
              <a:rPr lang="en-US" altLang="en-US"/>
              <a:t>Ecumenical and interfaith relations</a:t>
            </a:r>
          </a:p>
          <a:p>
            <a:pPr lvl="1"/>
            <a:r>
              <a:rPr lang="en-US" altLang="en-US"/>
              <a:t>Promotion of peace, human rights, and care for God’s creation</a:t>
            </a:r>
          </a:p>
          <a:p>
            <a:pPr lvl="1"/>
            <a:r>
              <a:rPr lang="en-US" altLang="en-US"/>
              <a:t>Humanitarian assistance and community development</a:t>
            </a:r>
          </a:p>
          <a:p>
            <a:pPr lvl="1"/>
            <a:r>
              <a:rPr lang="en-US" altLang="en-US"/>
              <a:t>Theology</a:t>
            </a:r>
          </a:p>
          <a:p>
            <a:pPr lvl="1"/>
            <a:r>
              <a:rPr lang="en-US" altLang="en-US"/>
              <a:t>Mission (United witness to the Gospel of Christ)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Them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4DF4E09249B449DB0A5AAD152C9A0" ma:contentTypeVersion="35" ma:contentTypeDescription="Create a new document." ma:contentTypeScope="" ma:versionID="28c0d1902085efb3afa31719779055db">
  <xsd:schema xmlns:xsd="http://www.w3.org/2001/XMLSchema" xmlns:xs="http://www.w3.org/2001/XMLSchema" xmlns:p="http://schemas.microsoft.com/office/2006/metadata/properties" xmlns:ns2="0e456244-9f82-43cd-a08b-0fc491365cef" xmlns:ns3="443b974f-4cf2-4f2b-8081-287a5ea837dc" targetNamespace="http://schemas.microsoft.com/office/2006/metadata/properties" ma:root="true" ma:fieldsID="21bdbc28fed95a90e286d1549480156c" ns2:_="" ns3:_="">
    <xsd:import namespace="0e456244-9f82-43cd-a08b-0fc491365cef"/>
    <xsd:import namespace="443b974f-4cf2-4f2b-8081-287a5ea83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Used_x0020_By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56244-9f82-43cd-a08b-0fc491365c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Used_x0020_By" ma:index="14" nillable="true" ma:displayName="Used By" ma:default="- Both" ma:format="RadioButtons" ma:internalName="Used_x0020_By">
      <xsd:simpleType>
        <xsd:union memberTypes="dms:Text">
          <xsd:simpleType>
            <xsd:restriction base="dms:Choice">
              <xsd:enumeration value="- Both"/>
              <xsd:enumeration value="BAs"/>
              <xsd:enumeration value="PMs"/>
              <xsd:enumeration value="- Everyone"/>
            </xsd:restriction>
          </xsd:simpleType>
        </xsd:union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059a39c-917c-4ba5-a340-17ecc75646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8" nillable="true" ma:displayName="Date" ma:format="DateOnly" ma:internalName="Date">
      <xsd:simpleType>
        <xsd:restriction base="dms:DateTime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b974f-4cf2-4f2b-8081-287a5ea837dc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cd64d1a7-1d96-4342-97da-5198f00f7efe}" ma:internalName="TaxCatchAll" ma:showField="CatchAllData" ma:web="443b974f-4cf2-4f2b-8081-287a5ea83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>
  <LongProp xmlns="" name="ItemRetentionFormula"><![CDATA[<formula id="Microsoft.Office.RecordsManagement.PolicyFeatures.Expiration.Formula.BuiltIn"><number>30</number><property>Resource_x0020_Expiration_x0020_Date</property><propertyId>10707da6-4d4e-4e95-8a65-ffbaabff4290</propertyId><period>days</period></formula>]]></LongProp>
  <LongProp xmlns="" name="TaxCatchAll"><![CDATA[5;#English|2a561fb9-8cee-4c70-9ce6-5f63a2094213;#30;#Synods|15af718a-90dd-4cf4-9fb7-358161ac397d;#80;#Missionary|0e909519-5a24-4ecd-a735-8ae096a87623;#78;#Global Mission|24c7696a-937e-494c-88f8-95fd717c5232;#430;#Mission|34ee18bb-8701-4875-b6e2-da1d311b72a7;#90;#The 21st Century|fd1e698e-1cfa-4f21-bc27-5f9dee92e733;#19;#Member|a0e929f6-0728-46ab-beb4-b4e20508ce60]]></LongProp>
</Long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BF7612E-9F56-4BDF-9F7E-4DBA1E0492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456244-9f82-43cd-a08b-0fc491365cef"/>
    <ds:schemaRef ds:uri="443b974f-4cf2-4f2b-8081-287a5ea837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FD2248-0CE5-4E9B-BA99-E61B143B169D}">
  <ds:schemaRefs>
    <ds:schemaRef ds:uri="http://schemas.microsoft.com/office/2006/metadata/longProperties"/>
    <ds:schemaRef ds:uri=""/>
  </ds:schemaRefs>
</ds:datastoreItem>
</file>

<file path=customXml/itemProps3.xml><?xml version="1.0" encoding="utf-8"?>
<ds:datastoreItem xmlns:ds="http://schemas.openxmlformats.org/officeDocument/2006/customXml" ds:itemID="{827E0082-BDEA-4CFC-B8E7-53DF43A0E51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C403092-65E5-4200-9791-97B50DECD28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Theme Template</Template>
  <TotalTime>1896</TotalTime>
  <Words>1989</Words>
  <Application>Microsoft Office PowerPoint</Application>
  <PresentationFormat>On-screen Show (4:3)</PresentationFormat>
  <Paragraphs>253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Blue Theme Template</vt:lpstr>
      <vt:lpstr>PowerPoint Presentation</vt:lpstr>
      <vt:lpstr>The Lutheran World Federation</vt:lpstr>
      <vt:lpstr>Where Are We?</vt:lpstr>
      <vt:lpstr>In North America…</vt:lpstr>
      <vt:lpstr>Our Shared History</vt:lpstr>
      <vt:lpstr>Becoming a Communion</vt:lpstr>
      <vt:lpstr>From Federation to Communion</vt:lpstr>
      <vt:lpstr>Communion is a Gift</vt:lpstr>
      <vt:lpstr>Communion is a Task</vt:lpstr>
      <vt:lpstr>Accompaniment: Shared Model of Mission</vt:lpstr>
      <vt:lpstr>Theology and Practice of Mission</vt:lpstr>
      <vt:lpstr>Our Holistic Mission</vt:lpstr>
      <vt:lpstr>Mission in Context</vt:lpstr>
      <vt:lpstr>Instruments of Action</vt:lpstr>
      <vt:lpstr>Common Work</vt:lpstr>
      <vt:lpstr>Department for Mission and Development</vt:lpstr>
      <vt:lpstr>Department for Mission and Development</vt:lpstr>
      <vt:lpstr>Department for World Service </vt:lpstr>
      <vt:lpstr>Department for World Service</vt:lpstr>
      <vt:lpstr>Department for  Theology and Studies</vt:lpstr>
      <vt:lpstr>International Advocacy</vt:lpstr>
      <vt:lpstr>Office for Ecumenical Affairs</vt:lpstr>
      <vt:lpstr>Governance:  Growing in Communion</vt:lpstr>
      <vt:lpstr>Inclusivity in Governance</vt:lpstr>
      <vt:lpstr>PowerPoint Presentation</vt:lpstr>
      <vt:lpstr>The Eleventh LWF Assembly in Your Community</vt:lpstr>
      <vt:lpstr>Food for Life</vt:lpstr>
      <vt:lpstr>Share</vt:lpstr>
      <vt:lpstr>Share</vt:lpstr>
      <vt:lpstr>Act</vt:lpstr>
      <vt:lpstr>Act</vt:lpstr>
      <vt:lpstr>Be a Multiplier!</vt:lpstr>
      <vt:lpstr>The Communion is Here…</vt:lpstr>
      <vt:lpstr>What would mission look like in North America...       if our identity is understood and lived as part of a global Communion of Churches?</vt:lpstr>
      <vt:lpstr>A Communion that gives and receives…</vt:lpstr>
      <vt:lpstr>We Belong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Lutheran World Federation 2</dc:title>
  <dc:creator>jennifer</dc:creator>
  <cp:lastModifiedBy>Karin Fox</cp:lastModifiedBy>
  <cp:revision>141</cp:revision>
  <dcterms:created xsi:type="dcterms:W3CDTF">2010-04-13T16:35:55Z</dcterms:created>
  <dcterms:modified xsi:type="dcterms:W3CDTF">2025-08-13T22:30:15Z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TC300019171033</vt:lpwstr>
  </property>
  <property fmtid="{D5CDD505-2E9C-101B-9397-08002B2CF9AE}" pid="3" name="_dlc_DocId">
    <vt:lpwstr>4D3JZ2TK2AEZ-1706065743-59154</vt:lpwstr>
  </property>
  <property fmtid="{D5CDD505-2E9C-101B-9397-08002B2CF9AE}" pid="4" name="_dlc_DocIdItemGuid">
    <vt:lpwstr>79a649c0-8e0b-4c68-9e71-2aed22ecff12</vt:lpwstr>
  </property>
  <property fmtid="{D5CDD505-2E9C-101B-9397-08002B2CF9AE}" pid="5" name="_dlc_DocIdUrl">
    <vt:lpwstr>https://elcacwo.sharepoint.com/sites/ITStaff/_layouts/15/DocIdRedir.aspx?ID=4D3JZ2TK2AEZ-1706065743-59154, 4D3JZ2TK2AEZ-1706065743-59154</vt:lpwstr>
  </property>
  <property fmtid="{D5CDD505-2E9C-101B-9397-08002B2CF9AE}" pid="6" name="Resource Category">
    <vt:lpwstr>78;#Global Mission|24c7696a-937e-494c-88f8-95fd717c5232</vt:lpwstr>
  </property>
  <property fmtid="{D5CDD505-2E9C-101B-9397-08002B2CF9AE}" pid="7" name="dbcb669f85a94c79882e4591e49db382">
    <vt:lpwstr>Global Mission|24c7696a-937e-494c-88f8-95fd717c5232</vt:lpwstr>
  </property>
  <property fmtid="{D5CDD505-2E9C-101B-9397-08002B2CF9AE}" pid="8" name="b8cf5103550044b6adff90de73dcc70d">
    <vt:lpwstr>The 21st Century|fd1e698e-1cfa-4f21-bc27-5f9dee92e733</vt:lpwstr>
  </property>
  <property fmtid="{D5CDD505-2E9C-101B-9397-08002B2CF9AE}" pid="9" name="Resource Primary Audience">
    <vt:lpwstr>30;#Synods|15af718a-90dd-4cf4-9fb7-358161ac397d;#19;#Member|a0e929f6-0728-46ab-beb4-b4e20508ce60;#80;#Missionary|0e909519-5a24-4ecd-a735-8ae096a87623</vt:lpwstr>
  </property>
  <property fmtid="{D5CDD505-2E9C-101B-9397-08002B2CF9AE}" pid="10" name="Resource Language">
    <vt:lpwstr>5;#English|2a561fb9-8cee-4c70-9ce6-5f63a2094213</vt:lpwstr>
  </property>
  <property fmtid="{D5CDD505-2E9C-101B-9397-08002B2CF9AE}" pid="11" name="pff9ff76d6d04245968fbeacd7773757">
    <vt:lpwstr>English|2a561fb9-8cee-4c70-9ce6-5f63a2094213</vt:lpwstr>
  </property>
  <property fmtid="{D5CDD505-2E9C-101B-9397-08002B2CF9AE}" pid="12" name="p0eec0248d09446db2b674e7726de702">
    <vt:lpwstr>Mission|34ee18bb-8701-4875-b6e2-da1d311b72a7</vt:lpwstr>
  </property>
  <property fmtid="{D5CDD505-2E9C-101B-9397-08002B2CF9AE}" pid="13" name="Exclude Resource From Search">
    <vt:lpwstr>0</vt:lpwstr>
  </property>
  <property fmtid="{D5CDD505-2E9C-101B-9397-08002B2CF9AE}" pid="14" name="f4e18a6ced514bde9eff9825603cfd24">
    <vt:lpwstr>Synods|15af718a-90dd-4cf4-9fb7-358161ac397d;Member|a0e929f6-0728-46ab-beb4-b4e20508ce60;Missionary|0e909519-5a24-4ecd-a735-8ae096a87623</vt:lpwstr>
  </property>
  <property fmtid="{D5CDD505-2E9C-101B-9397-08002B2CF9AE}" pid="15" name="Resource Interests">
    <vt:lpwstr>430;#Mission|34ee18bb-8701-4875-b6e2-da1d311b72a7</vt:lpwstr>
  </property>
  <property fmtid="{D5CDD505-2E9C-101B-9397-08002B2CF9AE}" pid="16" name="Resource_x0020_Subcategory">
    <vt:lpwstr>90;#The 21st Century|fd1e698e-1cfa-4f21-bc27-5f9dee92e733</vt:lpwstr>
  </property>
  <property fmtid="{D5CDD505-2E9C-101B-9397-08002B2CF9AE}" pid="17" name="TaxCatchAll">
    <vt:lpwstr>5;#English|2a561fb9-8cee-4c70-9ce6-5f63a2094213;#30;#Synods|15af718a-90dd-4cf4-9fb7-358161ac397d;#80;#Missionary|0e909519-5a24-4ecd-a735-8ae096a87623;#78;#Global Mission|24c7696a-937e-494c-88f8-95fd717c5232;#430;#Mission|34ee18bb-8701-4875-b6e2-da1d311b72</vt:lpwstr>
  </property>
  <property fmtid="{D5CDD505-2E9C-101B-9397-08002B2CF9AE}" pid="18" name="ItemRetentionFormula">
    <vt:lpwstr>&lt;formula id="Microsoft.Office.RecordsManagement.PolicyFeatures.Expiration.Formula.BuiltIn"&gt;&lt;number&gt;30&lt;/number&gt;&lt;property&gt;Resource_x005f_x0020_Expiration_x005f_x0020_Date&lt;/property&gt;&lt;propertyId&gt;10707da6-4d4e-4e95-8a65-ffbaabff4290&lt;/propertyId&gt;&lt;period&gt;days&lt;/period&gt;&lt;/form</vt:lpwstr>
  </property>
  <property fmtid="{D5CDD505-2E9C-101B-9397-08002B2CF9AE}" pid="19" name="_dlc_policyId">
    <vt:lpwstr>0x0101009C49CB76883F4D29A3A38B8F877398AD000974FD063C8C4D38BD02BABB281DEB2100FC8C5E0A0D71CA4FB77870BC02D992DB|-2089888871</vt:lpwstr>
  </property>
  <property fmtid="{D5CDD505-2E9C-101B-9397-08002B2CF9AE}" pid="20" name="Resource Subcategory">
    <vt:lpwstr>90;#The 21st Century|fd1e698e-1cfa-4f21-bc27-5f9dee92e733</vt:lpwstr>
  </property>
  <property fmtid="{D5CDD505-2E9C-101B-9397-08002B2CF9AE}" pid="21" name="Resource Description">
    <vt:lpwstr>A powerpoint presentation on: The Lutheran world Federation an expresion of the church in relationship</vt:lpwstr>
  </property>
  <property fmtid="{D5CDD505-2E9C-101B-9397-08002B2CF9AE}" pid="22" name="WorkflowChangePath">
    <vt:lpwstr>e3ef69b2-e679-4790-b439-7098d68d73eb,9;</vt:lpwstr>
  </property>
  <property fmtid="{D5CDD505-2E9C-101B-9397-08002B2CF9AE}" pid="23" name="Resource Never Expires">
    <vt:lpwstr>1</vt:lpwstr>
  </property>
  <property fmtid="{D5CDD505-2E9C-101B-9397-08002B2CF9AE}" pid="24" name="Resource Title Metrics">
    <vt:lpwstr>3002</vt:lpwstr>
  </property>
  <property fmtid="{D5CDD505-2E9C-101B-9397-08002B2CF9AE}" pid="25" name="Metrics File with Extension">
    <vt:lpwstr>3002</vt:lpwstr>
  </property>
</Properties>
</file>