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4"/>
  </p:notesMasterIdLst>
  <p:sldIdLst>
    <p:sldId id="256" r:id="rId6"/>
    <p:sldId id="312" r:id="rId7"/>
    <p:sldId id="292" r:id="rId8"/>
    <p:sldId id="262" r:id="rId9"/>
    <p:sldId id="309" r:id="rId10"/>
    <p:sldId id="282" r:id="rId11"/>
    <p:sldId id="294" r:id="rId12"/>
    <p:sldId id="311" r:id="rId13"/>
    <p:sldId id="326" r:id="rId14"/>
    <p:sldId id="295" r:id="rId15"/>
    <p:sldId id="283" r:id="rId16"/>
    <p:sldId id="302" r:id="rId17"/>
    <p:sldId id="313" r:id="rId18"/>
    <p:sldId id="314" r:id="rId19"/>
    <p:sldId id="327" r:id="rId20"/>
    <p:sldId id="316" r:id="rId21"/>
    <p:sldId id="328" r:id="rId22"/>
    <p:sldId id="329" r:id="rId23"/>
    <p:sldId id="330" r:id="rId24"/>
    <p:sldId id="317" r:id="rId25"/>
    <p:sldId id="333" r:id="rId26"/>
    <p:sldId id="331" r:id="rId27"/>
    <p:sldId id="332" r:id="rId28"/>
    <p:sldId id="318" r:id="rId29"/>
    <p:sldId id="335" r:id="rId30"/>
    <p:sldId id="334" r:id="rId31"/>
    <p:sldId id="324" r:id="rId32"/>
    <p:sldId id="325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D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6" d="100"/>
          <a:sy n="86" d="100"/>
        </p:scale>
        <p:origin x="195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5BDD59-F1B9-F851-FDEA-A06894923C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636A30-752B-F135-C9D0-C65389FB8CD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8A3B0E6-337D-49AB-972B-9DBD998EB5FD}" type="datetimeFigureOut">
              <a:rPr lang="en-US"/>
              <a:pPr>
                <a:defRPr/>
              </a:pPr>
              <a:t>8/13/2025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A0E62DE-B23A-2BF6-0F97-AF6D27AB30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5E1A862-E90D-DC7A-77E7-94A133A96D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DB7272-4DCF-3C69-7EB1-4670BC5D43E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C44147-E85C-FA25-520C-C5390DFB7E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3003BCD-FA33-46EC-BBF2-C3F0434324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BCA58131-3FF5-7BFF-CE73-D6A8AC0719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EE9D1B95-F1E3-41A8-27AE-8D6E6F715D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4B8A7-0F3E-40AE-17B7-11167445E4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B4DEA41-D08A-461D-A4A3-A1474356BB08}" type="slidenum">
              <a:rPr lang="en-US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A44AB851-1C31-B687-0E72-244B1B5DC4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79EBDDA3-473A-D78D-6236-246AE59506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7D40B1-2F10-EA0F-18DC-61F312E092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5CC5166-214B-4500-8FA3-2F7E4C6B2CA8}" type="slidenum">
              <a:rPr lang="en-US" altLang="en-US"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48B30ED9-1FF3-84DB-53C9-1774A62EFA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0C622D7C-6CB3-48E1-7823-A541790C3B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2191F-1807-FAB8-839F-9FC46C9DB4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050E6AC-9EC1-46CC-8C6C-71CCF66C7A33}" type="slidenum">
              <a:rPr lang="en-US" altLang="en-US"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8429435-5D98-C4E2-DC82-2778C523CC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1AB857B-1168-4D9C-8F79-B60401EF5858}" type="slidenum">
              <a:rPr lang="en-US" altLang="en-US">
                <a:latin typeface="Calibri" panose="020F0502020204030204" pitchFamily="34" charset="0"/>
              </a:rPr>
              <a:pPr eaLnBrk="1" hangingPunct="1"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236F4616-E6AA-14E5-C3C5-9B08B95F480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10BEC193-9451-D3B7-A1B7-B13CCC7D4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DA986769-A5CA-DF80-5DA1-EBBD2C3510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4449EF89-A933-82A1-AC25-234E6B6FCE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699103-B34A-18D1-E82C-AACC4147EA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8A95DE8-99E3-4C7A-BD2A-03D27B7902A5}" type="slidenum">
              <a:rPr lang="en-US" altLang="en-US">
                <a:latin typeface="Calibri" panose="020F0502020204030204" pitchFamily="34" charset="0"/>
              </a:rPr>
              <a:pPr eaLnBrk="1" hangingPunct="1"/>
              <a:t>28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BFB41-C15E-F328-E8C0-67420ADAF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4996C-50DF-4CE0-8E71-078BD101C761}" type="datetimeFigureOut">
              <a:rPr lang="en-US"/>
              <a:pPr>
                <a:defRPr/>
              </a:pPr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94D55-D6B1-B9A5-20CF-3A5C26F2A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F37A6-547A-ADB3-278A-416CAF6F3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fld id="{224AFCF5-16C6-4C19-9D07-44DE55C268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193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590D9-B331-D357-C089-BF2F30B0A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57D68-9C2B-4831-93FC-C9E0C03B0980}" type="datetimeFigureOut">
              <a:rPr lang="en-US"/>
              <a:pPr>
                <a:defRPr/>
              </a:pPr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DB019-2493-AB60-797B-746C93DD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6800C-5202-F678-9F72-F3810474D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fld id="{66CFEF06-9E58-4F51-B743-066B91B870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124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B1A09-BD9E-9BCE-3882-E9A024846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1197C-8D5B-417D-A1FE-A03106D9D907}" type="datetimeFigureOut">
              <a:rPr lang="en-US"/>
              <a:pPr>
                <a:defRPr/>
              </a:pPr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52E19-69FA-D489-37AB-982E1FBFA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E8B08-5237-E9EC-A41A-F48708542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fld id="{DE8B3FEF-A3B1-4039-A472-9A5097D9DB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356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B9980-DB5D-B30B-A20E-972B70A91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5C9B2-9BF1-4D62-9992-2EA2A54A1B30}" type="datetimeFigureOut">
              <a:rPr lang="en-US"/>
              <a:pPr>
                <a:defRPr/>
              </a:pPr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4E0D0-DF39-405D-4C31-42ECA4F4B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3280A-2EBF-4008-6F9A-94227AFCD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fld id="{045FFFAF-599E-4444-AB03-BEDE930F0E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9833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BF4CB-E439-CB84-AC39-2F1B9ACF8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2D92C-6560-4BD6-8C1D-05084FFF1EF5}" type="datetimeFigureOut">
              <a:rPr lang="en-US"/>
              <a:pPr>
                <a:defRPr/>
              </a:pPr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492EB-EEDC-8ECB-33FE-8E373205E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A2AB2-3385-37BD-45FA-31211878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fld id="{3D4A9125-6AC2-41EC-BF4F-78D04801C3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071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9802A6-6D75-FF0F-7952-8843763C8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4DE32-30A7-4844-AF46-783C7BA7D33D}" type="datetimeFigureOut">
              <a:rPr lang="en-US"/>
              <a:pPr>
                <a:defRPr/>
              </a:pPr>
              <a:t>8/13/2025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8FCFF07-A36A-8455-267F-9BF6C4A27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3D3267-BA34-9928-A7A2-F298EB218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fld id="{3A3B3C38-63FD-4F39-8649-8EE4826798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4384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4D25225-1703-395C-E6DA-AFDF5A308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C256D-FF98-4E79-8FBA-2EAD8BEF39BA}" type="datetimeFigureOut">
              <a:rPr lang="en-US"/>
              <a:pPr>
                <a:defRPr/>
              </a:pPr>
              <a:t>8/13/2025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75B82C0-FDB0-0BF2-251D-EC09D67A4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DEEA269-65A0-4BDE-2FB9-1E67656C3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fld id="{0F1D2D69-DCC7-4EBC-9A0E-B4DC6AB5C7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263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CD5FC68-487C-7E7C-6725-8A1A8814C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66B5C-2E35-4C51-9678-58249A333FD2}" type="datetimeFigureOut">
              <a:rPr lang="en-US"/>
              <a:pPr>
                <a:defRPr/>
              </a:pPr>
              <a:t>8/13/2025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98DA029-DFE4-9D86-4C73-3BB6A9DAA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72FCD0-8863-B310-1FA8-166D6C54B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fld id="{BF3B702E-37A2-4F85-A46E-5455E63D03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1795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4BD36AD-41F1-4148-BC9A-D73DCE726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0E846-F304-4DEA-9FB8-6558E868AD76}" type="datetimeFigureOut">
              <a:rPr lang="en-US"/>
              <a:pPr>
                <a:defRPr/>
              </a:pPr>
              <a:t>8/13/2025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CC033CD-2101-D0C5-70ED-88C03D9C8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614EAA6-7429-2BA2-E20B-6F6FF7C01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fld id="{18C951C9-51B0-421A-ADDA-3E223DB185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3348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1B8C372-1E38-D53F-2A63-5D8349208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8F076-0E14-4528-8426-B2C34B630ED7}" type="datetimeFigureOut">
              <a:rPr lang="en-US"/>
              <a:pPr>
                <a:defRPr/>
              </a:pPr>
              <a:t>8/13/2025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B6C987-3641-76D6-CD1C-9B5B64891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F578AB0-56B1-D1E3-5FCF-C7924B4DF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fld id="{6EF0CD84-7D99-4EA2-BDC9-D4D28498FE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9247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95DA055-414E-BE49-AEE0-CDE4E3A2B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479F3-DF31-4197-BD67-27BBCDF3781B}" type="datetimeFigureOut">
              <a:rPr lang="en-US"/>
              <a:pPr>
                <a:defRPr/>
              </a:pPr>
              <a:t>8/13/2025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FC599F3-EB7A-6774-33AE-1C387CF28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A04315-CB6F-3761-2A64-A4FD984B0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fld id="{9C1AD6E4-E0DE-47EC-873B-8D929C506F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357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B7CC6"/>
            </a:gs>
            <a:gs pos="100000">
              <a:srgbClr val="002463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274C7A1-0336-711D-566D-B8D96BCF020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4781447-99C6-EAD6-2F15-AF3D6DF028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C0D96-84E8-5C4C-F94E-EAD928770E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B0D546-CAA0-437C-88DB-8D750A0042B1}" type="datetimeFigureOut">
              <a:rPr lang="en-US"/>
              <a:pPr>
                <a:defRPr/>
              </a:pPr>
              <a:t>8/13/2025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92622-C51C-EA62-AAB1-8E11FA73E2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0E8EE-AFB5-E567-3D7E-C6B7C35E7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31" name="Picture 7" descr="LWF-logo.jpg">
            <a:extLst>
              <a:ext uri="{FF2B5EF4-FFF2-40B4-BE49-F238E27FC236}">
                <a16:creationId xmlns:a16="http://schemas.microsoft.com/office/drawing/2014/main" id="{D23AE715-96D4-727A-89B4-A3776C7CAA1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950" y="5943600"/>
            <a:ext cx="654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 descr="general 129.jpg">
            <a:extLst>
              <a:ext uri="{FF2B5EF4-FFF2-40B4-BE49-F238E27FC236}">
                <a16:creationId xmlns:a16="http://schemas.microsoft.com/office/drawing/2014/main" id="{60863EFB-C633-A15E-BD44-0ADCCA8C01C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84" t="30664" r="45654" b="18398"/>
          <a:stretch>
            <a:fillRect/>
          </a:stretch>
        </p:blipFill>
        <p:spPr bwMode="auto">
          <a:xfrm>
            <a:off x="0" y="0"/>
            <a:ext cx="1368425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3" descr="general 129.jpg">
            <a:extLst>
              <a:ext uri="{FF2B5EF4-FFF2-40B4-BE49-F238E27FC236}">
                <a16:creationId xmlns:a16="http://schemas.microsoft.com/office/drawing/2014/main" id="{DEE47734-6A49-6504-C4E5-22CA67F221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64" r="4089" b="14310"/>
          <a:stretch>
            <a:fillRect/>
          </a:stretch>
        </p:blipFill>
        <p:spPr bwMode="auto">
          <a:xfrm>
            <a:off x="-15875" y="-76200"/>
            <a:ext cx="9236075" cy="706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>
            <a:extLst>
              <a:ext uri="{FF2B5EF4-FFF2-40B4-BE49-F238E27FC236}">
                <a16:creationId xmlns:a16="http://schemas.microsoft.com/office/drawing/2014/main" id="{24637135-3110-CA59-ADE1-FC7C82AC3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304800"/>
            <a:ext cx="7772400" cy="1470025"/>
          </a:xfrm>
        </p:spPr>
        <p:txBody>
          <a:bodyPr/>
          <a:lstStyle/>
          <a:p>
            <a:pPr algn="r"/>
            <a:r>
              <a:rPr lang="en-US" altLang="en-US"/>
              <a:t>accompaniment:</a:t>
            </a:r>
            <a:br>
              <a:rPr lang="en-US" altLang="en-US"/>
            </a:br>
            <a:r>
              <a:rPr lang="en-US" altLang="en-US"/>
              <a:t>a shared model of mission</a:t>
            </a:r>
            <a:endParaRPr lang="en-US" altLang="en-US" i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96B3F1-18C7-3D8F-2109-F3DD21B19AF9}"/>
              </a:ext>
            </a:extLst>
          </p:cNvPr>
          <p:cNvSpPr txBox="1"/>
          <p:nvPr/>
        </p:nvSpPr>
        <p:spPr>
          <a:xfrm>
            <a:off x="0" y="2624138"/>
            <a:ext cx="3429000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i="1" dirty="0">
                <a:latin typeface="+mn-lt"/>
                <a:cs typeface="Arial" charset="0"/>
              </a:rPr>
              <a:t>transforming</a:t>
            </a:r>
          </a:p>
          <a:p>
            <a:pPr>
              <a:defRPr/>
            </a:pPr>
            <a:endParaRPr lang="en-US" sz="3600" b="1" i="1" dirty="0">
              <a:latin typeface="+mn-lt"/>
              <a:cs typeface="Arial" charset="0"/>
            </a:endParaRPr>
          </a:p>
          <a:p>
            <a:pPr>
              <a:defRPr/>
            </a:pPr>
            <a:r>
              <a:rPr lang="en-US" sz="3600" b="1" i="1" dirty="0">
                <a:latin typeface="+mn-lt"/>
                <a:cs typeface="Arial" charset="0"/>
              </a:rPr>
              <a:t>	reconciling</a:t>
            </a:r>
            <a:br>
              <a:rPr lang="en-US" sz="3600" b="1" i="1" dirty="0">
                <a:latin typeface="+mn-lt"/>
                <a:cs typeface="Arial" charset="0"/>
              </a:rPr>
            </a:br>
            <a:endParaRPr lang="en-US" sz="3600" b="1" i="1" dirty="0">
              <a:latin typeface="+mn-lt"/>
              <a:cs typeface="Arial" charset="0"/>
            </a:endParaRPr>
          </a:p>
          <a:p>
            <a:pPr>
              <a:defRPr/>
            </a:pPr>
            <a:r>
              <a:rPr lang="en-US" sz="3600" b="1" i="1" dirty="0">
                <a:latin typeface="+mn-lt"/>
                <a:cs typeface="Arial" charset="0"/>
              </a:rPr>
              <a:t>empowering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B4993A0-75E2-B5CE-BA53-9ADA36104C21}"/>
              </a:ext>
            </a:extLst>
          </p:cNvPr>
          <p:cNvSpPr txBox="1">
            <a:spLocks/>
          </p:cNvSpPr>
          <p:nvPr/>
        </p:nvSpPr>
        <p:spPr>
          <a:xfrm>
            <a:off x="1371600" y="5387975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3600" b="1" dirty="0">
                <a:latin typeface="+mj-lt"/>
                <a:ea typeface="+mj-ea"/>
                <a:cs typeface="+mj-cs"/>
              </a:rPr>
              <a:t>the </a:t>
            </a:r>
            <a:r>
              <a:rPr lang="en-US" sz="3600" b="1" dirty="0" err="1">
                <a:latin typeface="+mj-lt"/>
                <a:ea typeface="+mj-ea"/>
                <a:cs typeface="+mj-cs"/>
              </a:rPr>
              <a:t>lutheran</a:t>
            </a:r>
            <a:r>
              <a:rPr lang="en-US" sz="3600" b="1" dirty="0">
                <a:latin typeface="+mj-lt"/>
                <a:ea typeface="+mj-ea"/>
                <a:cs typeface="+mj-cs"/>
              </a:rPr>
              <a:t> world federation: </a:t>
            </a:r>
            <a:br>
              <a:rPr lang="en-US" sz="3600" b="1" dirty="0">
                <a:latin typeface="+mj-lt"/>
                <a:ea typeface="+mj-ea"/>
                <a:cs typeface="+mj-cs"/>
              </a:rPr>
            </a:br>
            <a:r>
              <a:rPr lang="en-US" sz="3600" b="1" dirty="0">
                <a:latin typeface="+mj-lt"/>
                <a:ea typeface="+mj-ea"/>
                <a:cs typeface="+mj-cs"/>
              </a:rPr>
              <a:t>a communion of churches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9C75DBE9-0605-0D25-7ADB-16758BF78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Theology and Practice of Mission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CD1F3263-484D-2DF0-08DC-7544D6AF0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i="1"/>
              <a:t>The Trinity is a communion in mission, empowering and accompanying the One who is sent, the beloved, to impact the world with </a:t>
            </a:r>
            <a:r>
              <a:rPr lang="en-US" altLang="en-US" b="1" i="1"/>
              <a:t>transformation</a:t>
            </a:r>
            <a:r>
              <a:rPr lang="en-US" altLang="en-US" i="1"/>
              <a:t>, </a:t>
            </a:r>
            <a:r>
              <a:rPr lang="en-US" altLang="en-US" b="1" i="1"/>
              <a:t>reconciliation</a:t>
            </a:r>
            <a:r>
              <a:rPr lang="en-US" altLang="en-US" i="1"/>
              <a:t>, and </a:t>
            </a:r>
            <a:r>
              <a:rPr lang="en-US" altLang="en-US" b="1" i="1"/>
              <a:t>empowerment</a:t>
            </a:r>
            <a:r>
              <a:rPr lang="en-US" altLang="en-US" i="1"/>
              <a:t>.</a:t>
            </a:r>
            <a:r>
              <a:rPr lang="en-US" altLang="en-US"/>
              <a:t>*</a:t>
            </a:r>
          </a:p>
          <a:p>
            <a:pPr lvl="1"/>
            <a:r>
              <a:rPr lang="en-US" altLang="en-US"/>
              <a:t>God, the Creator, transforms</a:t>
            </a:r>
          </a:p>
          <a:p>
            <a:pPr lvl="1"/>
            <a:r>
              <a:rPr lang="en-US" altLang="en-US"/>
              <a:t>Jesus, the Redeemer, reconciles</a:t>
            </a:r>
          </a:p>
          <a:p>
            <a:pPr lvl="1"/>
            <a:r>
              <a:rPr lang="en-US" altLang="en-US"/>
              <a:t>The Holy Spirit, the Sustainer, empowers</a:t>
            </a:r>
          </a:p>
        </p:txBody>
      </p:sp>
      <p:sp>
        <p:nvSpPr>
          <p:cNvPr id="22532" name="TextBox 3">
            <a:extLst>
              <a:ext uri="{FF2B5EF4-FFF2-40B4-BE49-F238E27FC236}">
                <a16:creationId xmlns:a16="http://schemas.microsoft.com/office/drawing/2014/main" id="{F3B34D60-546B-99C6-A430-33A736987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6324600"/>
            <a:ext cx="2732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400"/>
              <a:t>* From </a:t>
            </a:r>
            <a:r>
              <a:rPr lang="en-US" altLang="en-US" sz="1400" i="1"/>
              <a:t>Mission in Context, </a:t>
            </a:r>
            <a:r>
              <a:rPr lang="en-US" altLang="en-US" sz="1400"/>
              <a:t>2004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5C9F8A47-7F60-2F64-BCA0-EB5B62B87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Our Holistic Mission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0070E0A4-F8EC-4F6E-078E-EB70D5AF8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295400"/>
            <a:ext cx="7239000" cy="4525963"/>
          </a:xfrm>
        </p:spPr>
        <p:txBody>
          <a:bodyPr/>
          <a:lstStyle/>
          <a:p>
            <a:pPr eaLnBrk="1" hangingPunct="1"/>
            <a:r>
              <a:rPr lang="en-US" altLang="en-US"/>
              <a:t>The Mission of The Lutheran World Federation is </a:t>
            </a:r>
            <a:r>
              <a:rPr lang="en-US" altLang="en-US" i="1"/>
              <a:t>holistic </a:t>
            </a:r>
            <a:r>
              <a:rPr lang="en-US" altLang="en-US"/>
              <a:t>– addressing the whole person, the whole Gospel, and the whole of humanity and creation</a:t>
            </a:r>
          </a:p>
          <a:p>
            <a:pPr eaLnBrk="1" hangingPunct="1"/>
            <a:r>
              <a:rPr lang="en-US" altLang="en-US"/>
              <a:t>The holistic mission:</a:t>
            </a:r>
          </a:p>
          <a:p>
            <a:pPr lvl="1" eaLnBrk="1" hangingPunct="1"/>
            <a:r>
              <a:rPr lang="en-US" altLang="en-US"/>
              <a:t>Proclamation – sharing the Good News in Christ</a:t>
            </a:r>
          </a:p>
          <a:p>
            <a:pPr lvl="1" eaLnBrk="1" hangingPunct="1"/>
            <a:r>
              <a:rPr lang="en-US" altLang="en-US"/>
              <a:t>Diakonia – service to all in Christ</a:t>
            </a:r>
          </a:p>
          <a:p>
            <a:pPr lvl="1" eaLnBrk="1" hangingPunct="1"/>
            <a:r>
              <a:rPr lang="en-US" altLang="en-US"/>
              <a:t>Advocacy – working to change power structures and relationships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81C5465-9D20-F0E2-7616-0941B6195C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Mission in Context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441EF867-C3F9-8BEE-E4CA-F8318E0D38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47800" y="1447800"/>
            <a:ext cx="4572000" cy="4525963"/>
          </a:xfrm>
        </p:spPr>
        <p:txBody>
          <a:bodyPr/>
          <a:lstStyle/>
          <a:p>
            <a:pPr eaLnBrk="1" hangingPunct="1"/>
            <a:r>
              <a:rPr lang="en-US" altLang="en-US"/>
              <a:t>Learn more about the mission of The LWF from </a:t>
            </a:r>
            <a:r>
              <a:rPr lang="en-US" altLang="en-US" i="1"/>
              <a:t>Mission in Context</a:t>
            </a:r>
            <a:r>
              <a:rPr lang="en-US" altLang="en-US"/>
              <a:t>, published in 2004</a:t>
            </a:r>
          </a:p>
          <a:p>
            <a:pPr eaLnBrk="1" hangingPunct="1"/>
            <a:r>
              <a:rPr lang="en-US" altLang="en-US"/>
              <a:t>Forthcoming: </a:t>
            </a:r>
            <a:r>
              <a:rPr lang="en-US" altLang="en-US" i="1"/>
              <a:t>Diakonia in Context</a:t>
            </a:r>
            <a:r>
              <a:rPr lang="en-US" altLang="en-US"/>
              <a:t>, Spring 2010</a:t>
            </a:r>
          </a:p>
          <a:p>
            <a:pPr eaLnBrk="1" hangingPunct="1"/>
            <a:r>
              <a:rPr lang="en-US" altLang="en-US"/>
              <a:t>Available online at www.lutheranworld.org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i="1"/>
          </a:p>
        </p:txBody>
      </p:sp>
      <p:pic>
        <p:nvPicPr>
          <p:cNvPr id="24580" name="Picture 4" descr="DMD-Mission-in-Context">
            <a:extLst>
              <a:ext uri="{FF2B5EF4-FFF2-40B4-BE49-F238E27FC236}">
                <a16:creationId xmlns:a16="http://schemas.microsoft.com/office/drawing/2014/main" id="{652A6FB5-FB41-AB69-0A08-5D034C7AA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0"/>
            <a:ext cx="2819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90E1D29-3F2E-E649-A947-4FE06E3F83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391400" cy="1143000"/>
          </a:xfrm>
          <a:noFill/>
        </p:spPr>
        <p:txBody>
          <a:bodyPr/>
          <a:lstStyle/>
          <a:p>
            <a:r>
              <a:rPr lang="fi-FI" altLang="en-US"/>
              <a:t>Becoming a Federation</a:t>
            </a:r>
            <a:endParaRPr lang="fi-FI" altLang="en-US" sz="5400"/>
          </a:p>
        </p:txBody>
      </p:sp>
      <p:pic>
        <p:nvPicPr>
          <p:cNvPr id="25603" name="Picture 5" descr="lund.jpg">
            <a:extLst>
              <a:ext uri="{FF2B5EF4-FFF2-40B4-BE49-F238E27FC236}">
                <a16:creationId xmlns:a16="http://schemas.microsoft.com/office/drawing/2014/main" id="{E533140C-485C-6793-C975-80D33B443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19200"/>
            <a:ext cx="26781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Content Placeholder 2">
            <a:extLst>
              <a:ext uri="{FF2B5EF4-FFF2-40B4-BE49-F238E27FC236}">
                <a16:creationId xmlns:a16="http://schemas.microsoft.com/office/drawing/2014/main" id="{30D1F330-ED0E-07AA-8A66-D3CF909E3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90600"/>
            <a:ext cx="4953000" cy="4114800"/>
          </a:xfrm>
        </p:spPr>
        <p:txBody>
          <a:bodyPr/>
          <a:lstStyle/>
          <a:p>
            <a:r>
              <a:rPr lang="en-US" altLang="en-US"/>
              <a:t>Founded in 1947 in Lund, Sweden</a:t>
            </a:r>
          </a:p>
          <a:p>
            <a:pPr lvl="1"/>
            <a:r>
              <a:rPr lang="en-US" altLang="en-US"/>
              <a:t>47 churches in 26 countries, 8% of the Delegates from the Global South</a:t>
            </a:r>
          </a:p>
          <a:p>
            <a:r>
              <a:rPr lang="en-US" altLang="en-US"/>
              <a:t>Originally focused on the aftermath of World War II</a:t>
            </a:r>
          </a:p>
          <a:p>
            <a:pPr lvl="1"/>
            <a:r>
              <a:rPr lang="en-US" altLang="en-US"/>
              <a:t>Refugees in Europe</a:t>
            </a:r>
          </a:p>
          <a:p>
            <a:pPr lvl="1"/>
            <a:r>
              <a:rPr lang="en-US" altLang="en-US"/>
              <a:t>Future of European missions in Africa and Asia</a:t>
            </a:r>
          </a:p>
        </p:txBody>
      </p:sp>
      <p:sp>
        <p:nvSpPr>
          <p:cNvPr id="25605" name="TextBox 5">
            <a:extLst>
              <a:ext uri="{FF2B5EF4-FFF2-40B4-BE49-F238E27FC236}">
                <a16:creationId xmlns:a16="http://schemas.microsoft.com/office/drawing/2014/main" id="{AC01B09D-D725-E4D6-4E04-EBBDC3B3A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114800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LWF Founding, Lund, Sweden, 1947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5AD62103-C848-FE81-C932-018FCF006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Becoming a Communion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8255112A-85D8-A3B5-E3D2-E33D74053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1990: Assembly in Curitiba, Brazil: New Constitution and New Structure as a Communion of Churches</a:t>
            </a:r>
          </a:p>
          <a:p>
            <a:pPr lvl="1"/>
            <a:r>
              <a:rPr lang="en-US" altLang="en-US"/>
              <a:t>110 Member churches</a:t>
            </a:r>
          </a:p>
          <a:p>
            <a:pPr lvl="1"/>
            <a:r>
              <a:rPr lang="en-US" altLang="en-US"/>
              <a:t>Adequate representation from Asia, Africa, Latin America, and Eastern Europe</a:t>
            </a:r>
          </a:p>
          <a:p>
            <a:pPr lvl="1"/>
            <a:r>
              <a:rPr lang="en-US" altLang="en-US"/>
              <a:t>43% Voting Delegates were women, 15.6% youth</a:t>
            </a:r>
          </a:p>
          <a:p>
            <a:pPr lvl="1"/>
            <a:r>
              <a:rPr lang="en-US" altLang="en-US"/>
              <a:t>First time including Delegates from the then-Soviet Union</a:t>
            </a:r>
          </a:p>
          <a:p>
            <a:pPr lvl="1"/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5B6B4E8F-D58D-0E5C-6348-48774D136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76200"/>
            <a:ext cx="7239000" cy="1143000"/>
          </a:xfrm>
        </p:spPr>
        <p:txBody>
          <a:bodyPr/>
          <a:lstStyle/>
          <a:p>
            <a:r>
              <a:rPr lang="en-US" altLang="en-US"/>
              <a:t>From Federation To Communion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AB2BF3A0-1196-0E1B-DE87-6348D0B70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219200"/>
            <a:ext cx="7239000" cy="4525963"/>
          </a:xfrm>
        </p:spPr>
        <p:txBody>
          <a:bodyPr/>
          <a:lstStyle/>
          <a:p>
            <a:r>
              <a:rPr lang="en-US" altLang="en-US"/>
              <a:t>Independence and Interdependence</a:t>
            </a:r>
          </a:p>
          <a:p>
            <a:pPr lvl="1"/>
            <a:r>
              <a:rPr lang="en-US" altLang="en-US"/>
              <a:t>There is no stronger or weaker partner or isolation; none is complete without the others</a:t>
            </a:r>
          </a:p>
          <a:p>
            <a:r>
              <a:rPr lang="en-US" altLang="en-US"/>
              <a:t>Bilateralism and Multilateralism</a:t>
            </a:r>
          </a:p>
          <a:p>
            <a:pPr lvl="1"/>
            <a:r>
              <a:rPr lang="en-US" altLang="en-US"/>
              <a:t>Bilateral = two-sided: companion relationship</a:t>
            </a:r>
          </a:p>
          <a:p>
            <a:pPr lvl="1"/>
            <a:r>
              <a:rPr lang="en-US" altLang="en-US"/>
              <a:t>Multilateral = many-sided: communion relationship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2400" i="1"/>
              <a:t>The Companion Synod program is a concrete expression of the communion fellowship among the 140 member churches of the Lutheran World Federation.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21E42AFD-73ED-A802-B283-C82C5F3BA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From Federation to Communion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B777DA4C-C9AD-A820-5069-67FC01ED3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Mutuality</a:t>
            </a:r>
          </a:p>
          <a:p>
            <a:pPr lvl="1"/>
            <a:r>
              <a:rPr lang="en-US" altLang="en-US"/>
              <a:t>Formed in communion with God and others </a:t>
            </a:r>
          </a:p>
          <a:p>
            <a:pPr lvl="1"/>
            <a:r>
              <a:rPr lang="en-US" altLang="en-US" i="1"/>
              <a:t>Reciprocity:</a:t>
            </a:r>
            <a:r>
              <a:rPr lang="en-US" altLang="en-US"/>
              <a:t> giving and receiving, claims and counterclaims, needs and responses</a:t>
            </a:r>
          </a:p>
          <a:p>
            <a:pPr lvl="1"/>
            <a:r>
              <a:rPr lang="en-US" altLang="en-US"/>
              <a:t>We keep both our </a:t>
            </a:r>
            <a:r>
              <a:rPr lang="en-US" altLang="en-US" i="1"/>
              <a:t>independence </a:t>
            </a:r>
            <a:r>
              <a:rPr lang="en-US" altLang="en-US"/>
              <a:t>and </a:t>
            </a:r>
            <a:r>
              <a:rPr lang="en-US" altLang="en-US" i="1"/>
              <a:t>interdependence</a:t>
            </a:r>
          </a:p>
          <a:p>
            <a:pPr lvl="1"/>
            <a:r>
              <a:rPr lang="en-US" altLang="en-US"/>
              <a:t>Definition of </a:t>
            </a:r>
            <a:r>
              <a:rPr lang="en-US" altLang="en-US" i="1"/>
              <a:t>mutual: </a:t>
            </a:r>
            <a:r>
              <a:rPr lang="en-US" altLang="en-US" b="1"/>
              <a:t>felt by each: </a:t>
            </a:r>
            <a:r>
              <a:rPr lang="en-US" altLang="en-US"/>
              <a:t>done, felt, or expressed by each toward or with regard to the other</a:t>
            </a:r>
          </a:p>
        </p:txBody>
      </p:sp>
      <p:sp>
        <p:nvSpPr>
          <p:cNvPr id="28676" name="TextBox 4">
            <a:extLst>
              <a:ext uri="{FF2B5EF4-FFF2-40B4-BE49-F238E27FC236}">
                <a16:creationId xmlns:a16="http://schemas.microsoft.com/office/drawing/2014/main" id="{9120C192-A35A-2392-0F17-C0B910498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9325" y="6324600"/>
            <a:ext cx="2265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400"/>
              <a:t>* Encarta Dictionary</a:t>
            </a:r>
            <a:r>
              <a:rPr lang="en-US" altLang="en-US" sz="1400" i="1"/>
              <a:t>, </a:t>
            </a:r>
            <a:r>
              <a:rPr lang="en-US" altLang="en-US" sz="1400"/>
              <a:t>2010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067D03BA-8D6A-9CC0-3A33-0E74F7BCB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228600"/>
            <a:ext cx="7239000" cy="1143000"/>
          </a:xfrm>
        </p:spPr>
        <p:txBody>
          <a:bodyPr/>
          <a:lstStyle/>
          <a:p>
            <a:r>
              <a:rPr lang="en-US" altLang="en-US"/>
              <a:t>From Federation to Communion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283A1F5A-42CA-DEDB-4991-CE3D50FBE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524000"/>
            <a:ext cx="7239000" cy="4525963"/>
          </a:xfrm>
        </p:spPr>
        <p:txBody>
          <a:bodyPr/>
          <a:lstStyle/>
          <a:p>
            <a:r>
              <a:rPr lang="en-US" altLang="en-US"/>
              <a:t>Sustainability</a:t>
            </a:r>
          </a:p>
          <a:p>
            <a:pPr lvl="1"/>
            <a:r>
              <a:rPr lang="en-US" altLang="en-US"/>
              <a:t>God created all that is – an </a:t>
            </a:r>
            <a:r>
              <a:rPr lang="en-US" altLang="en-US" i="1"/>
              <a:t>interdependent </a:t>
            </a:r>
            <a:r>
              <a:rPr lang="en-US" altLang="en-US"/>
              <a:t>web of life</a:t>
            </a:r>
          </a:p>
          <a:p>
            <a:pPr lvl="1"/>
            <a:r>
              <a:rPr lang="en-US" altLang="en-US"/>
              <a:t>Our relationship is </a:t>
            </a:r>
            <a:r>
              <a:rPr lang="en-US" altLang="en-US" i="1"/>
              <a:t>multilateral</a:t>
            </a:r>
          </a:p>
          <a:p>
            <a:pPr lvl="1"/>
            <a:r>
              <a:rPr lang="en-US" altLang="en-US"/>
              <a:t>To be </a:t>
            </a:r>
            <a:r>
              <a:rPr lang="en-US" altLang="en-US" i="1"/>
              <a:t>sustainable </a:t>
            </a:r>
            <a:r>
              <a:rPr lang="en-US" altLang="en-US"/>
              <a:t>means that our relationship and its expressions have to be holistic, inclusive, participatory, respectful of various cultures and spirituality, empowering, promoting and practicing justice and peace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CE1C1B36-A32F-146F-48B2-07D63FC00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From Federation to Communion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1EE8C4FF-0355-4D39-FB9F-C87FE9E7A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In our context as the church in North America, what are some challenges to practicing mutuality in our relationships with other member churches?</a:t>
            </a:r>
          </a:p>
          <a:p>
            <a:r>
              <a:rPr lang="en-US" altLang="en-US"/>
              <a:t>How do we practice mutuality in our local context?</a:t>
            </a:r>
          </a:p>
          <a:p>
            <a:r>
              <a:rPr lang="en-US" altLang="en-US"/>
              <a:t>Is mutuality different for our neighbor from a different culture or country? How?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E9887BEE-036E-28AB-2BCE-6471639AD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76200"/>
            <a:ext cx="7239000" cy="1143000"/>
          </a:xfrm>
        </p:spPr>
        <p:txBody>
          <a:bodyPr/>
          <a:lstStyle/>
          <a:p>
            <a:r>
              <a:rPr lang="en-US" altLang="en-US"/>
              <a:t>From Paternalism to Equality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7746A400-7282-73BC-DBEE-7CC808127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066800"/>
            <a:ext cx="7696200" cy="5059363"/>
          </a:xfrm>
        </p:spPr>
        <p:txBody>
          <a:bodyPr/>
          <a:lstStyle/>
          <a:p>
            <a:r>
              <a:rPr lang="en-US" altLang="en-US" sz="2400"/>
              <a:t>“When you advance the idea of a Communion of equals between North and South, there is a lot of paternalism to reverse.  We are speaking about the work of the LWF for the next twenty years.” </a:t>
            </a:r>
            <a:r>
              <a:rPr lang="en-US" altLang="en-US" sz="2400" i="1"/>
              <a:t>Gunnar Staalsett, General Secretary of LWF, at Curitiba Assembly, 1990.</a:t>
            </a:r>
          </a:p>
          <a:p>
            <a:r>
              <a:rPr lang="en-US" altLang="en-US" sz="2400"/>
              <a:t>“Us” and “Them”</a:t>
            </a:r>
          </a:p>
          <a:p>
            <a:pPr lvl="1"/>
            <a:r>
              <a:rPr lang="en-US" altLang="en-US" sz="2400"/>
              <a:t>Self-sufficiency and dependence</a:t>
            </a:r>
          </a:p>
          <a:p>
            <a:pPr lvl="1"/>
            <a:r>
              <a:rPr lang="en-US" altLang="en-US" sz="2400"/>
              <a:t>Donor/rich/able (here) and recipient/poor/vulnerable (out there)</a:t>
            </a:r>
          </a:p>
          <a:p>
            <a:pPr lvl="1"/>
            <a:r>
              <a:rPr lang="en-US" altLang="en-US" sz="2400"/>
              <a:t>Mission out there/mission in here</a:t>
            </a:r>
          </a:p>
          <a:p>
            <a:r>
              <a:rPr lang="en-US" altLang="en-US" sz="2400"/>
              <a:t>“We” Together</a:t>
            </a:r>
          </a:p>
          <a:p>
            <a:pPr lvl="1"/>
            <a:r>
              <a:rPr lang="en-US" altLang="en-US" sz="2400"/>
              <a:t>Strength and struggle of intentional Communion</a:t>
            </a:r>
          </a:p>
          <a:p>
            <a:pPr lvl="1"/>
            <a:r>
              <a:rPr lang="en-US" altLang="en-US" sz="2400"/>
              <a:t>Moving towards reconciled diversity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46BF53F4-1CD5-518F-8421-46288641A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Our Relation:</a:t>
            </a:r>
            <a:br>
              <a:rPr lang="en-US" altLang="en-US"/>
            </a:br>
            <a:r>
              <a:rPr lang="en-US" altLang="en-US"/>
              <a:t>Expressions of the Church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71C1D801-8E54-3325-42C6-01EA4A5A8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r>
              <a:rPr lang="en-US" altLang="en-US"/>
              <a:t>The Lutheran World Federation, A Communion of Churches – a Fourth Expression?</a:t>
            </a:r>
          </a:p>
        </p:txBody>
      </p:sp>
      <p:pic>
        <p:nvPicPr>
          <p:cNvPr id="14340" name="Picture 3" descr="wwa_three_expressions.ashx.gif">
            <a:extLst>
              <a:ext uri="{FF2B5EF4-FFF2-40B4-BE49-F238E27FC236}">
                <a16:creationId xmlns:a16="http://schemas.microsoft.com/office/drawing/2014/main" id="{001EC196-F9B9-505B-88D1-734B674CC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1981200"/>
            <a:ext cx="606742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EA669C44-26C9-45CD-4070-CEC28ED8A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-76200"/>
            <a:ext cx="7239000" cy="1143000"/>
          </a:xfrm>
        </p:spPr>
        <p:txBody>
          <a:bodyPr/>
          <a:lstStyle/>
          <a:p>
            <a:r>
              <a:rPr lang="en-US" altLang="en-US"/>
              <a:t>From Paternalism to Equality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10F217EE-CF0B-14A7-9444-E5D1247EC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914400"/>
            <a:ext cx="7239000" cy="4525963"/>
          </a:xfrm>
        </p:spPr>
        <p:txBody>
          <a:bodyPr/>
          <a:lstStyle/>
          <a:p>
            <a:r>
              <a:rPr lang="en-US" altLang="en-US"/>
              <a:t>Vulnerability</a:t>
            </a:r>
          </a:p>
          <a:p>
            <a:pPr lvl="1"/>
            <a:r>
              <a:rPr lang="en-US" altLang="en-US"/>
              <a:t>Our communion is not about we bring, but what God has brought about already.* All depend on and receive from God</a:t>
            </a:r>
          </a:p>
          <a:p>
            <a:pPr lvl="1"/>
            <a:r>
              <a:rPr lang="en-US" altLang="en-US"/>
              <a:t>Being in Communion is not based on our efforts or our ability to perform a task, but on God’s actions of grace and justification. In Christ, we are all transformed, reconciled, called to love. </a:t>
            </a:r>
          </a:p>
          <a:p>
            <a:pPr lvl="1"/>
            <a:r>
              <a:rPr lang="en-US" altLang="en-US"/>
              <a:t>How do we as North Americans name and share our vulnerability? To whom do we tell our stories?</a:t>
            </a:r>
          </a:p>
        </p:txBody>
      </p:sp>
      <p:sp>
        <p:nvSpPr>
          <p:cNvPr id="32772" name="TextBox 3">
            <a:extLst>
              <a:ext uri="{FF2B5EF4-FFF2-40B4-BE49-F238E27FC236}">
                <a16:creationId xmlns:a16="http://schemas.microsoft.com/office/drawing/2014/main" id="{B3A843F4-F7F8-6ABF-FCF0-F10477EB7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400800"/>
            <a:ext cx="2667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*Karen Bloomquist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1B0E7B05-EBC1-5F66-EC70-840343380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/>
              <a:t>From Paternalism to Equality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61FFA2E7-78B1-3620-B0AA-51485A2E6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838200"/>
            <a:ext cx="7696200" cy="4525963"/>
          </a:xfrm>
        </p:spPr>
        <p:txBody>
          <a:bodyPr/>
          <a:lstStyle/>
          <a:p>
            <a:pPr eaLnBrk="1" hangingPunct="1"/>
            <a:r>
              <a:rPr lang="en-US" altLang="en-US"/>
              <a:t>Inclusivity</a:t>
            </a:r>
          </a:p>
          <a:p>
            <a:pPr lvl="1" eaLnBrk="1" hangingPunct="1"/>
            <a:r>
              <a:rPr lang="en-US" altLang="en-US"/>
              <a:t>All programs and projects ask the question: Who is included, whose needs are met?</a:t>
            </a:r>
          </a:p>
          <a:p>
            <a:pPr lvl="1" eaLnBrk="1" hangingPunct="1"/>
            <a:r>
              <a:rPr lang="en-US" altLang="en-US"/>
              <a:t>Communion of equals</a:t>
            </a:r>
          </a:p>
          <a:p>
            <a:pPr lvl="1" eaLnBrk="1" hangingPunct="1"/>
            <a:r>
              <a:rPr lang="en-US" altLang="en-US"/>
              <a:t>All Decision-making </a:t>
            </a:r>
            <a:br>
              <a:rPr lang="en-US" altLang="en-US"/>
            </a:br>
            <a:r>
              <a:rPr lang="en-US" altLang="en-US"/>
              <a:t>Bodies must include:</a:t>
            </a:r>
          </a:p>
          <a:p>
            <a:pPr lvl="2" eaLnBrk="1" hangingPunct="1"/>
            <a:r>
              <a:rPr lang="en-US" altLang="en-US"/>
              <a:t>50% women, </a:t>
            </a:r>
            <a:br>
              <a:rPr lang="en-US" altLang="en-US"/>
            </a:br>
            <a:r>
              <a:rPr lang="en-US" altLang="en-US"/>
              <a:t>50% men</a:t>
            </a:r>
          </a:p>
          <a:p>
            <a:pPr lvl="2" eaLnBrk="1" hangingPunct="1"/>
            <a:r>
              <a:rPr lang="en-US" altLang="en-US"/>
              <a:t>50% from global </a:t>
            </a:r>
            <a:br>
              <a:rPr lang="en-US" altLang="en-US"/>
            </a:br>
            <a:r>
              <a:rPr lang="en-US" altLang="en-US"/>
              <a:t>South, </a:t>
            </a:r>
            <a:br>
              <a:rPr lang="en-US" altLang="en-US"/>
            </a:br>
            <a:r>
              <a:rPr lang="en-US" altLang="en-US"/>
              <a:t>50% from global North</a:t>
            </a:r>
          </a:p>
          <a:p>
            <a:pPr lvl="2" eaLnBrk="1" hangingPunct="1"/>
            <a:r>
              <a:rPr lang="en-US" altLang="en-US"/>
              <a:t>Among these, 20% must be youth (18-30)</a:t>
            </a:r>
          </a:p>
        </p:txBody>
      </p:sp>
      <p:pic>
        <p:nvPicPr>
          <p:cNvPr id="33796" name="Picture 4" descr="DSC00505_Lauren.jpg">
            <a:extLst>
              <a:ext uri="{FF2B5EF4-FFF2-40B4-BE49-F238E27FC236}">
                <a16:creationId xmlns:a16="http://schemas.microsoft.com/office/drawing/2014/main" id="{01804552-1DB0-7C06-4976-30514EEF8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/>
          <a:stretch>
            <a:fillRect/>
          </a:stretch>
        </p:blipFill>
        <p:spPr bwMode="auto">
          <a:xfrm>
            <a:off x="5715000" y="2362200"/>
            <a:ext cx="33289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D65887D3-4526-87D7-8CA0-2BBF3ADA6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From Paternalism to Equality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DAE72018-7BEC-7501-8C59-A13AF18A9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What does ALL mean to you?</a:t>
            </a:r>
          </a:p>
          <a:p>
            <a:r>
              <a:rPr lang="en-US" altLang="en-US"/>
              <a:t>In your local community, who makes the decision on who is in or out, invited or not?</a:t>
            </a:r>
          </a:p>
          <a:p>
            <a:r>
              <a:rPr lang="en-US" altLang="en-US"/>
              <a:t>In your local community, who makes the decisions on whose needs are met?  How are these decisions made?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1A516B9E-4E51-B833-194A-3E5616C82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152400"/>
            <a:ext cx="7239000" cy="1143000"/>
          </a:xfrm>
        </p:spPr>
        <p:txBody>
          <a:bodyPr/>
          <a:lstStyle/>
          <a:p>
            <a:r>
              <a:rPr lang="en-US" altLang="en-US"/>
              <a:t>From Naivete to Conscientization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6ECF38F4-575B-B302-1B70-BBCCB26B8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722438"/>
            <a:ext cx="7239000" cy="4525962"/>
          </a:xfrm>
        </p:spPr>
        <p:txBody>
          <a:bodyPr/>
          <a:lstStyle/>
          <a:p>
            <a:r>
              <a:rPr lang="en-US" altLang="en-US" i="1"/>
              <a:t>Naivete</a:t>
            </a:r>
            <a:r>
              <a:rPr lang="en-US" altLang="en-US"/>
              <a:t> is the state of being unaware of what is really happening – often, being unaware of power and how it is exerted</a:t>
            </a:r>
          </a:p>
          <a:p>
            <a:r>
              <a:rPr lang="en-US" altLang="en-US" i="1"/>
              <a:t>Conscientization </a:t>
            </a:r>
            <a:r>
              <a:rPr lang="en-US" altLang="en-US"/>
              <a:t>is the complex process of awareness and liberation*</a:t>
            </a:r>
          </a:p>
          <a:p>
            <a:r>
              <a:rPr lang="en-US" altLang="en-US"/>
              <a:t>Becoming aware of power is the first step in Empowerment in finding our voices and moving towards freedom</a:t>
            </a:r>
          </a:p>
        </p:txBody>
      </p:sp>
      <p:sp>
        <p:nvSpPr>
          <p:cNvPr id="35844" name="TextBox 3">
            <a:extLst>
              <a:ext uri="{FF2B5EF4-FFF2-40B4-BE49-F238E27FC236}">
                <a16:creationId xmlns:a16="http://schemas.microsoft.com/office/drawing/2014/main" id="{84CE8DC8-BAC7-0EF0-2CFB-92059C257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353175"/>
            <a:ext cx="281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*Paolo Freire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7CE7CB93-E7BE-A07C-F90C-4523D6AB8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From Naivete to Conscientization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92E7687B-E038-20EF-9202-84E858089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Empowerment</a:t>
            </a:r>
          </a:p>
          <a:p>
            <a:pPr lvl="1"/>
            <a:r>
              <a:rPr lang="en-US" altLang="en-US" i="1"/>
              <a:t>“The process of increasing the capacity of individuals or groups to make choices and to transform those choices into desired actions and outcomes.</a:t>
            </a:r>
            <a:r>
              <a:rPr lang="en-US" altLang="en-US"/>
              <a:t>” (World Bank)</a:t>
            </a:r>
          </a:p>
          <a:p>
            <a:pPr lvl="1"/>
            <a:r>
              <a:rPr lang="en-US" altLang="en-US"/>
              <a:t>What might empowerment mean for those who are “powerful”?  Should this definition include empowerment of those in power?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C4E4BE7A-453C-914C-679C-097C319C4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76200"/>
            <a:ext cx="7239000" cy="1143000"/>
          </a:xfrm>
        </p:spPr>
        <p:txBody>
          <a:bodyPr/>
          <a:lstStyle/>
          <a:p>
            <a:r>
              <a:rPr lang="en-US" altLang="en-US"/>
              <a:t>From Naivete to Conscientization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4269CD73-7C31-8CDD-35F7-6CBFE7C20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371600"/>
            <a:ext cx="7696200" cy="4525963"/>
          </a:xfrm>
        </p:spPr>
        <p:txBody>
          <a:bodyPr/>
          <a:lstStyle/>
          <a:p>
            <a:r>
              <a:rPr lang="en-US" altLang="en-US" sz="2800"/>
              <a:t>Empowerment</a:t>
            </a:r>
          </a:p>
          <a:p>
            <a:pPr lvl="1"/>
            <a:r>
              <a:rPr lang="en-US" altLang="en-US" sz="2400"/>
              <a:t>Through the LWF Department of Mission and Development, churches work together on a  comprehensive capacity-building program including:</a:t>
            </a:r>
          </a:p>
          <a:p>
            <a:pPr lvl="2"/>
            <a:r>
              <a:rPr lang="en-US" altLang="en-US"/>
              <a:t>Management and leadership skills</a:t>
            </a:r>
          </a:p>
          <a:p>
            <a:pPr lvl="2"/>
            <a:r>
              <a:rPr lang="en-US" altLang="en-US"/>
              <a:t>Strategic planning, project planning, writing, monitoring, evaluation and reporting (PME)</a:t>
            </a:r>
          </a:p>
          <a:p>
            <a:pPr lvl="2"/>
            <a:r>
              <a:rPr lang="en-US" altLang="en-US"/>
              <a:t>Organizational and financial sustainability</a:t>
            </a:r>
          </a:p>
          <a:p>
            <a:pPr lvl="2"/>
            <a:r>
              <a:rPr lang="en-US" altLang="en-US"/>
              <a:t>Theological training and reflection</a:t>
            </a:r>
          </a:p>
          <a:p>
            <a:pPr lvl="2"/>
            <a:r>
              <a:rPr lang="en-US" altLang="en-US"/>
              <a:t>Inclusiveness (gender, generations, disabilities)</a:t>
            </a:r>
          </a:p>
          <a:p>
            <a:pPr lvl="2"/>
            <a:r>
              <a:rPr lang="en-US" altLang="en-US"/>
              <a:t>Diakonia and other social ministries</a:t>
            </a:r>
          </a:p>
          <a:p>
            <a:pPr lvl="2"/>
            <a:r>
              <a:rPr lang="en-US" altLang="en-US"/>
              <a:t>Conflict resolution and peace building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D3D9688C-2C5A-29D3-1B84-AF62FE70C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152400"/>
            <a:ext cx="7239000" cy="1143000"/>
          </a:xfrm>
        </p:spPr>
        <p:txBody>
          <a:bodyPr/>
          <a:lstStyle/>
          <a:p>
            <a:r>
              <a:rPr lang="en-US" altLang="en-US"/>
              <a:t>From Naivete to Conscientization</a:t>
            </a: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0DD950CA-139A-8E6A-57CE-75F03B892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447800"/>
            <a:ext cx="7696200" cy="4525963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3200"/>
              <a:t>Emmaus Road Story</a:t>
            </a:r>
          </a:p>
          <a:p>
            <a:pPr marL="742950" lvl="2" indent="-342900"/>
            <a:r>
              <a:rPr lang="en-US" altLang="en-US"/>
              <a:t>Where is Empowerment here, especially verse 35?</a:t>
            </a:r>
          </a:p>
          <a:p>
            <a:pPr marL="742950" lvl="2" indent="-342900"/>
            <a:r>
              <a:rPr lang="en-US" altLang="en-US"/>
              <a:t>How are we empowered as disciples?</a:t>
            </a:r>
          </a:p>
          <a:p>
            <a:r>
              <a:rPr lang="en-US" altLang="en-US"/>
              <a:t>What do we think “power” is?</a:t>
            </a:r>
          </a:p>
          <a:p>
            <a:r>
              <a:rPr lang="en-US" altLang="en-US"/>
              <a:t>Where do we see “power”?</a:t>
            </a:r>
          </a:p>
          <a:p>
            <a:r>
              <a:rPr lang="en-US" altLang="en-US"/>
              <a:t>Are we aware of power?  How can we become aware?</a:t>
            </a:r>
          </a:p>
          <a:p>
            <a:r>
              <a:rPr lang="en-US" altLang="en-US"/>
              <a:t>Is there a relationship between Empowerment and Vulnerability?  How could we describe it?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5A1429FE-94C0-8DD6-8687-8FCF682E4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/>
              <a:t>The Communion is Here…</a:t>
            </a: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605F369D-1F43-B172-94E6-75388DF57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648200"/>
            <a:ext cx="7162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i-FI" altLang="en-US" sz="3200">
                <a:latin typeface="Calibri" panose="020F0502020204030204" pitchFamily="34" charset="0"/>
              </a:rPr>
              <a:t>making a difference with one another in living out God’s holistic mission – </a:t>
            </a:r>
            <a:r>
              <a:rPr lang="fi-FI" altLang="en-US" sz="3200" b="1">
                <a:latin typeface="Calibri" panose="020F0502020204030204" pitchFamily="34" charset="0"/>
              </a:rPr>
              <a:t>transforming</a:t>
            </a:r>
            <a:r>
              <a:rPr lang="fi-FI" altLang="en-US" sz="3200">
                <a:latin typeface="Calibri" panose="020F0502020204030204" pitchFamily="34" charset="0"/>
              </a:rPr>
              <a:t>, </a:t>
            </a:r>
            <a:r>
              <a:rPr lang="fi-FI" altLang="en-US" sz="3200" b="1">
                <a:latin typeface="Calibri" panose="020F0502020204030204" pitchFamily="34" charset="0"/>
              </a:rPr>
              <a:t>reconciling </a:t>
            </a:r>
            <a:r>
              <a:rPr lang="fi-FI" altLang="en-US" sz="3200">
                <a:latin typeface="Calibri" panose="020F0502020204030204" pitchFamily="34" charset="0"/>
              </a:rPr>
              <a:t>and </a:t>
            </a:r>
            <a:r>
              <a:rPr lang="fi-FI" altLang="en-US" sz="3200" b="1">
                <a:latin typeface="Calibri" panose="020F0502020204030204" pitchFamily="34" charset="0"/>
              </a:rPr>
              <a:t>empowering</a:t>
            </a:r>
            <a:r>
              <a:rPr lang="fi-FI" altLang="en-US" sz="3200">
                <a:latin typeface="Calibri" panose="020F0502020204030204" pitchFamily="34" charset="0"/>
              </a:rPr>
              <a:t>.</a:t>
            </a:r>
          </a:p>
          <a:p>
            <a:pPr algn="ctr" eaLnBrk="1" hangingPunct="1"/>
            <a:endParaRPr lang="fi-FI" altLang="en-US" sz="3200">
              <a:latin typeface="Calibri" panose="020F0502020204030204" pitchFamily="34" charset="0"/>
            </a:endParaRPr>
          </a:p>
        </p:txBody>
      </p:sp>
      <p:pic>
        <p:nvPicPr>
          <p:cNvPr id="39940" name="Picture 5" descr="NAPAC 002.jpg">
            <a:extLst>
              <a:ext uri="{FF2B5EF4-FFF2-40B4-BE49-F238E27FC236}">
                <a16:creationId xmlns:a16="http://schemas.microsoft.com/office/drawing/2014/main" id="{BE5FBA3D-1E02-4C74-5D76-A65461843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5" t="26620" r="5424" b="23148"/>
          <a:stretch>
            <a:fillRect/>
          </a:stretch>
        </p:blipFill>
        <p:spPr bwMode="auto">
          <a:xfrm>
            <a:off x="1524000" y="1371600"/>
            <a:ext cx="7231063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C5FD3E7B-C40D-BAAE-4E29-E350632E7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533400"/>
            <a:ext cx="7315200" cy="5791200"/>
          </a:xfrm>
        </p:spPr>
        <p:txBody>
          <a:bodyPr/>
          <a:lstStyle/>
          <a:p>
            <a:pPr eaLnBrk="1" hangingPunct="1"/>
            <a:r>
              <a:rPr lang="en-US" altLang="en-US"/>
              <a:t>What would mission look like in North America...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r>
              <a:rPr lang="en-US" altLang="en-US"/>
              <a:t> if our identity is understood and lived as part of a global Communion of Churches?</a:t>
            </a:r>
          </a:p>
        </p:txBody>
      </p:sp>
      <p:pic>
        <p:nvPicPr>
          <p:cNvPr id="40963" name="Picture 2" descr="ELCIC National Bishop Susan Johnson, Jeff Buhse, Mary BUtton, Allison Beebe, Mikka McCracken, Mae Helen Jackson, ELCA Presiding Bishop Mark Hanson.JPG">
            <a:extLst>
              <a:ext uri="{FF2B5EF4-FFF2-40B4-BE49-F238E27FC236}">
                <a16:creationId xmlns:a16="http://schemas.microsoft.com/office/drawing/2014/main" id="{91C8AB34-2627-4CFE-797E-24DEF2146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3"/>
          <a:stretch>
            <a:fillRect/>
          </a:stretch>
        </p:blipFill>
        <p:spPr bwMode="auto">
          <a:xfrm>
            <a:off x="3810000" y="1524000"/>
            <a:ext cx="28178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Continents">
            <a:extLst>
              <a:ext uri="{FF2B5EF4-FFF2-40B4-BE49-F238E27FC236}">
                <a16:creationId xmlns:a16="http://schemas.microsoft.com/office/drawing/2014/main" id="{9596E4E5-96C5-3EE8-3AC4-E4D96C6B2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19400"/>
            <a:ext cx="4846638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09948D10-3F1B-175C-A052-ED2D8FACF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2514600"/>
            <a:ext cx="4953000" cy="3382963"/>
          </a:xfrm>
        </p:spPr>
        <p:txBody>
          <a:bodyPr/>
          <a:lstStyle/>
          <a:p>
            <a:pPr eaLnBrk="1" hangingPunct="1"/>
            <a:r>
              <a:rPr lang="en-US" altLang="en-US"/>
              <a:t>Over 70 million people </a:t>
            </a:r>
          </a:p>
          <a:p>
            <a:pPr eaLnBrk="1" hangingPunct="1"/>
            <a:r>
              <a:rPr lang="en-US" altLang="en-US"/>
              <a:t>140 member churches</a:t>
            </a:r>
          </a:p>
          <a:p>
            <a:pPr eaLnBrk="1" hangingPunct="1"/>
            <a:r>
              <a:rPr lang="en-US" altLang="en-US"/>
              <a:t>79 countries</a:t>
            </a:r>
          </a:p>
          <a:p>
            <a:pPr eaLnBrk="1" hangingPunct="1"/>
            <a:r>
              <a:rPr lang="en-US" altLang="en-US"/>
              <a:t>Seven regions</a:t>
            </a:r>
          </a:p>
          <a:p>
            <a:pPr eaLnBrk="1" hangingPunct="1"/>
            <a:r>
              <a:rPr lang="en-US" altLang="en-US"/>
              <a:t>Five continents</a:t>
            </a:r>
          </a:p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en-US" sz="1400"/>
              <a:t>*as of 2009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15364" name="Title 1">
            <a:extLst>
              <a:ext uri="{FF2B5EF4-FFF2-40B4-BE49-F238E27FC236}">
                <a16:creationId xmlns:a16="http://schemas.microsoft.com/office/drawing/2014/main" id="{57ACC2DF-49E2-C39F-8831-7E64CAA9A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228600"/>
            <a:ext cx="7239000" cy="1477963"/>
          </a:xfrm>
        </p:spPr>
        <p:txBody>
          <a:bodyPr/>
          <a:lstStyle/>
          <a:p>
            <a:pPr eaLnBrk="1" hangingPunct="1"/>
            <a:r>
              <a:rPr lang="en-US" altLang="en-US"/>
              <a:t>The Lutheran World Federation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BC7FF20-1CDC-83A3-189A-8428455379BE}"/>
              </a:ext>
            </a:extLst>
          </p:cNvPr>
          <p:cNvSpPr txBox="1">
            <a:spLocks/>
          </p:cNvSpPr>
          <p:nvPr/>
        </p:nvSpPr>
        <p:spPr bwMode="auto">
          <a:xfrm>
            <a:off x="1371600" y="13716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A Communion of Churches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D8DD9034-54BC-42AC-3FE1-81ABB54DD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/>
              <a:t>Where Are We?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D4460E08-FEC4-86F6-39CB-60A6FCEDD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066800"/>
            <a:ext cx="7239000" cy="5791200"/>
          </a:xfrm>
        </p:spPr>
        <p:txBody>
          <a:bodyPr/>
          <a:lstStyle/>
          <a:p>
            <a:pPr eaLnBrk="1" hangingPunct="1"/>
            <a:r>
              <a:rPr lang="en-US" altLang="en-US" b="1"/>
              <a:t>Africa</a:t>
            </a:r>
            <a:r>
              <a:rPr lang="en-US" altLang="en-US"/>
              <a:t>: </a:t>
            </a:r>
            <a:r>
              <a:rPr lang="en-US" altLang="en-US" b="1"/>
              <a:t>31</a:t>
            </a:r>
            <a:r>
              <a:rPr lang="en-US" altLang="en-US"/>
              <a:t> churches in </a:t>
            </a:r>
            <a:r>
              <a:rPr lang="en-US" altLang="en-US" b="1"/>
              <a:t>23</a:t>
            </a:r>
            <a:r>
              <a:rPr lang="en-US" altLang="en-US"/>
              <a:t> countries</a:t>
            </a:r>
          </a:p>
          <a:p>
            <a:pPr eaLnBrk="1" hangingPunct="1"/>
            <a:r>
              <a:rPr lang="en-US" altLang="en-US" b="1"/>
              <a:t>Asia</a:t>
            </a:r>
            <a:r>
              <a:rPr lang="en-US" altLang="en-US"/>
              <a:t>: </a:t>
            </a:r>
            <a:r>
              <a:rPr lang="en-US" altLang="en-US" b="1"/>
              <a:t>47</a:t>
            </a:r>
            <a:r>
              <a:rPr lang="en-US" altLang="en-US"/>
              <a:t> churches in </a:t>
            </a:r>
            <a:r>
              <a:rPr lang="en-US" altLang="en-US" b="1"/>
              <a:t>18</a:t>
            </a:r>
            <a:r>
              <a:rPr lang="en-US" altLang="en-US"/>
              <a:t> countries</a:t>
            </a:r>
          </a:p>
          <a:p>
            <a:pPr eaLnBrk="1" hangingPunct="1"/>
            <a:r>
              <a:rPr lang="en-US" altLang="en-US" b="1"/>
              <a:t>Europe</a:t>
            </a:r>
            <a:r>
              <a:rPr lang="en-US" altLang="en-US"/>
              <a:t>: </a:t>
            </a:r>
            <a:r>
              <a:rPr lang="en-US" altLang="en-US" b="1"/>
              <a:t>43</a:t>
            </a:r>
            <a:r>
              <a:rPr lang="en-US" altLang="en-US"/>
              <a:t> churches in </a:t>
            </a:r>
            <a:r>
              <a:rPr lang="en-US" altLang="en-US" b="1"/>
              <a:t>25</a:t>
            </a:r>
            <a:r>
              <a:rPr lang="en-US" altLang="en-US"/>
              <a:t> countries</a:t>
            </a:r>
          </a:p>
          <a:p>
            <a:pPr lvl="1" eaLnBrk="1" hangingPunct="1"/>
            <a:r>
              <a:rPr lang="en-US" altLang="en-US" b="1"/>
              <a:t>Central West, Central East and Nordic Regions</a:t>
            </a:r>
          </a:p>
          <a:p>
            <a:pPr eaLnBrk="1" hangingPunct="1"/>
            <a:r>
              <a:rPr lang="en-US" altLang="en-US" b="1"/>
              <a:t>Latin American and Caribbean</a:t>
            </a:r>
            <a:r>
              <a:rPr lang="en-US" altLang="en-US"/>
              <a:t>: </a:t>
            </a:r>
            <a:r>
              <a:rPr lang="en-US" altLang="en-US" b="1"/>
              <a:t>16</a:t>
            </a:r>
            <a:r>
              <a:rPr lang="en-US" altLang="en-US"/>
              <a:t> churches in </a:t>
            </a:r>
            <a:r>
              <a:rPr lang="en-US" altLang="en-US" b="1"/>
              <a:t>14</a:t>
            </a:r>
            <a:r>
              <a:rPr lang="en-US" altLang="en-US"/>
              <a:t> countries</a:t>
            </a:r>
          </a:p>
          <a:p>
            <a:pPr eaLnBrk="1" hangingPunct="1"/>
            <a:r>
              <a:rPr lang="en-US" altLang="en-US" b="1"/>
              <a:t>North America</a:t>
            </a:r>
            <a:r>
              <a:rPr lang="en-US" altLang="en-US"/>
              <a:t>: </a:t>
            </a:r>
            <a:r>
              <a:rPr lang="en-US" altLang="en-US" b="1"/>
              <a:t>3</a:t>
            </a:r>
            <a:r>
              <a:rPr lang="en-US" altLang="en-US"/>
              <a:t> churches in </a:t>
            </a:r>
            <a:r>
              <a:rPr lang="en-US" altLang="en-US" b="1"/>
              <a:t>2</a:t>
            </a:r>
            <a:r>
              <a:rPr lang="en-US" altLang="en-US"/>
              <a:t> countries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5EE9BAB0-B416-4E58-80B5-72102091F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-76200"/>
            <a:ext cx="7239000" cy="1143000"/>
          </a:xfrm>
        </p:spPr>
        <p:txBody>
          <a:bodyPr/>
          <a:lstStyle/>
          <a:p>
            <a:r>
              <a:rPr lang="en-US" altLang="en-US"/>
              <a:t>In North America…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BE327-804E-5464-73C7-80ACA25A0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990600"/>
            <a:ext cx="7239000" cy="4525963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2400"/>
              <a:t>The Member Churches in North America are</a:t>
            </a:r>
          </a:p>
          <a:p>
            <a:pPr lvl="2" eaLnBrk="1" hangingPunct="1"/>
            <a:r>
              <a:rPr lang="en-US" altLang="en-US" sz="2000"/>
              <a:t>Evangelical Lutheran Church in America</a:t>
            </a:r>
          </a:p>
          <a:p>
            <a:pPr lvl="2" eaLnBrk="1" hangingPunct="1"/>
            <a:r>
              <a:rPr lang="en-US" altLang="en-US" sz="2000"/>
              <a:t>Evangelical Lutheran Church in Canada</a:t>
            </a:r>
          </a:p>
          <a:p>
            <a:pPr lvl="2" eaLnBrk="1" hangingPunct="1"/>
            <a:r>
              <a:rPr lang="en-US" altLang="en-US" sz="2000"/>
              <a:t>Estonian Evangelical Lutheran Church Abroad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2400"/>
              <a:t>The North American Region has the largest number of non-LWF Lutherans, including Missouri Synod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2400"/>
              <a:t>There are more Lutherans in Asia than in North America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2400"/>
              <a:t>ELCA now fourth largest Lutheran church;</a:t>
            </a:r>
            <a:br>
              <a:rPr lang="en-US" altLang="en-US" sz="2400"/>
            </a:br>
            <a:r>
              <a:rPr lang="en-US" altLang="en-US" sz="2400"/>
              <a:t>two African churches are larger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n-US" sz="2400"/>
              <a:t>ELCA has 65 synods, with over 120 international companion relationships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1D72E12C-849D-1295-9CD2-835681E4A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/>
              <a:t>Communion is a Gift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EB5D20C2-A095-3BFC-5E33-82A40ADD6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914400"/>
            <a:ext cx="7239000" cy="4525963"/>
          </a:xfrm>
        </p:spPr>
        <p:txBody>
          <a:bodyPr/>
          <a:lstStyle/>
          <a:p>
            <a:pPr eaLnBrk="1" hangingPunct="1"/>
            <a:r>
              <a:rPr lang="en-US" altLang="en-US"/>
              <a:t>A shared faith</a:t>
            </a:r>
          </a:p>
          <a:p>
            <a:pPr eaLnBrk="1" hangingPunct="1"/>
            <a:r>
              <a:rPr lang="en-US" altLang="en-US"/>
              <a:t>A common history</a:t>
            </a:r>
          </a:p>
          <a:p>
            <a:pPr eaLnBrk="1" hangingPunct="1"/>
            <a:r>
              <a:rPr lang="en-US" altLang="en-US"/>
              <a:t>Sense of belonging to the global Communion and growing Regional expressions</a:t>
            </a:r>
          </a:p>
          <a:p>
            <a:pPr eaLnBrk="1" hangingPunct="1"/>
            <a:r>
              <a:rPr lang="en-US" altLang="en-US"/>
              <a:t>Diakonia (service) is at the heart of being a church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i="1"/>
              <a:t>“The </a:t>
            </a:r>
            <a:r>
              <a:rPr lang="en-US" altLang="en-US" b="1" i="1"/>
              <a:t>communio </a:t>
            </a:r>
            <a:r>
              <a:rPr lang="en-US" altLang="en-US" i="1"/>
              <a:t>is God’s gift…We do not choose these relationships, nor may we determine to share with some and neglect others.” </a:t>
            </a:r>
            <a:r>
              <a:rPr lang="en-US" altLang="en-US" sz="1200" i="1"/>
              <a:t>–Global Mission in the 21</a:t>
            </a:r>
            <a:r>
              <a:rPr lang="en-US" altLang="en-US" sz="1200" i="1" baseline="30000"/>
              <a:t>st</a:t>
            </a:r>
            <a:r>
              <a:rPr lang="en-US" altLang="en-US" sz="1200" i="1"/>
              <a:t> Century, ELCA, 1999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47BA871E-A15F-197E-DF4F-D87EC2C1C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0"/>
            <a:ext cx="7239000" cy="1143000"/>
          </a:xfrm>
        </p:spPr>
        <p:txBody>
          <a:bodyPr/>
          <a:lstStyle/>
          <a:p>
            <a:r>
              <a:rPr lang="en-US" altLang="en-US"/>
              <a:t>Communion is a Task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28C2BFEE-EA7F-9FBD-3A45-DA007788D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990600"/>
            <a:ext cx="7239000" cy="4525963"/>
          </a:xfrm>
        </p:spPr>
        <p:txBody>
          <a:bodyPr/>
          <a:lstStyle/>
          <a:p>
            <a:r>
              <a:rPr lang="en-US" altLang="en-US"/>
              <a:t>The Lutheran World Federation acts on behalf of the member churches in areas of shared concern, such as</a:t>
            </a:r>
          </a:p>
          <a:p>
            <a:pPr lvl="1"/>
            <a:r>
              <a:rPr lang="en-US" altLang="en-US"/>
              <a:t>Ecumenical and interfaith relations</a:t>
            </a:r>
          </a:p>
          <a:p>
            <a:pPr lvl="1"/>
            <a:r>
              <a:rPr lang="en-US" altLang="en-US"/>
              <a:t>Promotion of peace, human rights, and care for God’s creation</a:t>
            </a:r>
          </a:p>
          <a:p>
            <a:pPr lvl="1"/>
            <a:r>
              <a:rPr lang="en-US" altLang="en-US"/>
              <a:t>Humanitarian assistance and community development</a:t>
            </a:r>
          </a:p>
          <a:p>
            <a:pPr lvl="1"/>
            <a:r>
              <a:rPr lang="en-US" altLang="en-US"/>
              <a:t>Theology</a:t>
            </a:r>
          </a:p>
          <a:p>
            <a:pPr lvl="1"/>
            <a:r>
              <a:rPr lang="en-US" altLang="en-US"/>
              <a:t>Mission (United witness to the Gospel of Christ)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113AA0D6-0F1A-2AB5-73D9-CE90CEAEC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457200"/>
            <a:ext cx="7239000" cy="1143000"/>
          </a:xfrm>
        </p:spPr>
        <p:txBody>
          <a:bodyPr/>
          <a:lstStyle/>
          <a:p>
            <a:r>
              <a:rPr lang="en-US" altLang="en-US"/>
              <a:t>Accompaniment: Shared Model of Mission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49D4A178-1FAE-6AF0-88B4-253859BD4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752600"/>
            <a:ext cx="6553200" cy="4830763"/>
          </a:xfrm>
        </p:spPr>
        <p:txBody>
          <a:bodyPr/>
          <a:lstStyle/>
          <a:p>
            <a:r>
              <a:rPr lang="en-US" altLang="en-US"/>
              <a:t>Emmaus Road encounter</a:t>
            </a:r>
            <a:br>
              <a:rPr lang="en-US" altLang="en-US"/>
            </a:br>
            <a:r>
              <a:rPr lang="en-US" altLang="en-US"/>
              <a:t>(Lk 24:13-49)</a:t>
            </a:r>
          </a:p>
          <a:p>
            <a:r>
              <a:rPr lang="en-US" altLang="en-US"/>
              <a:t>Interaction between </a:t>
            </a:r>
            <a:br>
              <a:rPr lang="en-US" altLang="en-US"/>
            </a:br>
            <a:r>
              <a:rPr lang="en-US" altLang="en-US"/>
              <a:t>contexts, theology, </a:t>
            </a:r>
            <a:br>
              <a:rPr lang="en-US" altLang="en-US"/>
            </a:br>
            <a:r>
              <a:rPr lang="en-US" altLang="en-US"/>
              <a:t>and practice</a:t>
            </a:r>
          </a:p>
          <a:p>
            <a:pPr lvl="1"/>
            <a:r>
              <a:rPr lang="en-US" altLang="en-US"/>
              <a:t>What was the context of the story?</a:t>
            </a:r>
          </a:p>
          <a:p>
            <a:pPr lvl="1"/>
            <a:r>
              <a:rPr lang="en-US" altLang="en-US"/>
              <a:t>If Jesus asked us “what things?” what would we say about our present context?</a:t>
            </a:r>
          </a:p>
        </p:txBody>
      </p:sp>
      <p:sp>
        <p:nvSpPr>
          <p:cNvPr id="20484" name="TextBox 3">
            <a:extLst>
              <a:ext uri="{FF2B5EF4-FFF2-40B4-BE49-F238E27FC236}">
                <a16:creationId xmlns:a16="http://schemas.microsoft.com/office/drawing/2014/main" id="{374BB6AB-348F-8520-FF5D-86EEB19DD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6324600"/>
            <a:ext cx="2732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400"/>
              <a:t>* From </a:t>
            </a:r>
            <a:r>
              <a:rPr lang="en-US" altLang="en-US" sz="1400" i="1"/>
              <a:t>Mission in Context, </a:t>
            </a:r>
            <a:r>
              <a:rPr lang="en-US" altLang="en-US" sz="1400"/>
              <a:t>2004</a:t>
            </a:r>
          </a:p>
        </p:txBody>
      </p:sp>
      <p:pic>
        <p:nvPicPr>
          <p:cNvPr id="20485" name="Picture 4" descr="LWI_05_01_id_food_supply_rice.jpg">
            <a:extLst>
              <a:ext uri="{FF2B5EF4-FFF2-40B4-BE49-F238E27FC236}">
                <a16:creationId xmlns:a16="http://schemas.microsoft.com/office/drawing/2014/main" id="{3D7DE7E4-66EA-6E01-BCB0-67A43386C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1" t="4791" b="4791"/>
          <a:stretch>
            <a:fillRect/>
          </a:stretch>
        </p:blipFill>
        <p:spPr bwMode="auto">
          <a:xfrm>
            <a:off x="5638800" y="2319338"/>
            <a:ext cx="27463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12AEAF71-0412-E273-C9FC-6A93D0CCD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Discerning our Context*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A3F081B9-9F7D-EFAB-340E-F620925DF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Where do we discern our context?</a:t>
            </a:r>
          </a:p>
          <a:p>
            <a:pPr lvl="1"/>
            <a:r>
              <a:rPr lang="en-US" altLang="en-US"/>
              <a:t>Globalization</a:t>
            </a:r>
          </a:p>
          <a:p>
            <a:pPr lvl="1"/>
            <a:r>
              <a:rPr lang="en-US" altLang="en-US"/>
              <a:t>Economic inequity</a:t>
            </a:r>
          </a:p>
          <a:p>
            <a:pPr lvl="1"/>
            <a:r>
              <a:rPr lang="en-US" altLang="en-US"/>
              <a:t>Technological change</a:t>
            </a:r>
          </a:p>
          <a:p>
            <a:pPr lvl="1"/>
            <a:r>
              <a:rPr lang="en-US" altLang="en-US"/>
              <a:t>Threats to global health</a:t>
            </a:r>
          </a:p>
          <a:p>
            <a:pPr lvl="1"/>
            <a:r>
              <a:rPr lang="en-US" altLang="en-US"/>
              <a:t>Violence (religious, </a:t>
            </a:r>
            <a:br>
              <a:rPr lang="en-US" altLang="en-US"/>
            </a:br>
            <a:r>
              <a:rPr lang="en-US" altLang="en-US"/>
              <a:t>cultural, and political)</a:t>
            </a:r>
          </a:p>
          <a:p>
            <a:pPr lvl="1"/>
            <a:r>
              <a:rPr lang="en-US" altLang="en-US"/>
              <a:t>Ecological imbalance</a:t>
            </a:r>
          </a:p>
          <a:p>
            <a:endParaRPr lang="en-US" altLang="en-US"/>
          </a:p>
        </p:txBody>
      </p:sp>
      <p:sp>
        <p:nvSpPr>
          <p:cNvPr id="21508" name="TextBox 3">
            <a:extLst>
              <a:ext uri="{FF2B5EF4-FFF2-40B4-BE49-F238E27FC236}">
                <a16:creationId xmlns:a16="http://schemas.microsoft.com/office/drawing/2014/main" id="{C7A13E84-B876-9812-E423-AC4B4DA29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6324600"/>
            <a:ext cx="2732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400"/>
              <a:t>* From </a:t>
            </a:r>
            <a:r>
              <a:rPr lang="en-US" altLang="en-US" sz="1400" i="1"/>
              <a:t>Mission in Context, </a:t>
            </a:r>
            <a:r>
              <a:rPr lang="en-US" altLang="en-US" sz="1400"/>
              <a:t>2004</a:t>
            </a:r>
          </a:p>
        </p:txBody>
      </p:sp>
      <p:pic>
        <p:nvPicPr>
          <p:cNvPr id="21509" name="Picture 7" descr="DSC_0021.JPG">
            <a:extLst>
              <a:ext uri="{FF2B5EF4-FFF2-40B4-BE49-F238E27FC236}">
                <a16:creationId xmlns:a16="http://schemas.microsoft.com/office/drawing/2014/main" id="{444BE538-3C95-5092-505D-7562FE8ED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41" t="11574"/>
          <a:stretch>
            <a:fillRect/>
          </a:stretch>
        </p:blipFill>
        <p:spPr bwMode="auto">
          <a:xfrm>
            <a:off x="5848350" y="2590800"/>
            <a:ext cx="28384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ue Them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>
  <LongProp xmlns="" name="ItemRetentionFormula"><![CDATA[<formula id="Microsoft.Office.RecordsManagement.PolicyFeatures.Expiration.Formula.BuiltIn"><number>30</number><property>Resource_x0020_Expiration_x0020_Date</property><propertyId>10707da6-4d4e-4e95-8a65-ffbaabff4290</propertyId><period>days</period></formula>]]></LongProp>
  <LongProp xmlns="" name="TaxCatchAll"><![CDATA[5;#English|2a561fb9-8cee-4c70-9ce6-5f63a2094213;#30;#Synods|15af718a-90dd-4cf4-9fb7-358161ac397d;#80;#Missionary|0e909519-5a24-4ecd-a735-8ae096a87623;#78;#Global Mission|24c7696a-937e-494c-88f8-95fd717c5232;#261;#Global Mission|34b6d760-74bb-4dc0-89a3-b9ead5af37e3;#90;#The 21st Century|fd1e698e-1cfa-4f21-bc27-5f9dee92e733;#19;#Member|a0e929f6-0728-46ab-beb4-b4e20508ce60]]></LongProp>
</Long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34DF4E09249B449DB0A5AAD152C9A0" ma:contentTypeVersion="35" ma:contentTypeDescription="Create a new document." ma:contentTypeScope="" ma:versionID="28c0d1902085efb3afa31719779055db">
  <xsd:schema xmlns:xsd="http://www.w3.org/2001/XMLSchema" xmlns:xs="http://www.w3.org/2001/XMLSchema" xmlns:p="http://schemas.microsoft.com/office/2006/metadata/properties" xmlns:ns2="0e456244-9f82-43cd-a08b-0fc491365cef" xmlns:ns3="443b974f-4cf2-4f2b-8081-287a5ea837dc" targetNamespace="http://schemas.microsoft.com/office/2006/metadata/properties" ma:root="true" ma:fieldsID="21bdbc28fed95a90e286d1549480156c" ns2:_="" ns3:_="">
    <xsd:import namespace="0e456244-9f82-43cd-a08b-0fc491365cef"/>
    <xsd:import namespace="443b974f-4cf2-4f2b-8081-287a5ea837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2:MediaServiceDateTaken" minOccurs="0"/>
                <xsd:element ref="ns2:MediaServiceAutoTags" minOccurs="0"/>
                <xsd:element ref="ns2:Used_x0020_By" minOccurs="0"/>
                <xsd:element ref="ns2:MediaServiceOCR" minOccurs="0"/>
                <xsd:element ref="ns3:_dlc_DocId" minOccurs="0"/>
                <xsd:element ref="ns3:_dlc_DocIdUrl" minOccurs="0"/>
                <xsd:element ref="ns3:_dlc_DocIdPersistId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Dat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456244-9f82-43cd-a08b-0fc491365c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Used_x0020_By" ma:index="14" nillable="true" ma:displayName="Used By" ma:default="- Both" ma:format="RadioButtons" ma:internalName="Used_x0020_By">
      <xsd:simpleType>
        <xsd:union memberTypes="dms:Text">
          <xsd:simpleType>
            <xsd:restriction base="dms:Choice">
              <xsd:enumeration value="- Both"/>
              <xsd:enumeration value="BAs"/>
              <xsd:enumeration value="PMs"/>
              <xsd:enumeration value="- Everyone"/>
            </xsd:restriction>
          </xsd:simpleType>
        </xsd:union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b059a39c-917c-4ba5-a340-17ecc75646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8" nillable="true" ma:displayName="Date" ma:format="DateOnly" ma:internalName="Date">
      <xsd:simpleType>
        <xsd:restriction base="dms:DateTime"/>
      </xsd:simple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3b974f-4cf2-4f2b-8081-287a5ea837dc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cd64d1a7-1d96-4342-97da-5198f00f7efe}" ma:internalName="TaxCatchAll" ma:showField="CatchAllData" ma:web="443b974f-4cf2-4f2b-8081-287a5ea837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8F1528-E901-4887-8019-03C17A696902}">
  <ds:schemaRefs>
    <ds:schemaRef ds:uri="http://schemas.microsoft.com/office/2006/metadata/longProperties"/>
    <ds:schemaRef ds:uri=""/>
  </ds:schemaRefs>
</ds:datastoreItem>
</file>

<file path=customXml/itemProps2.xml><?xml version="1.0" encoding="utf-8"?>
<ds:datastoreItem xmlns:ds="http://schemas.openxmlformats.org/officeDocument/2006/customXml" ds:itemID="{D1458136-DC66-4AD5-A6AA-20A8DD73980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2116B8D5-F158-4D76-B609-4F72A22AEE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456244-9f82-43cd-a08b-0fc491365cef"/>
    <ds:schemaRef ds:uri="443b974f-4cf2-4f2b-8081-287a5ea837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841CCE8-9468-4227-869D-6FC6BFD49B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Theme Template</Template>
  <TotalTime>1202</TotalTime>
  <Words>1534</Words>
  <Application>Microsoft Office PowerPoint</Application>
  <PresentationFormat>On-screen Show (4:3)</PresentationFormat>
  <Paragraphs>181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Blue Theme Template</vt:lpstr>
      <vt:lpstr>accompaniment: a shared model of mission</vt:lpstr>
      <vt:lpstr>Our Relation: Expressions of the Church</vt:lpstr>
      <vt:lpstr>The Lutheran World Federation</vt:lpstr>
      <vt:lpstr>Where Are We?</vt:lpstr>
      <vt:lpstr>In North America…</vt:lpstr>
      <vt:lpstr>Communion is a Gift</vt:lpstr>
      <vt:lpstr>Communion is a Task</vt:lpstr>
      <vt:lpstr>Accompaniment: Shared Model of Mission</vt:lpstr>
      <vt:lpstr>Discerning our Context*</vt:lpstr>
      <vt:lpstr>Theology and Practice of Mission</vt:lpstr>
      <vt:lpstr>Our Holistic Mission</vt:lpstr>
      <vt:lpstr>Mission in Context</vt:lpstr>
      <vt:lpstr>Becoming a Federation</vt:lpstr>
      <vt:lpstr>Becoming a Communion</vt:lpstr>
      <vt:lpstr>From Federation To Communion</vt:lpstr>
      <vt:lpstr>From Federation to Communion</vt:lpstr>
      <vt:lpstr>From Federation to Communion</vt:lpstr>
      <vt:lpstr>From Federation to Communion</vt:lpstr>
      <vt:lpstr>From Paternalism to Equality</vt:lpstr>
      <vt:lpstr>From Paternalism to Equality</vt:lpstr>
      <vt:lpstr>From Paternalism to Equality</vt:lpstr>
      <vt:lpstr>From Paternalism to Equality</vt:lpstr>
      <vt:lpstr>From Naivete to Conscientization</vt:lpstr>
      <vt:lpstr>From Naivete to Conscientization</vt:lpstr>
      <vt:lpstr>From Naivete to Conscientization</vt:lpstr>
      <vt:lpstr>From Naivete to Conscientization</vt:lpstr>
      <vt:lpstr>The Communion is Here…</vt:lpstr>
      <vt:lpstr>What would mission look like in North America...       if our identity is understood and lived as part of a global Communion of Churches?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Lutheran World Federation 1</dc:title>
  <dc:creator>jennifer</dc:creator>
  <cp:lastModifiedBy>Karin Fox</cp:lastModifiedBy>
  <cp:revision>183</cp:revision>
  <dcterms:created xsi:type="dcterms:W3CDTF">2010-04-13T16:35:55Z</dcterms:created>
  <dcterms:modified xsi:type="dcterms:W3CDTF">2025-08-13T22:28:54Z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TC300019171033</vt:lpwstr>
  </property>
  <property fmtid="{D5CDD505-2E9C-101B-9397-08002B2CF9AE}" pid="3" name="_dlc_DocId">
    <vt:lpwstr>4D3JZ2TK2AEZ-1706065743-59153</vt:lpwstr>
  </property>
  <property fmtid="{D5CDD505-2E9C-101B-9397-08002B2CF9AE}" pid="4" name="_dlc_DocIdItemGuid">
    <vt:lpwstr>3ae4f2e7-cd01-4aa5-ab00-26918c4f79c0</vt:lpwstr>
  </property>
  <property fmtid="{D5CDD505-2E9C-101B-9397-08002B2CF9AE}" pid="5" name="_dlc_DocIdUrl">
    <vt:lpwstr>https://elcacwo.sharepoint.com/sites/ITStaff/_layouts/15/DocIdRedir.aspx?ID=4D3JZ2TK2AEZ-1706065743-59153, 4D3JZ2TK2AEZ-1706065743-59153</vt:lpwstr>
  </property>
  <property fmtid="{D5CDD505-2E9C-101B-9397-08002B2CF9AE}" pid="6" name="Resource Category">
    <vt:lpwstr>78;#Global Mission|24c7696a-937e-494c-88f8-95fd717c5232</vt:lpwstr>
  </property>
  <property fmtid="{D5CDD505-2E9C-101B-9397-08002B2CF9AE}" pid="7" name="dbcb669f85a94c79882e4591e49db382">
    <vt:lpwstr>Global Mission|24c7696a-937e-494c-88f8-95fd717c5232</vt:lpwstr>
  </property>
  <property fmtid="{D5CDD505-2E9C-101B-9397-08002B2CF9AE}" pid="8" name="b8cf5103550044b6adff90de73dcc70d">
    <vt:lpwstr>The 21st Century|fd1e698e-1cfa-4f21-bc27-5f9dee92e733</vt:lpwstr>
  </property>
  <property fmtid="{D5CDD505-2E9C-101B-9397-08002B2CF9AE}" pid="9" name="Resource Primary Audience">
    <vt:lpwstr>30;#Synods|15af718a-90dd-4cf4-9fb7-358161ac397d;#19;#Member|a0e929f6-0728-46ab-beb4-b4e20508ce60;#80;#Missionary|0e909519-5a24-4ecd-a735-8ae096a87623</vt:lpwstr>
  </property>
  <property fmtid="{D5CDD505-2E9C-101B-9397-08002B2CF9AE}" pid="10" name="Resource Language">
    <vt:lpwstr>5;#English|2a561fb9-8cee-4c70-9ce6-5f63a2094213</vt:lpwstr>
  </property>
  <property fmtid="{D5CDD505-2E9C-101B-9397-08002B2CF9AE}" pid="11" name="pff9ff76d6d04245968fbeacd7773757">
    <vt:lpwstr>English|2a561fb9-8cee-4c70-9ce6-5f63a2094213</vt:lpwstr>
  </property>
  <property fmtid="{D5CDD505-2E9C-101B-9397-08002B2CF9AE}" pid="12" name="p0eec0248d09446db2b674e7726de702">
    <vt:lpwstr>Global Mission|34b6d760-74bb-4dc0-89a3-b9ead5af37e3</vt:lpwstr>
  </property>
  <property fmtid="{D5CDD505-2E9C-101B-9397-08002B2CF9AE}" pid="13" name="Exclude Resource From Search">
    <vt:lpwstr>0</vt:lpwstr>
  </property>
  <property fmtid="{D5CDD505-2E9C-101B-9397-08002B2CF9AE}" pid="14" name="f4e18a6ced514bde9eff9825603cfd24">
    <vt:lpwstr>Synods|15af718a-90dd-4cf4-9fb7-358161ac397d;Member|a0e929f6-0728-46ab-beb4-b4e20508ce60;Missionary|0e909519-5a24-4ecd-a735-8ae096a87623</vt:lpwstr>
  </property>
  <property fmtid="{D5CDD505-2E9C-101B-9397-08002B2CF9AE}" pid="15" name="Resource Interests">
    <vt:lpwstr>261;#Global Mission|34b6d760-74bb-4dc0-89a3-b9ead5af37e3</vt:lpwstr>
  </property>
  <property fmtid="{D5CDD505-2E9C-101B-9397-08002B2CF9AE}" pid="16" name="Resource_x0020_Subcategory">
    <vt:lpwstr>90;#The 21st Century|fd1e698e-1cfa-4f21-bc27-5f9dee92e733</vt:lpwstr>
  </property>
  <property fmtid="{D5CDD505-2E9C-101B-9397-08002B2CF9AE}" pid="17" name="TaxCatchAll">
    <vt:lpwstr>5;#English|2a561fb9-8cee-4c70-9ce6-5f63a2094213;#30;#Synods|15af718a-90dd-4cf4-9fb7-358161ac397d;#80;#Missionary|0e909519-5a24-4ecd-a735-8ae096a87623;#78;#Global Mission|24c7696a-937e-494c-88f8-95fd717c5232;#261;#Global Mission|34b6d760-74bb-4dc0-89a3-b9e</vt:lpwstr>
  </property>
  <property fmtid="{D5CDD505-2E9C-101B-9397-08002B2CF9AE}" pid="18" name="ItemRetentionFormula">
    <vt:lpwstr>&lt;formula id="Microsoft.Office.RecordsManagement.PolicyFeatures.Expiration.Formula.BuiltIn"&gt;&lt;number&gt;30&lt;/number&gt;&lt;property&gt;Resource_x005f_x0020_Expiration_x005f_x0020_Date&lt;/property&gt;&lt;propertyId&gt;10707da6-4d4e-4e95-8a65-ffbaabff4290&lt;/propertyId&gt;&lt;period&gt;days&lt;/period&gt;&lt;/form</vt:lpwstr>
  </property>
  <property fmtid="{D5CDD505-2E9C-101B-9397-08002B2CF9AE}" pid="19" name="_dlc_policyId">
    <vt:lpwstr>0x0101009C49CB76883F4D29A3A38B8F877398AD000974FD063C8C4D38BD02BABB281DEB2100FC8C5E0A0D71CA4FB77870BC02D992DB|-2089888871</vt:lpwstr>
  </property>
  <property fmtid="{D5CDD505-2E9C-101B-9397-08002B2CF9AE}" pid="20" name="Resource Subcategory">
    <vt:lpwstr>90;#The 21st Century|fd1e698e-1cfa-4f21-bc27-5f9dee92e733</vt:lpwstr>
  </property>
  <property fmtid="{D5CDD505-2E9C-101B-9397-08002B2CF9AE}" pid="21" name="Resource Description">
    <vt:lpwstr>A powerpoint presentation on: The Lutheran world Federation an expresion of the church in relationship</vt:lpwstr>
  </property>
  <property fmtid="{D5CDD505-2E9C-101B-9397-08002B2CF9AE}" pid="22" name="WorkflowChangePath">
    <vt:lpwstr>e3ef69b2-e679-4790-b439-7098d68d73eb,10;</vt:lpwstr>
  </property>
  <property fmtid="{D5CDD505-2E9C-101B-9397-08002B2CF9AE}" pid="23" name="Resource Never Expires">
    <vt:lpwstr>1</vt:lpwstr>
  </property>
  <property fmtid="{D5CDD505-2E9C-101B-9397-08002B2CF9AE}" pid="24" name="Resource Title Metrics">
    <vt:lpwstr>2074</vt:lpwstr>
  </property>
  <property fmtid="{D5CDD505-2E9C-101B-9397-08002B2CF9AE}" pid="25" name="Metrics File with Extension">
    <vt:lpwstr>2074</vt:lpwstr>
  </property>
</Properties>
</file>