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58" r:id="rId6"/>
  </p:sldMasterIdLst>
  <p:notesMasterIdLst>
    <p:notesMasterId r:id="rId22"/>
  </p:notesMasterIdLst>
  <p:sldIdLst>
    <p:sldId id="257" r:id="rId7"/>
    <p:sldId id="260" r:id="rId8"/>
    <p:sldId id="267" r:id="rId9"/>
    <p:sldId id="272" r:id="rId10"/>
    <p:sldId id="269" r:id="rId11"/>
    <p:sldId id="270" r:id="rId12"/>
    <p:sldId id="268" r:id="rId13"/>
    <p:sldId id="261" r:id="rId14"/>
    <p:sldId id="262" r:id="rId15"/>
    <p:sldId id="263" r:id="rId16"/>
    <p:sldId id="264" r:id="rId17"/>
    <p:sldId id="265" r:id="rId18"/>
    <p:sldId id="266" r:id="rId19"/>
    <p:sldId id="273" r:id="rId20"/>
    <p:sldId id="271"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EE0000"/>
    <a:srgbClr val="344893"/>
    <a:srgbClr val="013845"/>
    <a:srgbClr val="006699"/>
    <a:srgbClr val="E0A971"/>
    <a:srgbClr val="202C5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141" autoAdjust="0"/>
  </p:normalViewPr>
  <p:slideViewPr>
    <p:cSldViewPr snapToGrid="0">
      <p:cViewPr varScale="1">
        <p:scale>
          <a:sx n="82" d="100"/>
          <a:sy n="82" d="100"/>
        </p:scale>
        <p:origin x="20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42" name="Rectangle 2">
            <a:extLst>
              <a:ext uri="{FF2B5EF4-FFF2-40B4-BE49-F238E27FC236}">
                <a16:creationId xmlns:a16="http://schemas.microsoft.com/office/drawing/2014/main" id="{3CA61DDA-574D-D745-AE26-4EE44E50D64C}"/>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73443" name="Rectangle 3">
            <a:extLst>
              <a:ext uri="{FF2B5EF4-FFF2-40B4-BE49-F238E27FC236}">
                <a16:creationId xmlns:a16="http://schemas.microsoft.com/office/drawing/2014/main" id="{0ECC89C7-636F-0DD0-53C1-6812DDF12E05}"/>
              </a:ext>
            </a:extLst>
          </p:cNvPr>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73444" name="Rectangle 4">
            <a:extLst>
              <a:ext uri="{FF2B5EF4-FFF2-40B4-BE49-F238E27FC236}">
                <a16:creationId xmlns:a16="http://schemas.microsoft.com/office/drawing/2014/main" id="{E6FB5DEC-56F7-9AE2-1393-0B963375DD98}"/>
              </a:ext>
            </a:extLst>
          </p:cNvPr>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45" name="Rectangle 5">
            <a:extLst>
              <a:ext uri="{FF2B5EF4-FFF2-40B4-BE49-F238E27FC236}">
                <a16:creationId xmlns:a16="http://schemas.microsoft.com/office/drawing/2014/main" id="{A06E84A2-BBE8-A524-926F-D6F87EF48592}"/>
              </a:ext>
            </a:extLst>
          </p:cNvPr>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446" name="Rectangle 6">
            <a:extLst>
              <a:ext uri="{FF2B5EF4-FFF2-40B4-BE49-F238E27FC236}">
                <a16:creationId xmlns:a16="http://schemas.microsoft.com/office/drawing/2014/main" id="{178AED04-A978-3888-A41C-FDDCA29E8D30}"/>
              </a:ext>
            </a:extLst>
          </p:cNvPr>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73447" name="Rectangle 7">
            <a:extLst>
              <a:ext uri="{FF2B5EF4-FFF2-40B4-BE49-F238E27FC236}">
                <a16:creationId xmlns:a16="http://schemas.microsoft.com/office/drawing/2014/main" id="{C128DD32-56F6-AFB6-A909-0108D905B49D}"/>
              </a:ext>
            </a:extLst>
          </p:cNvPr>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B2794F5-7CC7-49EE-892D-8771E7E2302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F5E127-0A9D-FBF1-59F2-BAF99FC7572C}"/>
              </a:ext>
            </a:extLst>
          </p:cNvPr>
          <p:cNvSpPr>
            <a:spLocks noGrp="1" noChangeArrowheads="1"/>
          </p:cNvSpPr>
          <p:nvPr>
            <p:ph type="sldNum" sz="quarter" idx="5"/>
          </p:nvPr>
        </p:nvSpPr>
        <p:spPr>
          <a:ln/>
        </p:spPr>
        <p:txBody>
          <a:bodyPr/>
          <a:lstStyle/>
          <a:p>
            <a:fld id="{9F1A92B0-C31E-4CC9-97A2-78191B1F28FE}" type="slidenum">
              <a:rPr lang="en-US" altLang="en-US"/>
              <a:pPr/>
              <a:t>3</a:t>
            </a:fld>
            <a:endParaRPr lang="en-US" altLang="en-US"/>
          </a:p>
        </p:txBody>
      </p:sp>
      <p:sp>
        <p:nvSpPr>
          <p:cNvPr id="574466" name="Rectangle 2">
            <a:extLst>
              <a:ext uri="{FF2B5EF4-FFF2-40B4-BE49-F238E27FC236}">
                <a16:creationId xmlns:a16="http://schemas.microsoft.com/office/drawing/2014/main" id="{6D9E98DB-0FD1-AC86-9FDD-55F44FE75D44}"/>
              </a:ext>
            </a:extLst>
          </p:cNvPr>
          <p:cNvSpPr>
            <a:spLocks noRot="1" noChangeArrowheads="1" noTextEdit="1"/>
          </p:cNvSpPr>
          <p:nvPr>
            <p:ph type="sldImg"/>
          </p:nvPr>
        </p:nvSpPr>
        <p:spPr>
          <a:ln/>
        </p:spPr>
      </p:sp>
      <p:sp>
        <p:nvSpPr>
          <p:cNvPr id="574467" name="Rectangle 3">
            <a:extLst>
              <a:ext uri="{FF2B5EF4-FFF2-40B4-BE49-F238E27FC236}">
                <a16:creationId xmlns:a16="http://schemas.microsoft.com/office/drawing/2014/main" id="{1B27AD2E-CC12-5DFB-652C-780B78292E05}"/>
              </a:ext>
            </a:extLst>
          </p:cNvPr>
          <p:cNvSpPr>
            <a:spLocks noGrp="1" noChangeArrowheads="1"/>
          </p:cNvSpPr>
          <p:nvPr>
            <p:ph type="body" idx="1"/>
          </p:nvPr>
        </p:nvSpPr>
        <p:spPr/>
        <p:txBody>
          <a:bodyPr/>
          <a:lstStyle/>
          <a:p>
            <a:r>
              <a:rPr lang="en-US" altLang="en-US"/>
              <a:t>From February 3 through 17, Bishop Hanson and a delegation of 15 other ELCA members journeyed to important ecumenical centers in London, Istanbul, Rome, and Geneva. This was a meeting that had been planned and coordinated for well over a year. Those who attended did so at their own expense and represented the ELCA in a time for conversation, learning, and ministry.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B7D4BF-8679-8E9C-41F9-610557C20647}"/>
              </a:ext>
            </a:extLst>
          </p:cNvPr>
          <p:cNvSpPr>
            <a:spLocks noGrp="1" noChangeArrowheads="1"/>
          </p:cNvSpPr>
          <p:nvPr>
            <p:ph type="sldNum" sz="quarter" idx="5"/>
          </p:nvPr>
        </p:nvSpPr>
        <p:spPr>
          <a:ln/>
        </p:spPr>
        <p:txBody>
          <a:bodyPr/>
          <a:lstStyle/>
          <a:p>
            <a:fld id="{4AADC84C-61CB-448E-B8AF-40925FC08A2B}" type="slidenum">
              <a:rPr lang="en-US" altLang="en-US"/>
              <a:pPr/>
              <a:t>12</a:t>
            </a:fld>
            <a:endParaRPr lang="en-US" altLang="en-US"/>
          </a:p>
        </p:txBody>
      </p:sp>
      <p:sp>
        <p:nvSpPr>
          <p:cNvPr id="583682" name="Rectangle 2">
            <a:extLst>
              <a:ext uri="{FF2B5EF4-FFF2-40B4-BE49-F238E27FC236}">
                <a16:creationId xmlns:a16="http://schemas.microsoft.com/office/drawing/2014/main" id="{629F1624-D1C8-F187-A354-46F2B9B49659}"/>
              </a:ext>
            </a:extLst>
          </p:cNvPr>
          <p:cNvSpPr>
            <a:spLocks noRot="1" noChangeArrowheads="1" noTextEdit="1"/>
          </p:cNvSpPr>
          <p:nvPr>
            <p:ph type="sldImg"/>
          </p:nvPr>
        </p:nvSpPr>
        <p:spPr>
          <a:ln/>
        </p:spPr>
      </p:sp>
      <p:sp>
        <p:nvSpPr>
          <p:cNvPr id="583683" name="Rectangle 3">
            <a:extLst>
              <a:ext uri="{FF2B5EF4-FFF2-40B4-BE49-F238E27FC236}">
                <a16:creationId xmlns:a16="http://schemas.microsoft.com/office/drawing/2014/main" id="{FD121EFB-4DCF-3584-4FD6-13691DCE04F9}"/>
              </a:ext>
            </a:extLst>
          </p:cNvPr>
          <p:cNvSpPr>
            <a:spLocks noGrp="1" noChangeArrowheads="1"/>
          </p:cNvSpPr>
          <p:nvPr>
            <p:ph type="body" idx="1"/>
          </p:nvPr>
        </p:nvSpPr>
        <p:spPr/>
        <p:txBody>
          <a:bodyPr/>
          <a:lstStyle/>
          <a:p>
            <a:pPr>
              <a:lnSpc>
                <a:spcPct val="80000"/>
              </a:lnSpc>
            </a:pPr>
            <a:r>
              <a:rPr lang="en-US" altLang="en-US" sz="1000" b="1"/>
              <a:t>Lutheran World Federation:  </a:t>
            </a:r>
            <a:r>
              <a:rPr lang="en-US" altLang="en-US" sz="1000"/>
              <a:t>The LWF pre-assembly meeting was held at the end of in January 2010 in Canada. Joining the ELCA delegates and advisors were delegates and advisors from the Evangelical Lutheran Church in Canada, the Estonian Lutheran Church Abroad, and representatives from the LWF in Geneva. Over forty persons were in attendance for preparation, orientation, discussion, and decisions by North American Lutherans. The LWF Assembly will take place in Stuttgart, Germany in July 2010.  The theme of the Assembly is “Give Us Today Our Daily Bread.” In the pre-assembly, this theme took life through Bible studies, panel presentations, discussions, business items, and a message from our North American region.  </a:t>
            </a:r>
          </a:p>
          <a:p>
            <a:pPr>
              <a:lnSpc>
                <a:spcPct val="80000"/>
              </a:lnSpc>
            </a:pPr>
            <a:r>
              <a:rPr lang="en-US" altLang="en-US" sz="1000"/>
              <a:t>   </a:t>
            </a:r>
            <a:endParaRPr lang="en-US" altLang="en-US" sz="1000" b="1"/>
          </a:p>
          <a:p>
            <a:pPr>
              <a:lnSpc>
                <a:spcPct val="80000"/>
              </a:lnSpc>
            </a:pPr>
            <a:r>
              <a:rPr lang="en-US" altLang="en-US" sz="1000" b="1"/>
              <a:t>Churches Uniting in Christ (CUIC):  </a:t>
            </a:r>
            <a:r>
              <a:rPr lang="en-US" altLang="en-US" sz="1000"/>
              <a:t>The office for CUIC has been closed and there is no longer a staff person. The objectives and priorities are being assessed. A meeting of heads of communion and ecumenical officers was held in February.  Sherman Hicks represented the ELCA since Bishop Hanson and Donald McCoid were in Europe. Our commitment to racial justice is an important priority that we share with other Christian churches in CUIC.  How this priority will be shared and realized in the future is the focus of ongoing conversations.  </a:t>
            </a:r>
            <a:endParaRPr lang="en-US" altLang="en-US" sz="1000" b="1"/>
          </a:p>
          <a:p>
            <a:pPr>
              <a:lnSpc>
                <a:spcPct val="80000"/>
              </a:lnSpc>
            </a:pPr>
            <a:r>
              <a:rPr lang="en-US" altLang="en-US" sz="1000" b="1"/>
              <a:t>National Council of Churches of Christ in the USA (NCCC):  </a:t>
            </a:r>
            <a:r>
              <a:rPr lang="en-US" altLang="en-US" sz="1000"/>
              <a:t>In November, the ELCA delegates met in Minneapolis for the annual NCCC General Assembly.  A significant highlight was the election of Kathryn Lohre, an active young adult ELCA member, as President-elect of the NCCC.  “Rejoice always, Pray without ceasing, and Give thanks in all circumstances” was the theme that ran throughout bible studies, business sessions and presentations. The partnership with Church World Service (CWS) and shared presentations by CWS showed significant ministries that are supported and continue to touch many lives. Spiritual renewal and outreach to the needs of people through service and justice advocacy provided a faithful balance of Faith and Order and Life and Work. </a:t>
            </a:r>
            <a:endParaRPr lang="en-US" altLang="en-US" sz="1000" b="1"/>
          </a:p>
          <a:p>
            <a:pPr>
              <a:lnSpc>
                <a:spcPct val="80000"/>
              </a:lnSpc>
            </a:pPr>
            <a:r>
              <a:rPr lang="en-US" altLang="en-US" sz="1000" b="1"/>
              <a:t>Christian Churches Together:  </a:t>
            </a:r>
            <a:r>
              <a:rPr lang="en-US" altLang="en-US" sz="1000"/>
              <a:t>The annual meeting of CCT was held in Seattle from January 12-15.  Bishop Claire Burkat a member of CCT’s Steering Committee and Bishop Chris Boerger attended the meeting. The priorities of witness (evangelism) and working to reduce domestic poverty by one-half were shared by the five Christian families who make up CCT. </a:t>
            </a:r>
            <a:endParaRPr lang="en-US" altLang="en-US" sz="1000" b="1"/>
          </a:p>
          <a:p>
            <a:pPr>
              <a:lnSpc>
                <a:spcPct val="80000"/>
              </a:lnSpc>
            </a:pPr>
            <a:r>
              <a:rPr lang="en-US" altLang="en-US" sz="1000" b="1"/>
              <a:t>World Council of Churches WCC:  </a:t>
            </a:r>
            <a:r>
              <a:rPr lang="en-US" altLang="en-US" sz="1000"/>
              <a:t>The Rev. Dr. Olav Fykse Tveit has begun his leadership as the new General Secretary of the WCC. The next general assembly of the WCC will be in Korea in 2013. The WCC continues to face financial downturns as it addresses growing ministry needs.  The close of the WCC sponsored Decade to Overcome Violence (DOV) is expected to take place in the summer 2011; ER staff provide leadership on the WCC DOV committee in the United States.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F27C96-F7F9-C846-ED3B-4C0212FA180B}"/>
              </a:ext>
            </a:extLst>
          </p:cNvPr>
          <p:cNvSpPr>
            <a:spLocks noGrp="1" noChangeArrowheads="1"/>
          </p:cNvSpPr>
          <p:nvPr>
            <p:ph type="sldNum" sz="quarter" idx="5"/>
          </p:nvPr>
        </p:nvSpPr>
        <p:spPr>
          <a:ln/>
        </p:spPr>
        <p:txBody>
          <a:bodyPr/>
          <a:lstStyle/>
          <a:p>
            <a:fld id="{7672A0F3-5926-49B3-BDA8-7A751B79FDEF}" type="slidenum">
              <a:rPr lang="en-US" altLang="en-US"/>
              <a:pPr/>
              <a:t>13</a:t>
            </a:fld>
            <a:endParaRPr lang="en-US" altLang="en-US"/>
          </a:p>
        </p:txBody>
      </p:sp>
      <p:sp>
        <p:nvSpPr>
          <p:cNvPr id="584706" name="Rectangle 2">
            <a:extLst>
              <a:ext uri="{FF2B5EF4-FFF2-40B4-BE49-F238E27FC236}">
                <a16:creationId xmlns:a16="http://schemas.microsoft.com/office/drawing/2014/main" id="{05ECFA8C-0A5A-3CEA-1E04-78B9ABA572B2}"/>
              </a:ext>
            </a:extLst>
          </p:cNvPr>
          <p:cNvSpPr>
            <a:spLocks noRot="1" noChangeArrowheads="1" noTextEdit="1"/>
          </p:cNvSpPr>
          <p:nvPr>
            <p:ph type="sldImg"/>
          </p:nvPr>
        </p:nvSpPr>
        <p:spPr>
          <a:ln/>
        </p:spPr>
      </p:sp>
      <p:sp>
        <p:nvSpPr>
          <p:cNvPr id="584707" name="Rectangle 3">
            <a:extLst>
              <a:ext uri="{FF2B5EF4-FFF2-40B4-BE49-F238E27FC236}">
                <a16:creationId xmlns:a16="http://schemas.microsoft.com/office/drawing/2014/main" id="{2BAF9B83-8296-3634-2CB9-D0479F3E0990}"/>
              </a:ext>
            </a:extLst>
          </p:cNvPr>
          <p:cNvSpPr>
            <a:spLocks noGrp="1" noChangeArrowheads="1"/>
          </p:cNvSpPr>
          <p:nvPr>
            <p:ph type="body" idx="1"/>
          </p:nvPr>
        </p:nvSpPr>
        <p:spPr/>
        <p:txBody>
          <a:bodyPr/>
          <a:lstStyle/>
          <a:p>
            <a:r>
              <a:rPr lang="en-US" altLang="en-US"/>
              <a:t>ER staff continue their efforts in convening and participating in the National Christian-Muslim Initiative and the Christian-Jewish Dialogue Table, supported through the auspices of the NCCC.  A new film on Christian-Jewish relations is being developed through the ELCA Consultative Panel on Lutheran-Jewish Relations, also for use by ecumenical partners.  The ELCA Consultative Panel on Lutheran-Muslim Relations anticipates the conclusion of its contribution to the series of ‘Talking Points’ for use in ELCA and ecumenical partner congregations.  </a:t>
            </a:r>
          </a:p>
          <a:p>
            <a:r>
              <a:rPr lang="en-US" altLang="en-US"/>
              <a:t>The NCCC Interfaith Commission is finishing its development of five thematic documents for use in congregations under the title “Interfaith and . . . .  The five themes are Mission, Ecumenism, Morality, Identity and Theology.  The Interfaith Commission meets in March in Los Angeles with national Christian and Muslim leadership.  </a:t>
            </a:r>
          </a:p>
          <a:p>
            <a:r>
              <a:rPr lang="en-US" altLang="en-US"/>
              <a:t>In cooperation with other ELCA units (notably the ELCA Washington Office), staff have served on behalf of the ELCA Presiding Bishop on the White House Task Force for Interreligious Dialogue and Cooperation.  The results of the task force are slated to be compiled in the spring of this year.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A94668-6703-4C09-B982-67F94CC4097F}"/>
              </a:ext>
            </a:extLst>
          </p:cNvPr>
          <p:cNvSpPr>
            <a:spLocks noGrp="1" noChangeArrowheads="1"/>
          </p:cNvSpPr>
          <p:nvPr>
            <p:ph type="sldNum" sz="quarter" idx="5"/>
          </p:nvPr>
        </p:nvSpPr>
        <p:spPr>
          <a:ln/>
        </p:spPr>
        <p:txBody>
          <a:bodyPr/>
          <a:lstStyle/>
          <a:p>
            <a:fld id="{BDF18E7F-D834-436A-B339-E5C7CA0CAC93}" type="slidenum">
              <a:rPr lang="en-US" altLang="en-US"/>
              <a:pPr/>
              <a:t>4</a:t>
            </a:fld>
            <a:endParaRPr lang="en-US" altLang="en-US"/>
          </a:p>
        </p:txBody>
      </p:sp>
      <p:sp>
        <p:nvSpPr>
          <p:cNvPr id="575490" name="Rectangle 2">
            <a:extLst>
              <a:ext uri="{FF2B5EF4-FFF2-40B4-BE49-F238E27FC236}">
                <a16:creationId xmlns:a16="http://schemas.microsoft.com/office/drawing/2014/main" id="{0430EBFB-0ABE-5F9D-9D15-623507411731}"/>
              </a:ext>
            </a:extLst>
          </p:cNvPr>
          <p:cNvSpPr>
            <a:spLocks noRot="1" noChangeArrowheads="1" noTextEdit="1"/>
          </p:cNvSpPr>
          <p:nvPr>
            <p:ph type="sldImg"/>
          </p:nvPr>
        </p:nvSpPr>
        <p:spPr>
          <a:ln/>
        </p:spPr>
      </p:sp>
      <p:sp>
        <p:nvSpPr>
          <p:cNvPr id="575491" name="Rectangle 3">
            <a:extLst>
              <a:ext uri="{FF2B5EF4-FFF2-40B4-BE49-F238E27FC236}">
                <a16:creationId xmlns:a16="http://schemas.microsoft.com/office/drawing/2014/main" id="{8D783B68-0068-5054-FB89-353468166C00}"/>
              </a:ext>
            </a:extLst>
          </p:cNvPr>
          <p:cNvSpPr>
            <a:spLocks noGrp="1" noChangeArrowheads="1"/>
          </p:cNvSpPr>
          <p:nvPr>
            <p:ph type="body" idx="1"/>
          </p:nvPr>
        </p:nvSpPr>
        <p:spPr/>
        <p:txBody>
          <a:bodyPr/>
          <a:lstStyle/>
          <a:p>
            <a:r>
              <a:rPr lang="en-US" altLang="en-US"/>
              <a:t>In </a:t>
            </a:r>
            <a:r>
              <a:rPr lang="en-US" altLang="en-US" b="1" i="1"/>
              <a:t>London</a:t>
            </a:r>
            <a:r>
              <a:rPr lang="en-US" altLang="en-US"/>
              <a:t>, meetings included: the Archbishop of Canterbury, the Anglican Consultative Council, the Church of England, and Lutherans in England.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1C1D5C-C242-74B5-DF75-AB1BBFD615EB}"/>
              </a:ext>
            </a:extLst>
          </p:cNvPr>
          <p:cNvSpPr>
            <a:spLocks noGrp="1" noChangeArrowheads="1"/>
          </p:cNvSpPr>
          <p:nvPr>
            <p:ph type="sldNum" sz="quarter" idx="5"/>
          </p:nvPr>
        </p:nvSpPr>
        <p:spPr>
          <a:ln/>
        </p:spPr>
        <p:txBody>
          <a:bodyPr/>
          <a:lstStyle/>
          <a:p>
            <a:fld id="{4D11E015-8AEB-4236-A094-6D06B5C1BE4E}" type="slidenum">
              <a:rPr lang="en-US" altLang="en-US"/>
              <a:pPr/>
              <a:t>5</a:t>
            </a:fld>
            <a:endParaRPr lang="en-US" altLang="en-US"/>
          </a:p>
        </p:txBody>
      </p:sp>
      <p:sp>
        <p:nvSpPr>
          <p:cNvPr id="576514" name="Rectangle 2">
            <a:extLst>
              <a:ext uri="{FF2B5EF4-FFF2-40B4-BE49-F238E27FC236}">
                <a16:creationId xmlns:a16="http://schemas.microsoft.com/office/drawing/2014/main" id="{E74EA6BA-0ED0-6CCC-7298-943586E3E14D}"/>
              </a:ext>
            </a:extLst>
          </p:cNvPr>
          <p:cNvSpPr>
            <a:spLocks noRot="1" noChangeArrowheads="1" noTextEdit="1"/>
          </p:cNvSpPr>
          <p:nvPr>
            <p:ph type="sldImg"/>
          </p:nvPr>
        </p:nvSpPr>
        <p:spPr>
          <a:ln/>
        </p:spPr>
      </p:sp>
      <p:sp>
        <p:nvSpPr>
          <p:cNvPr id="576515" name="Rectangle 3">
            <a:extLst>
              <a:ext uri="{FF2B5EF4-FFF2-40B4-BE49-F238E27FC236}">
                <a16:creationId xmlns:a16="http://schemas.microsoft.com/office/drawing/2014/main" id="{E01A6FE2-714B-113F-4AD1-589E3BC2E222}"/>
              </a:ext>
            </a:extLst>
          </p:cNvPr>
          <p:cNvSpPr>
            <a:spLocks noGrp="1" noChangeArrowheads="1"/>
          </p:cNvSpPr>
          <p:nvPr>
            <p:ph type="body" idx="1"/>
          </p:nvPr>
        </p:nvSpPr>
        <p:spPr/>
        <p:txBody>
          <a:bodyPr/>
          <a:lstStyle/>
          <a:p>
            <a:r>
              <a:rPr lang="en-US" altLang="en-US"/>
              <a:t>In </a:t>
            </a:r>
            <a:r>
              <a:rPr lang="en-US" altLang="en-US" b="1" i="1"/>
              <a:t>Istanbul</a:t>
            </a:r>
            <a:r>
              <a:rPr lang="en-US" altLang="en-US"/>
              <a:t>, our time included meeting with the Ecumenical Patriarch Bartholomew I and a conversation with the Orthodox theological commission.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12066D-E164-6C57-EBB9-CEF06BA35C59}"/>
              </a:ext>
            </a:extLst>
          </p:cNvPr>
          <p:cNvSpPr>
            <a:spLocks noGrp="1" noChangeArrowheads="1"/>
          </p:cNvSpPr>
          <p:nvPr>
            <p:ph type="sldNum" sz="quarter" idx="5"/>
          </p:nvPr>
        </p:nvSpPr>
        <p:spPr>
          <a:ln/>
        </p:spPr>
        <p:txBody>
          <a:bodyPr/>
          <a:lstStyle/>
          <a:p>
            <a:fld id="{5E06F936-2E82-4DBA-9214-63427FB887D9}" type="slidenum">
              <a:rPr lang="en-US" altLang="en-US"/>
              <a:pPr/>
              <a:t>6</a:t>
            </a:fld>
            <a:endParaRPr lang="en-US" altLang="en-US"/>
          </a:p>
        </p:txBody>
      </p:sp>
      <p:sp>
        <p:nvSpPr>
          <p:cNvPr id="577538" name="Rectangle 2">
            <a:extLst>
              <a:ext uri="{FF2B5EF4-FFF2-40B4-BE49-F238E27FC236}">
                <a16:creationId xmlns:a16="http://schemas.microsoft.com/office/drawing/2014/main" id="{A0B51258-9CAD-505E-32C8-F6D82139C234}"/>
              </a:ext>
            </a:extLst>
          </p:cNvPr>
          <p:cNvSpPr>
            <a:spLocks noRot="1" noChangeArrowheads="1" noTextEdit="1"/>
          </p:cNvSpPr>
          <p:nvPr>
            <p:ph type="sldImg"/>
          </p:nvPr>
        </p:nvSpPr>
        <p:spPr>
          <a:ln/>
        </p:spPr>
      </p:sp>
      <p:sp>
        <p:nvSpPr>
          <p:cNvPr id="577539" name="Rectangle 3">
            <a:extLst>
              <a:ext uri="{FF2B5EF4-FFF2-40B4-BE49-F238E27FC236}">
                <a16:creationId xmlns:a16="http://schemas.microsoft.com/office/drawing/2014/main" id="{0654CD4F-39F2-DC52-0359-5C0F62921632}"/>
              </a:ext>
            </a:extLst>
          </p:cNvPr>
          <p:cNvSpPr>
            <a:spLocks noGrp="1" noChangeArrowheads="1"/>
          </p:cNvSpPr>
          <p:nvPr>
            <p:ph type="body" idx="1"/>
          </p:nvPr>
        </p:nvSpPr>
        <p:spPr/>
        <p:txBody>
          <a:bodyPr/>
          <a:lstStyle/>
          <a:p>
            <a:r>
              <a:rPr lang="en-US" altLang="en-US"/>
              <a:t>In </a:t>
            </a:r>
            <a:r>
              <a:rPr lang="en-US" altLang="en-US" b="1" i="1"/>
              <a:t>Rome</a:t>
            </a:r>
            <a:r>
              <a:rPr lang="en-US" altLang="en-US"/>
              <a:t>, the visit included meeting the Pope, the Council for Promoting Christian Unity, the Congregation for the Doctrine of the Faith, and Inter-Religious Council. We also met leaders and members from the Lutheran Church in Italy.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C21EC2-1A82-B506-044D-6F4A67D96C6E}"/>
              </a:ext>
            </a:extLst>
          </p:cNvPr>
          <p:cNvSpPr>
            <a:spLocks noGrp="1" noChangeArrowheads="1"/>
          </p:cNvSpPr>
          <p:nvPr>
            <p:ph type="sldNum" sz="quarter" idx="5"/>
          </p:nvPr>
        </p:nvSpPr>
        <p:spPr>
          <a:ln/>
        </p:spPr>
        <p:txBody>
          <a:bodyPr/>
          <a:lstStyle/>
          <a:p>
            <a:fld id="{6284B641-7675-420D-9C5F-75958E1FC918}" type="slidenum">
              <a:rPr lang="en-US" altLang="en-US"/>
              <a:pPr/>
              <a:t>7</a:t>
            </a:fld>
            <a:endParaRPr lang="en-US" altLang="en-US"/>
          </a:p>
        </p:txBody>
      </p:sp>
      <p:sp>
        <p:nvSpPr>
          <p:cNvPr id="578562" name="Rectangle 2">
            <a:extLst>
              <a:ext uri="{FF2B5EF4-FFF2-40B4-BE49-F238E27FC236}">
                <a16:creationId xmlns:a16="http://schemas.microsoft.com/office/drawing/2014/main" id="{C0787355-40DF-5984-DE32-DCCAC19276A8}"/>
              </a:ext>
            </a:extLst>
          </p:cNvPr>
          <p:cNvSpPr>
            <a:spLocks noRot="1" noChangeArrowheads="1" noTextEdit="1"/>
          </p:cNvSpPr>
          <p:nvPr>
            <p:ph type="sldImg"/>
          </p:nvPr>
        </p:nvSpPr>
        <p:spPr>
          <a:ln/>
        </p:spPr>
      </p:sp>
      <p:sp>
        <p:nvSpPr>
          <p:cNvPr id="578563" name="Rectangle 3">
            <a:extLst>
              <a:ext uri="{FF2B5EF4-FFF2-40B4-BE49-F238E27FC236}">
                <a16:creationId xmlns:a16="http://schemas.microsoft.com/office/drawing/2014/main" id="{DF0DF512-A59B-3AEB-67E8-25FC3DA7605F}"/>
              </a:ext>
            </a:extLst>
          </p:cNvPr>
          <p:cNvSpPr>
            <a:spLocks noGrp="1" noChangeArrowheads="1"/>
          </p:cNvSpPr>
          <p:nvPr>
            <p:ph type="body" idx="1"/>
          </p:nvPr>
        </p:nvSpPr>
        <p:spPr/>
        <p:txBody>
          <a:bodyPr/>
          <a:lstStyle/>
          <a:p>
            <a:r>
              <a:rPr lang="en-US" altLang="en-US"/>
              <a:t>In </a:t>
            </a:r>
            <a:r>
              <a:rPr lang="en-US" altLang="en-US" b="1" i="1"/>
              <a:t>Geneva</a:t>
            </a:r>
            <a:r>
              <a:rPr lang="en-US" altLang="en-US"/>
              <a:t>, the work of the Lutheran World Federation and the World Council of Churches highlighted our time of sharing.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DD6905-AD9C-10C5-A422-1E2EF953F101}"/>
              </a:ext>
            </a:extLst>
          </p:cNvPr>
          <p:cNvSpPr>
            <a:spLocks noGrp="1" noChangeArrowheads="1"/>
          </p:cNvSpPr>
          <p:nvPr>
            <p:ph type="sldNum" sz="quarter" idx="5"/>
          </p:nvPr>
        </p:nvSpPr>
        <p:spPr>
          <a:ln/>
        </p:spPr>
        <p:txBody>
          <a:bodyPr/>
          <a:lstStyle/>
          <a:p>
            <a:fld id="{158309FC-16C8-407B-99F3-78BCEE0947BE}" type="slidenum">
              <a:rPr lang="en-US" altLang="en-US"/>
              <a:pPr/>
              <a:t>8</a:t>
            </a:fld>
            <a:endParaRPr lang="en-US" altLang="en-US"/>
          </a:p>
        </p:txBody>
      </p:sp>
      <p:sp>
        <p:nvSpPr>
          <p:cNvPr id="581634" name="Rectangle 2">
            <a:extLst>
              <a:ext uri="{FF2B5EF4-FFF2-40B4-BE49-F238E27FC236}">
                <a16:creationId xmlns:a16="http://schemas.microsoft.com/office/drawing/2014/main" id="{EC004530-EA6D-AFCF-A770-5881D8507E28}"/>
              </a:ext>
            </a:extLst>
          </p:cNvPr>
          <p:cNvSpPr>
            <a:spLocks noRot="1" noChangeArrowheads="1" noTextEdit="1"/>
          </p:cNvSpPr>
          <p:nvPr>
            <p:ph type="sldImg"/>
          </p:nvPr>
        </p:nvSpPr>
        <p:spPr>
          <a:ln/>
        </p:spPr>
      </p:sp>
      <p:sp>
        <p:nvSpPr>
          <p:cNvPr id="581635" name="Rectangle 3">
            <a:extLst>
              <a:ext uri="{FF2B5EF4-FFF2-40B4-BE49-F238E27FC236}">
                <a16:creationId xmlns:a16="http://schemas.microsoft.com/office/drawing/2014/main" id="{F036B7A3-F5E0-F8BF-CC11-973D6171CAE8}"/>
              </a:ext>
            </a:extLst>
          </p:cNvPr>
          <p:cNvSpPr>
            <a:spLocks noGrp="1" noChangeArrowheads="1"/>
          </p:cNvSpPr>
          <p:nvPr>
            <p:ph type="body" idx="1"/>
          </p:nvPr>
        </p:nvSpPr>
        <p:spPr/>
        <p:txBody>
          <a:bodyPr/>
          <a:lstStyle/>
          <a:p>
            <a:r>
              <a:rPr lang="en-US" altLang="en-US" b="1" u="sng"/>
              <a:t>Coordinating Committees</a:t>
            </a:r>
            <a:r>
              <a:rPr lang="en-US" altLang="en-US" b="1"/>
              <a:t>: (1) Formula of Agreement: Presbyterian Church USA, Reformed Church in America, United Church of Christ;  (2) Called to Common Mission: The Episcopal Church:  </a:t>
            </a:r>
            <a:r>
              <a:rPr lang="en-US" altLang="en-US"/>
              <a:t>The Coordinating Committees for our Reformed and Episcopal full communion agreements have three year plans that are focused on mission and ministry.  Important connections between national staff and ministries were renewed at the FOA meeting this past September.  The Lutheran-Episcopal Coordinating Committee meets at our churchwide office in April to consider a followed up to mission planning and theological and leadership training. Once again this will involve key staff persons for our churches.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E53D41-B3A0-5390-F47D-BB3361E633A3}"/>
              </a:ext>
            </a:extLst>
          </p:cNvPr>
          <p:cNvSpPr>
            <a:spLocks noGrp="1" noChangeArrowheads="1"/>
          </p:cNvSpPr>
          <p:nvPr>
            <p:ph type="sldNum" sz="quarter" idx="5"/>
          </p:nvPr>
        </p:nvSpPr>
        <p:spPr>
          <a:ln/>
        </p:spPr>
        <p:txBody>
          <a:bodyPr/>
          <a:lstStyle/>
          <a:p>
            <a:fld id="{D0EF58FD-9AF0-4F6B-B120-2D79B495CB6F}" type="slidenum">
              <a:rPr lang="en-US" altLang="en-US"/>
              <a:pPr/>
              <a:t>9</a:t>
            </a:fld>
            <a:endParaRPr lang="en-US" altLang="en-US"/>
          </a:p>
        </p:txBody>
      </p:sp>
      <p:sp>
        <p:nvSpPr>
          <p:cNvPr id="579586" name="Rectangle 2">
            <a:extLst>
              <a:ext uri="{FF2B5EF4-FFF2-40B4-BE49-F238E27FC236}">
                <a16:creationId xmlns:a16="http://schemas.microsoft.com/office/drawing/2014/main" id="{E9E6B885-312D-BAF0-BB33-CFC3A2AA5471}"/>
              </a:ext>
            </a:extLst>
          </p:cNvPr>
          <p:cNvSpPr>
            <a:spLocks noRot="1" noChangeArrowheads="1" noTextEdit="1"/>
          </p:cNvSpPr>
          <p:nvPr>
            <p:ph type="sldImg"/>
          </p:nvPr>
        </p:nvSpPr>
        <p:spPr>
          <a:ln/>
        </p:spPr>
      </p:sp>
      <p:sp>
        <p:nvSpPr>
          <p:cNvPr id="579587" name="Rectangle 3">
            <a:extLst>
              <a:ext uri="{FF2B5EF4-FFF2-40B4-BE49-F238E27FC236}">
                <a16:creationId xmlns:a16="http://schemas.microsoft.com/office/drawing/2014/main" id="{0A8BB24F-9110-4284-3250-6C6F69465311}"/>
              </a:ext>
            </a:extLst>
          </p:cNvPr>
          <p:cNvSpPr>
            <a:spLocks noGrp="1" noChangeArrowheads="1"/>
          </p:cNvSpPr>
          <p:nvPr>
            <p:ph type="body" idx="1"/>
          </p:nvPr>
        </p:nvSpPr>
        <p:spPr/>
        <p:txBody>
          <a:bodyPr/>
          <a:lstStyle/>
          <a:p>
            <a:r>
              <a:rPr lang="en-US" altLang="en-US" b="1"/>
              <a:t>United Methodist Full Communion Agreement:  </a:t>
            </a:r>
            <a:r>
              <a:rPr lang="en-US" altLang="en-US"/>
              <a:t>In January, the ecumenical staffs from the United Methodist Church and the ELCA met in Chicago.  As with other agreements, there is a need for interim work before our coordinating committee meets.  Interim worship guidelines have been developed with the leadership of Pr. Robert Schaefer and his UMC counter-part. These will be considered by the coordinating committee when it meets, along with the Interchangeability of ordained clergy. One of the unique parts of this consideration is our call process and the United Methodist appointment process.  There have been a number of very good celebrations of the full communion agreement throughout the country.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B4FEC5-5475-F67E-E875-98F0D4FB478D}"/>
              </a:ext>
            </a:extLst>
          </p:cNvPr>
          <p:cNvSpPr>
            <a:spLocks noGrp="1" noChangeArrowheads="1"/>
          </p:cNvSpPr>
          <p:nvPr>
            <p:ph type="sldNum" sz="quarter" idx="5"/>
          </p:nvPr>
        </p:nvSpPr>
        <p:spPr>
          <a:ln/>
        </p:spPr>
        <p:txBody>
          <a:bodyPr/>
          <a:lstStyle/>
          <a:p>
            <a:fld id="{1F244DC0-8F73-4D43-B710-C819D82FBCBE}" type="slidenum">
              <a:rPr lang="en-US" altLang="en-US"/>
              <a:pPr/>
              <a:t>10</a:t>
            </a:fld>
            <a:endParaRPr lang="en-US" altLang="en-US"/>
          </a:p>
        </p:txBody>
      </p:sp>
      <p:sp>
        <p:nvSpPr>
          <p:cNvPr id="580610" name="Rectangle 2">
            <a:extLst>
              <a:ext uri="{FF2B5EF4-FFF2-40B4-BE49-F238E27FC236}">
                <a16:creationId xmlns:a16="http://schemas.microsoft.com/office/drawing/2014/main" id="{82D0E78E-DCBB-CE33-0CD1-BBC59399B3A9}"/>
              </a:ext>
            </a:extLst>
          </p:cNvPr>
          <p:cNvSpPr>
            <a:spLocks noRot="1" noChangeArrowheads="1" noTextEdit="1"/>
          </p:cNvSpPr>
          <p:nvPr>
            <p:ph type="sldImg"/>
          </p:nvPr>
        </p:nvSpPr>
        <p:spPr>
          <a:ln/>
        </p:spPr>
      </p:sp>
      <p:sp>
        <p:nvSpPr>
          <p:cNvPr id="580611" name="Rectangle 3">
            <a:extLst>
              <a:ext uri="{FF2B5EF4-FFF2-40B4-BE49-F238E27FC236}">
                <a16:creationId xmlns:a16="http://schemas.microsoft.com/office/drawing/2014/main" id="{A4A21C1D-28C2-0A04-627B-43E1D724F440}"/>
              </a:ext>
            </a:extLst>
          </p:cNvPr>
          <p:cNvSpPr>
            <a:spLocks noGrp="1" noChangeArrowheads="1"/>
          </p:cNvSpPr>
          <p:nvPr>
            <p:ph type="body" idx="1"/>
          </p:nvPr>
        </p:nvSpPr>
        <p:spPr/>
        <p:txBody>
          <a:bodyPr/>
          <a:lstStyle/>
          <a:p>
            <a:r>
              <a:rPr lang="en-US" altLang="en-US" b="1"/>
              <a:t>The Moravian Church – Full Communion -- 10th Anniversary of Following Our Shepherd:  </a:t>
            </a:r>
            <a:r>
              <a:rPr lang="en-US" altLang="en-US"/>
              <a:t>The ELCA-Moravian full communion relationship celebrated 10 years on January 27th in Winston Salem, North Carolina.  The coordinating committee hosted a morning workshop with heads of communion and twenty three additional participants.  Topics ranged from new congregational starts to the strengths of the witness of full communion to ecumenical partners today.  An afternoon presentation and reception to highlight the relationship was followed by a service of Word and Sacrament at Augsburg Lutheran Church in Winston Salem.  The Lutheran-Moravian coordinating committee will provide a strategic trajectory assessment to heads of communion this spring.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449C4A-49A2-1CFF-D113-CB0ADD35B3CC}"/>
              </a:ext>
            </a:extLst>
          </p:cNvPr>
          <p:cNvSpPr>
            <a:spLocks noGrp="1" noChangeArrowheads="1"/>
          </p:cNvSpPr>
          <p:nvPr>
            <p:ph type="sldNum" sz="quarter" idx="5"/>
          </p:nvPr>
        </p:nvSpPr>
        <p:spPr>
          <a:ln/>
        </p:spPr>
        <p:txBody>
          <a:bodyPr/>
          <a:lstStyle/>
          <a:p>
            <a:fld id="{395A5573-A533-4016-AC0A-0C0D3F0F42E5}" type="slidenum">
              <a:rPr lang="en-US" altLang="en-US"/>
              <a:pPr/>
              <a:t>11</a:t>
            </a:fld>
            <a:endParaRPr lang="en-US" altLang="en-US"/>
          </a:p>
        </p:txBody>
      </p:sp>
      <p:sp>
        <p:nvSpPr>
          <p:cNvPr id="582658" name="Rectangle 2">
            <a:extLst>
              <a:ext uri="{FF2B5EF4-FFF2-40B4-BE49-F238E27FC236}">
                <a16:creationId xmlns:a16="http://schemas.microsoft.com/office/drawing/2014/main" id="{AB6779C4-F928-3DA2-CC21-4C82CA43D1F0}"/>
              </a:ext>
            </a:extLst>
          </p:cNvPr>
          <p:cNvSpPr>
            <a:spLocks noRot="1" noChangeArrowheads="1" noTextEdit="1"/>
          </p:cNvSpPr>
          <p:nvPr>
            <p:ph type="sldImg"/>
          </p:nvPr>
        </p:nvSpPr>
        <p:spPr>
          <a:ln/>
        </p:spPr>
      </p:sp>
      <p:sp>
        <p:nvSpPr>
          <p:cNvPr id="582659" name="Rectangle 3">
            <a:extLst>
              <a:ext uri="{FF2B5EF4-FFF2-40B4-BE49-F238E27FC236}">
                <a16:creationId xmlns:a16="http://schemas.microsoft.com/office/drawing/2014/main" id="{A7FC8246-9523-9AB4-79F7-236E1C20D420}"/>
              </a:ext>
            </a:extLst>
          </p:cNvPr>
          <p:cNvSpPr>
            <a:spLocks noGrp="1" noChangeArrowheads="1"/>
          </p:cNvSpPr>
          <p:nvPr>
            <p:ph type="body" idx="1"/>
          </p:nvPr>
        </p:nvSpPr>
        <p:spPr/>
        <p:txBody>
          <a:bodyPr/>
          <a:lstStyle/>
          <a:p>
            <a:r>
              <a:rPr lang="en-US" altLang="en-US" b="1"/>
              <a:t>Roman Catholic Dialogue:  </a:t>
            </a:r>
            <a:r>
              <a:rPr lang="en-US" altLang="en-US"/>
              <a:t>The ninth meeting of the ELCA-Roman Catholic Round XI -- March 2010 continues to address challenging issues germane to the Joint Declaration on the Doctrine of Justification. Purgatory, indulgences, prayers for the dead, (of the saints) under the current theme: The Hope of Eternal Life.  Significant papers are shared at each meeting and the development of a working draft for a final report, provide considerable dialogue and understanding.  The International Lutheran-Catholic dialogue is addressing “Baptism and Growth in Communion. The dialogue is also working on a joint statement to assist the observance of the 500th Anniversary of the Reformation. </a:t>
            </a:r>
            <a:endParaRPr lang="en-US" altLang="en-US" b="1"/>
          </a:p>
          <a:p>
            <a:r>
              <a:rPr lang="en-US" altLang="en-US" b="1"/>
              <a:t>Lutheran Church-Missouri Synod (Cooperation):  </a:t>
            </a:r>
            <a:r>
              <a:rPr lang="en-US" altLang="en-US"/>
              <a:t>The next Committee on Lutheran Cooperation is scheduled to meet on April 12-13 in Chicago. The theme of our conversation will be “The way Lutheran churches such as the ELCA and LCMS can/ought to relate to one another given the nature of the ‘bound consciences’ positions of our respective churches.” Updates and contributions from LWR, LIRS, LSA, and LDR will be shared. The LCMS will have its’ (once every three year) Convention this summer in Texas.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EEF5-1A5F-4330-F90C-D6DAF4D9D61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587E34-6EEE-DE95-26FC-50D7B3A13C3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0250598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AF39-5369-7F14-FF52-68ED7E5DE041}"/>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C9982F-A3F8-A112-42B8-3B16B558E5C7}"/>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86497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3B352-FE75-664D-3A49-DA1FC82143DA}"/>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5F7EBA-F449-F573-E48D-312A69C79FC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639398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1459" name="Rectangle 3">
            <a:extLst>
              <a:ext uri="{FF2B5EF4-FFF2-40B4-BE49-F238E27FC236}">
                <a16:creationId xmlns:a16="http://schemas.microsoft.com/office/drawing/2014/main" id="{09C1096F-1F58-5B3F-3FAF-8190C978A57A}"/>
              </a:ext>
            </a:extLst>
          </p:cNvPr>
          <p:cNvSpPr>
            <a:spLocks noGrp="1" noChangeArrowheads="1"/>
          </p:cNvSpPr>
          <p:nvPr>
            <p:ph type="ctrTitle"/>
          </p:nvPr>
        </p:nvSpPr>
        <p:spPr>
          <a:xfrm>
            <a:off x="685800" y="2130425"/>
            <a:ext cx="7772400" cy="1470025"/>
          </a:xfrm>
        </p:spPr>
        <p:txBody>
          <a:bodyPr anchor="ctr"/>
          <a:lstStyle>
            <a:lvl1pPr algn="ctr">
              <a:defRPr sz="4800"/>
            </a:lvl1pPr>
          </a:lstStyle>
          <a:p>
            <a:pPr lvl="0"/>
            <a:r>
              <a:rPr lang="en-US" altLang="en-US" noProof="0"/>
              <a:t>Click to edit Master title style</a:t>
            </a:r>
          </a:p>
        </p:txBody>
      </p:sp>
      <p:sp>
        <p:nvSpPr>
          <p:cNvPr id="531460" name="Rectangle 4">
            <a:extLst>
              <a:ext uri="{FF2B5EF4-FFF2-40B4-BE49-F238E27FC236}">
                <a16:creationId xmlns:a16="http://schemas.microsoft.com/office/drawing/2014/main" id="{3E8D7EC2-DCA6-A04B-6596-7009D70C9BB0}"/>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531461" name="Line 5">
            <a:extLst>
              <a:ext uri="{FF2B5EF4-FFF2-40B4-BE49-F238E27FC236}">
                <a16:creationId xmlns:a16="http://schemas.microsoft.com/office/drawing/2014/main" id="{68E4F2A1-28D2-6325-2C36-CA2CF9071A9F}"/>
              </a:ext>
            </a:extLst>
          </p:cNvPr>
          <p:cNvSpPr>
            <a:spLocks noChangeShapeType="1"/>
          </p:cNvSpPr>
          <p:nvPr/>
        </p:nvSpPr>
        <p:spPr bwMode="auto">
          <a:xfrm flipV="1">
            <a:off x="468313" y="557213"/>
            <a:ext cx="0" cy="5600700"/>
          </a:xfrm>
          <a:prstGeom prst="line">
            <a:avLst/>
          </a:prstGeom>
          <a:noFill/>
          <a:ln w="25400">
            <a:solidFill>
              <a:srgbClr val="34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462" name="Rectangle 6">
            <a:extLst>
              <a:ext uri="{FF2B5EF4-FFF2-40B4-BE49-F238E27FC236}">
                <a16:creationId xmlns:a16="http://schemas.microsoft.com/office/drawing/2014/main" id="{1E18621E-7AD5-2451-FA02-30BDD34FA338}"/>
              </a:ext>
            </a:extLst>
          </p:cNvPr>
          <p:cNvSpPr>
            <a:spLocks noChangeArrowheads="1"/>
          </p:cNvSpPr>
          <p:nvPr/>
        </p:nvSpPr>
        <p:spPr bwMode="auto">
          <a:xfrm>
            <a:off x="6096000" y="0"/>
            <a:ext cx="3048000" cy="566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464" name="Line 8">
            <a:extLst>
              <a:ext uri="{FF2B5EF4-FFF2-40B4-BE49-F238E27FC236}">
                <a16:creationId xmlns:a16="http://schemas.microsoft.com/office/drawing/2014/main" id="{209F7B1F-E94B-085C-784E-01D029551DCD}"/>
              </a:ext>
            </a:extLst>
          </p:cNvPr>
          <p:cNvSpPr>
            <a:spLocks noChangeShapeType="1"/>
          </p:cNvSpPr>
          <p:nvPr/>
        </p:nvSpPr>
        <p:spPr bwMode="auto">
          <a:xfrm flipV="1">
            <a:off x="8686800" y="555625"/>
            <a:ext cx="14288" cy="5949950"/>
          </a:xfrm>
          <a:prstGeom prst="line">
            <a:avLst/>
          </a:prstGeom>
          <a:noFill/>
          <a:ln w="25400">
            <a:solidFill>
              <a:srgbClr val="34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465" name="Line 9">
            <a:extLst>
              <a:ext uri="{FF2B5EF4-FFF2-40B4-BE49-F238E27FC236}">
                <a16:creationId xmlns:a16="http://schemas.microsoft.com/office/drawing/2014/main" id="{2FE992A0-9A77-BEF7-EFA6-55E1149CC84E}"/>
              </a:ext>
            </a:extLst>
          </p:cNvPr>
          <p:cNvSpPr>
            <a:spLocks noChangeShapeType="1"/>
          </p:cNvSpPr>
          <p:nvPr/>
        </p:nvSpPr>
        <p:spPr bwMode="auto">
          <a:xfrm>
            <a:off x="461963" y="568325"/>
            <a:ext cx="8228012" cy="0"/>
          </a:xfrm>
          <a:prstGeom prst="line">
            <a:avLst/>
          </a:prstGeom>
          <a:noFill/>
          <a:ln w="25400">
            <a:solidFill>
              <a:srgbClr val="34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466" name="Rectangle 10">
            <a:extLst>
              <a:ext uri="{FF2B5EF4-FFF2-40B4-BE49-F238E27FC236}">
                <a16:creationId xmlns:a16="http://schemas.microsoft.com/office/drawing/2014/main" id="{FAD8B982-1FA4-0C61-878A-BCB8B7B1F1A8}"/>
              </a:ext>
            </a:extLst>
          </p:cNvPr>
          <p:cNvSpPr>
            <a:spLocks noChangeArrowheads="1"/>
          </p:cNvSpPr>
          <p:nvPr/>
        </p:nvSpPr>
        <p:spPr bwMode="auto">
          <a:xfrm>
            <a:off x="0" y="6134100"/>
            <a:ext cx="9144000" cy="723900"/>
          </a:xfrm>
          <a:prstGeom prst="rect">
            <a:avLst/>
          </a:prstGeom>
          <a:solidFill>
            <a:srgbClr val="344893"/>
          </a:solidFill>
          <a:ln>
            <a:noFill/>
          </a:ln>
          <a:effectLst/>
          <a:extLst>
            <a:ext uri="{91240B29-F687-4F45-9708-019B960494DF}">
              <a14:hiddenLine xmlns:a14="http://schemas.microsoft.com/office/drawing/2010/main" w="9525">
                <a:solidFill>
                  <a:srgbClr val="3448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31467" name="Picture 11">
            <a:extLst>
              <a:ext uri="{FF2B5EF4-FFF2-40B4-BE49-F238E27FC236}">
                <a16:creationId xmlns:a16="http://schemas.microsoft.com/office/drawing/2014/main" id="{4EC2C171-788F-9BAB-97F7-F8F7FD15A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238875"/>
            <a:ext cx="3390900" cy="4381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34DB-2709-77AE-E8A1-25C6AD026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8E95B-5AFC-0723-07B1-09AB1B8E84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30968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7177-CF4B-AE3A-35DC-A8F89F742F6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7C6E55-F354-12A4-3D23-147DBB634AE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34018893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DB83-7AD7-1F6C-951C-CCC484D29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0DACB-352E-C6CA-23EF-623F3E22FC5A}"/>
              </a:ext>
            </a:extLst>
          </p:cNvPr>
          <p:cNvSpPr>
            <a:spLocks noGrp="1"/>
          </p:cNvSpPr>
          <p:nvPr>
            <p:ph sz="half" idx="1"/>
          </p:nvPr>
        </p:nvSpPr>
        <p:spPr>
          <a:xfrm>
            <a:off x="587375" y="2022475"/>
            <a:ext cx="3922713" cy="401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CE7897-5B27-643F-DFE6-0E8076DDFCCF}"/>
              </a:ext>
            </a:extLst>
          </p:cNvPr>
          <p:cNvSpPr>
            <a:spLocks noGrp="1"/>
          </p:cNvSpPr>
          <p:nvPr>
            <p:ph sz="half" idx="2"/>
          </p:nvPr>
        </p:nvSpPr>
        <p:spPr>
          <a:xfrm>
            <a:off x="4662488" y="2022475"/>
            <a:ext cx="3922712" cy="401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93354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8B26-D63A-AE6E-637B-E8B2B4B100B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300EA6-5DB5-5973-CE62-8C71CACBC2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A4456-0612-D53B-2ECC-C1A20F000F2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A50BEA-D336-45F5-AC7A-72C2A25A6B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4BDD77-6B0D-0E47-55B0-BA2EA53B1E3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459641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8859-EF8D-3497-5902-B42569EDB87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970136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55792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15A1-1161-F191-D1DF-E6A3B99884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0BEC4-A9D7-73DC-BA04-B7DC4D49213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456128-BE13-B1D1-D5D9-204923C04DC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161186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5B17-9422-935A-D033-9AE3FC93EDB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B186FC-FDB5-5C25-E8C8-3791FA4DFFDA}"/>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18793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79787-E741-B9D3-5C01-E1B25CCAA73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DAE1B6-94AA-1592-5AFA-A7A4B499116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75147-49E9-B6D0-9834-46D8F8698C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757212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DEC5-59DF-36F4-0A0F-CE139220AD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5EE565-6FBA-5F5C-8095-AFB863381E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04810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1F5634-DBD0-454C-1D89-5EACB835AD36}"/>
              </a:ext>
            </a:extLst>
          </p:cNvPr>
          <p:cNvSpPr>
            <a:spLocks noGrp="1"/>
          </p:cNvSpPr>
          <p:nvPr>
            <p:ph type="title" orient="vert"/>
          </p:nvPr>
        </p:nvSpPr>
        <p:spPr>
          <a:xfrm>
            <a:off x="6583363" y="658813"/>
            <a:ext cx="2001837" cy="53800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6F1EE4-840D-4307-0851-42A66D0F1D96}"/>
              </a:ext>
            </a:extLst>
          </p:cNvPr>
          <p:cNvSpPr>
            <a:spLocks noGrp="1"/>
          </p:cNvSpPr>
          <p:nvPr>
            <p:ph type="body" orient="vert" idx="1"/>
          </p:nvPr>
        </p:nvSpPr>
        <p:spPr>
          <a:xfrm>
            <a:off x="577850" y="658813"/>
            <a:ext cx="5853113" cy="5380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210367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4930-E424-C32D-C588-C830CE85E790}"/>
              </a:ext>
            </a:extLst>
          </p:cNvPr>
          <p:cNvSpPr>
            <a:spLocks noGrp="1"/>
          </p:cNvSpPr>
          <p:nvPr>
            <p:ph type="title"/>
          </p:nvPr>
        </p:nvSpPr>
        <p:spPr>
          <a:xfrm>
            <a:off x="577850" y="658813"/>
            <a:ext cx="8007350" cy="1204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668A08-4A2E-19E4-E6B0-CB71F9CA70B8}"/>
              </a:ext>
            </a:extLst>
          </p:cNvPr>
          <p:cNvSpPr>
            <a:spLocks noGrp="1"/>
          </p:cNvSpPr>
          <p:nvPr>
            <p:ph type="body" sz="half" idx="1"/>
          </p:nvPr>
        </p:nvSpPr>
        <p:spPr>
          <a:xfrm>
            <a:off x="587375" y="2022475"/>
            <a:ext cx="3922713" cy="401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228175-F02B-6166-9CDA-FE2FFB3837F9}"/>
              </a:ext>
            </a:extLst>
          </p:cNvPr>
          <p:cNvSpPr>
            <a:spLocks noGrp="1"/>
          </p:cNvSpPr>
          <p:nvPr>
            <p:ph sz="quarter" idx="2"/>
          </p:nvPr>
        </p:nvSpPr>
        <p:spPr>
          <a:xfrm>
            <a:off x="4662488" y="2022475"/>
            <a:ext cx="3922712" cy="193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A895FC9F-BE6B-9189-F222-D856BCFAB41D}"/>
              </a:ext>
            </a:extLst>
          </p:cNvPr>
          <p:cNvSpPr>
            <a:spLocks noGrp="1"/>
          </p:cNvSpPr>
          <p:nvPr>
            <p:ph sz="quarter" idx="3"/>
          </p:nvPr>
        </p:nvSpPr>
        <p:spPr>
          <a:xfrm>
            <a:off x="4662488" y="4106863"/>
            <a:ext cx="3922712" cy="1931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16297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ABA80-1571-2A67-0BE4-EBD1F57FCE16}"/>
              </a:ext>
            </a:extLst>
          </p:cNvPr>
          <p:cNvSpPr>
            <a:spLocks noGrp="1"/>
          </p:cNvSpPr>
          <p:nvPr>
            <p:ph type="title"/>
          </p:nvPr>
        </p:nvSpPr>
        <p:spPr>
          <a:xfrm>
            <a:off x="577850" y="658813"/>
            <a:ext cx="8007350" cy="1204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3E8353-470A-7A27-81AE-42F791AD6761}"/>
              </a:ext>
            </a:extLst>
          </p:cNvPr>
          <p:cNvSpPr>
            <a:spLocks noGrp="1"/>
          </p:cNvSpPr>
          <p:nvPr>
            <p:ph type="body" sz="half" idx="1"/>
          </p:nvPr>
        </p:nvSpPr>
        <p:spPr>
          <a:xfrm>
            <a:off x="587375" y="2022475"/>
            <a:ext cx="7997825" cy="193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DA583E-9A1F-2ECD-B78B-ABE98C47F7B7}"/>
              </a:ext>
            </a:extLst>
          </p:cNvPr>
          <p:cNvSpPr>
            <a:spLocks noGrp="1"/>
          </p:cNvSpPr>
          <p:nvPr>
            <p:ph sz="half" idx="2"/>
          </p:nvPr>
        </p:nvSpPr>
        <p:spPr>
          <a:xfrm>
            <a:off x="587375" y="4106863"/>
            <a:ext cx="7997825" cy="1931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98779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F2FB-D35F-F71B-5882-E2624218B596}"/>
              </a:ext>
            </a:extLst>
          </p:cNvPr>
          <p:cNvSpPr>
            <a:spLocks noGrp="1"/>
          </p:cNvSpPr>
          <p:nvPr>
            <p:ph type="title"/>
          </p:nvPr>
        </p:nvSpPr>
        <p:spPr>
          <a:xfrm>
            <a:off x="577850" y="658813"/>
            <a:ext cx="8007350" cy="120491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D514CE-8460-3FD0-7ABF-251A4BB311F6}"/>
              </a:ext>
            </a:extLst>
          </p:cNvPr>
          <p:cNvSpPr>
            <a:spLocks noGrp="1"/>
          </p:cNvSpPr>
          <p:nvPr>
            <p:ph sz="half" idx="1"/>
          </p:nvPr>
        </p:nvSpPr>
        <p:spPr>
          <a:xfrm>
            <a:off x="587375" y="2022475"/>
            <a:ext cx="3922713" cy="401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A40BD5-CD80-9DA8-97EC-DE3138B38E5B}"/>
              </a:ext>
            </a:extLst>
          </p:cNvPr>
          <p:cNvSpPr>
            <a:spLocks noGrp="1"/>
          </p:cNvSpPr>
          <p:nvPr>
            <p:ph type="body" sz="half" idx="2"/>
          </p:nvPr>
        </p:nvSpPr>
        <p:spPr>
          <a:xfrm>
            <a:off x="4662488" y="2022475"/>
            <a:ext cx="3922712" cy="401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67348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7F24-3445-F177-C112-E85FE387F192}"/>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FE600-5883-A7C4-1959-08AB57848FF0}"/>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403967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3EF6-83BF-9481-DB85-E0FB92EE932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3BA1D9-94F5-D719-6D42-C3CAE338F5EC}"/>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C27F23-1B0D-D1BE-8258-15C2D81916F4}"/>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49841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8903-630B-B6D8-5192-754E58F6F3B6}"/>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FE4FFE-029B-8563-4EC5-9125540A1844}"/>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2183D-B4A0-6462-8DA8-2E8114DFBCA3}"/>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6BB485-B622-DCD4-47E6-CE3FD9EB7160}"/>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28F3A-6F43-2143-5A4D-047FCAEA2E7D}"/>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877305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A805-22AD-F218-DF7E-F0FF4A96228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6197231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67772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46B9-0379-CD49-79DF-40B720E0BFB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27A58-E4C8-1E97-B129-FCC0B12B3CC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6D646-F37D-C2D8-CEE8-9BC7CD25F7D7}"/>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676444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62BF-BE04-B001-E561-214020A3B0A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AE7209-C55B-4413-1CF9-A8BB53ADAB0C}"/>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108C48-5398-CC32-4959-B78AA04D2027}"/>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9298495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487" name="Line 7">
            <a:extLst>
              <a:ext uri="{FF2B5EF4-FFF2-40B4-BE49-F238E27FC236}">
                <a16:creationId xmlns:a16="http://schemas.microsoft.com/office/drawing/2014/main" id="{09293731-E0DF-7907-D701-92FEEBF2B27C}"/>
              </a:ext>
            </a:extLst>
          </p:cNvPr>
          <p:cNvSpPr>
            <a:spLocks noChangeShapeType="1"/>
          </p:cNvSpPr>
          <p:nvPr/>
        </p:nvSpPr>
        <p:spPr bwMode="auto">
          <a:xfrm flipV="1">
            <a:off x="468313" y="557213"/>
            <a:ext cx="0" cy="5832475"/>
          </a:xfrm>
          <a:prstGeom prst="line">
            <a:avLst/>
          </a:prstGeom>
          <a:noFill/>
          <a:ln w="25400">
            <a:solidFill>
              <a:srgbClr val="34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88" name="Line 8">
            <a:extLst>
              <a:ext uri="{FF2B5EF4-FFF2-40B4-BE49-F238E27FC236}">
                <a16:creationId xmlns:a16="http://schemas.microsoft.com/office/drawing/2014/main" id="{572DD100-D1DB-999E-961F-64946138A19A}"/>
              </a:ext>
            </a:extLst>
          </p:cNvPr>
          <p:cNvSpPr>
            <a:spLocks noChangeShapeType="1"/>
          </p:cNvSpPr>
          <p:nvPr/>
        </p:nvSpPr>
        <p:spPr bwMode="auto">
          <a:xfrm flipV="1">
            <a:off x="8686800" y="555625"/>
            <a:ext cx="14288" cy="5854700"/>
          </a:xfrm>
          <a:prstGeom prst="line">
            <a:avLst/>
          </a:prstGeom>
          <a:noFill/>
          <a:ln w="25400">
            <a:solidFill>
              <a:srgbClr val="34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89" name="Line 9">
            <a:extLst>
              <a:ext uri="{FF2B5EF4-FFF2-40B4-BE49-F238E27FC236}">
                <a16:creationId xmlns:a16="http://schemas.microsoft.com/office/drawing/2014/main" id="{F8011154-29FD-DBF5-2851-01C2607D39E7}"/>
              </a:ext>
            </a:extLst>
          </p:cNvPr>
          <p:cNvSpPr>
            <a:spLocks noChangeShapeType="1"/>
          </p:cNvSpPr>
          <p:nvPr/>
        </p:nvSpPr>
        <p:spPr bwMode="auto">
          <a:xfrm>
            <a:off x="460375" y="568325"/>
            <a:ext cx="8228013" cy="0"/>
          </a:xfrm>
          <a:prstGeom prst="line">
            <a:avLst/>
          </a:prstGeom>
          <a:noFill/>
          <a:ln w="25400">
            <a:solidFill>
              <a:srgbClr val="34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90" name="Line 10">
            <a:extLst>
              <a:ext uri="{FF2B5EF4-FFF2-40B4-BE49-F238E27FC236}">
                <a16:creationId xmlns:a16="http://schemas.microsoft.com/office/drawing/2014/main" id="{970ECFC6-44A9-BD86-69BB-3761F63DF7E0}"/>
              </a:ext>
            </a:extLst>
          </p:cNvPr>
          <p:cNvSpPr>
            <a:spLocks noChangeShapeType="1"/>
          </p:cNvSpPr>
          <p:nvPr/>
        </p:nvSpPr>
        <p:spPr bwMode="auto">
          <a:xfrm>
            <a:off x="457200" y="6396038"/>
            <a:ext cx="8228013" cy="0"/>
          </a:xfrm>
          <a:prstGeom prst="line">
            <a:avLst/>
          </a:prstGeom>
          <a:noFill/>
          <a:ln w="25400">
            <a:solidFill>
              <a:srgbClr val="34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32492" name="Picture 12">
            <a:extLst>
              <a:ext uri="{FF2B5EF4-FFF2-40B4-BE49-F238E27FC236}">
                <a16:creationId xmlns:a16="http://schemas.microsoft.com/office/drawing/2014/main" id="{43C98E0D-920F-F348-C667-7D6123141D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6763" y="2897188"/>
            <a:ext cx="7605712" cy="9779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6316" name="Rectangle 12">
            <a:extLst>
              <a:ext uri="{FF2B5EF4-FFF2-40B4-BE49-F238E27FC236}">
                <a16:creationId xmlns:a16="http://schemas.microsoft.com/office/drawing/2014/main" id="{1D16D6DE-B8F9-1494-4988-C65395401509}"/>
              </a:ext>
            </a:extLst>
          </p:cNvPr>
          <p:cNvSpPr>
            <a:spLocks noGrp="1" noChangeArrowheads="1"/>
          </p:cNvSpPr>
          <p:nvPr>
            <p:ph type="title"/>
          </p:nvPr>
        </p:nvSpPr>
        <p:spPr bwMode="auto">
          <a:xfrm>
            <a:off x="577850" y="658813"/>
            <a:ext cx="8007350" cy="120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26317" name="Rectangle 13">
            <a:extLst>
              <a:ext uri="{FF2B5EF4-FFF2-40B4-BE49-F238E27FC236}">
                <a16:creationId xmlns:a16="http://schemas.microsoft.com/office/drawing/2014/main" id="{F3E57254-B469-32FF-6C11-7B65B46F25D1}"/>
              </a:ext>
            </a:extLst>
          </p:cNvPr>
          <p:cNvSpPr>
            <a:spLocks noGrp="1" noChangeArrowheads="1"/>
          </p:cNvSpPr>
          <p:nvPr>
            <p:ph type="body" idx="1"/>
          </p:nvPr>
        </p:nvSpPr>
        <p:spPr bwMode="auto">
          <a:xfrm>
            <a:off x="587375" y="2022475"/>
            <a:ext cx="7997825"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6318" name="Line 14">
            <a:extLst>
              <a:ext uri="{FF2B5EF4-FFF2-40B4-BE49-F238E27FC236}">
                <a16:creationId xmlns:a16="http://schemas.microsoft.com/office/drawing/2014/main" id="{DE1570A5-63BD-009D-235B-E37F65962D20}"/>
              </a:ext>
            </a:extLst>
          </p:cNvPr>
          <p:cNvSpPr>
            <a:spLocks noChangeShapeType="1"/>
          </p:cNvSpPr>
          <p:nvPr/>
        </p:nvSpPr>
        <p:spPr bwMode="auto">
          <a:xfrm flipV="1">
            <a:off x="468313" y="557213"/>
            <a:ext cx="0" cy="5600700"/>
          </a:xfrm>
          <a:prstGeom prst="line">
            <a:avLst/>
          </a:prstGeom>
          <a:noFill/>
          <a:ln w="25400">
            <a:solidFill>
              <a:srgbClr val="34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321" name="Rectangle 17">
            <a:extLst>
              <a:ext uri="{FF2B5EF4-FFF2-40B4-BE49-F238E27FC236}">
                <a16:creationId xmlns:a16="http://schemas.microsoft.com/office/drawing/2014/main" id="{5A1C10CB-CDF8-615F-94B9-31C7E53FDE27}"/>
              </a:ext>
            </a:extLst>
          </p:cNvPr>
          <p:cNvSpPr>
            <a:spLocks noChangeArrowheads="1"/>
          </p:cNvSpPr>
          <p:nvPr/>
        </p:nvSpPr>
        <p:spPr bwMode="auto">
          <a:xfrm>
            <a:off x="6096000" y="0"/>
            <a:ext cx="3048000" cy="566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9" name="Line 15">
            <a:extLst>
              <a:ext uri="{FF2B5EF4-FFF2-40B4-BE49-F238E27FC236}">
                <a16:creationId xmlns:a16="http://schemas.microsoft.com/office/drawing/2014/main" id="{3B297EFF-B265-728C-4C2A-EAC5BE7F2342}"/>
              </a:ext>
            </a:extLst>
          </p:cNvPr>
          <p:cNvSpPr>
            <a:spLocks noChangeShapeType="1"/>
          </p:cNvSpPr>
          <p:nvPr/>
        </p:nvSpPr>
        <p:spPr bwMode="auto">
          <a:xfrm flipV="1">
            <a:off x="8686800" y="555625"/>
            <a:ext cx="14288" cy="5949950"/>
          </a:xfrm>
          <a:prstGeom prst="line">
            <a:avLst/>
          </a:prstGeom>
          <a:noFill/>
          <a:ln w="25400">
            <a:solidFill>
              <a:srgbClr val="34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320" name="Line 16">
            <a:extLst>
              <a:ext uri="{FF2B5EF4-FFF2-40B4-BE49-F238E27FC236}">
                <a16:creationId xmlns:a16="http://schemas.microsoft.com/office/drawing/2014/main" id="{322F580F-A822-7071-898F-4F0CD309EE16}"/>
              </a:ext>
            </a:extLst>
          </p:cNvPr>
          <p:cNvSpPr>
            <a:spLocks noChangeShapeType="1"/>
          </p:cNvSpPr>
          <p:nvPr/>
        </p:nvSpPr>
        <p:spPr bwMode="auto">
          <a:xfrm>
            <a:off x="461963" y="568325"/>
            <a:ext cx="8228012" cy="0"/>
          </a:xfrm>
          <a:prstGeom prst="line">
            <a:avLst/>
          </a:prstGeom>
          <a:noFill/>
          <a:ln w="25400">
            <a:solidFill>
              <a:srgbClr val="34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315" name="Rectangle 11">
            <a:extLst>
              <a:ext uri="{FF2B5EF4-FFF2-40B4-BE49-F238E27FC236}">
                <a16:creationId xmlns:a16="http://schemas.microsoft.com/office/drawing/2014/main" id="{DF8F011D-E320-8BFB-5339-FDDA28914D54}"/>
              </a:ext>
            </a:extLst>
          </p:cNvPr>
          <p:cNvSpPr>
            <a:spLocks noChangeArrowheads="1"/>
          </p:cNvSpPr>
          <p:nvPr/>
        </p:nvSpPr>
        <p:spPr bwMode="auto">
          <a:xfrm>
            <a:off x="0" y="6134100"/>
            <a:ext cx="9144000" cy="723900"/>
          </a:xfrm>
          <a:prstGeom prst="rect">
            <a:avLst/>
          </a:prstGeom>
          <a:solidFill>
            <a:srgbClr val="344893"/>
          </a:solidFill>
          <a:ln>
            <a:noFill/>
          </a:ln>
          <a:effectLst/>
          <a:extLst>
            <a:ext uri="{91240B29-F687-4F45-9708-019B960494DF}">
              <a14:hiddenLine xmlns:a14="http://schemas.microsoft.com/office/drawing/2010/main" w="9525">
                <a:solidFill>
                  <a:srgbClr val="3448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6312" name="Picture 8">
            <a:extLst>
              <a:ext uri="{FF2B5EF4-FFF2-40B4-BE49-F238E27FC236}">
                <a16:creationId xmlns:a16="http://schemas.microsoft.com/office/drawing/2014/main" id="{9FA582DF-B517-9D18-7573-8F458CD4271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000" y="6238875"/>
            <a:ext cx="3390900" cy="4381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1"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med">
    <p:fade/>
  </p:transition>
  <p:txStyles>
    <p:titleStyle>
      <a:lvl1pPr algn="l" rtl="0" fontAlgn="base">
        <a:spcBef>
          <a:spcPct val="0"/>
        </a:spcBef>
        <a:spcAft>
          <a:spcPct val="0"/>
        </a:spcAft>
        <a:defRPr sz="4000" b="1" kern="1200">
          <a:solidFill>
            <a:schemeClr val="tx2"/>
          </a:solidFill>
          <a:latin typeface="+mj-lt"/>
          <a:ea typeface="+mj-ea"/>
          <a:cs typeface="+mj-cs"/>
        </a:defRPr>
      </a:lvl1pPr>
      <a:lvl2pPr algn="l" rtl="0" fontAlgn="base">
        <a:spcBef>
          <a:spcPct val="0"/>
        </a:spcBef>
        <a:spcAft>
          <a:spcPct val="0"/>
        </a:spcAft>
        <a:defRPr sz="4000" b="1">
          <a:solidFill>
            <a:schemeClr val="tx2"/>
          </a:solidFill>
          <a:latin typeface="Arial" panose="020B0604020202020204" pitchFamily="34" charset="0"/>
        </a:defRPr>
      </a:lvl2pPr>
      <a:lvl3pPr algn="l" rtl="0" fontAlgn="base">
        <a:spcBef>
          <a:spcPct val="0"/>
        </a:spcBef>
        <a:spcAft>
          <a:spcPct val="0"/>
        </a:spcAft>
        <a:defRPr sz="4000" b="1">
          <a:solidFill>
            <a:schemeClr val="tx2"/>
          </a:solidFill>
          <a:latin typeface="Arial" panose="020B0604020202020204" pitchFamily="34" charset="0"/>
        </a:defRPr>
      </a:lvl3pPr>
      <a:lvl4pPr algn="l" rtl="0" fontAlgn="base">
        <a:spcBef>
          <a:spcPct val="0"/>
        </a:spcBef>
        <a:spcAft>
          <a:spcPct val="0"/>
        </a:spcAft>
        <a:defRPr sz="4000" b="1">
          <a:solidFill>
            <a:schemeClr val="tx2"/>
          </a:solidFill>
          <a:latin typeface="Arial" panose="020B0604020202020204" pitchFamily="34" charset="0"/>
        </a:defRPr>
      </a:lvl4pPr>
      <a:lvl5pPr algn="l" rtl="0" fontAlgn="base">
        <a:spcBef>
          <a:spcPct val="0"/>
        </a:spcBef>
        <a:spcAft>
          <a:spcPct val="0"/>
        </a:spcAft>
        <a:defRPr sz="4000" b="1">
          <a:solidFill>
            <a:schemeClr val="tx2"/>
          </a:solidFill>
          <a:latin typeface="Arial" panose="020B0604020202020204" pitchFamily="34" charset="0"/>
        </a:defRPr>
      </a:lvl5pPr>
      <a:lvl6pPr marL="457200" algn="l" rtl="0" fontAlgn="base">
        <a:spcBef>
          <a:spcPct val="0"/>
        </a:spcBef>
        <a:spcAft>
          <a:spcPct val="0"/>
        </a:spcAft>
        <a:defRPr sz="4000" b="1">
          <a:solidFill>
            <a:schemeClr val="tx2"/>
          </a:solidFill>
          <a:latin typeface="Arial" panose="020B0604020202020204" pitchFamily="34" charset="0"/>
        </a:defRPr>
      </a:lvl6pPr>
      <a:lvl7pPr marL="914400" algn="l" rtl="0" fontAlgn="base">
        <a:spcBef>
          <a:spcPct val="0"/>
        </a:spcBef>
        <a:spcAft>
          <a:spcPct val="0"/>
        </a:spcAft>
        <a:defRPr sz="4000" b="1">
          <a:solidFill>
            <a:schemeClr val="tx2"/>
          </a:solidFill>
          <a:latin typeface="Arial" panose="020B0604020202020204" pitchFamily="34" charset="0"/>
        </a:defRPr>
      </a:lvl7pPr>
      <a:lvl8pPr marL="1371600" algn="l" rtl="0" fontAlgn="base">
        <a:spcBef>
          <a:spcPct val="0"/>
        </a:spcBef>
        <a:spcAft>
          <a:spcPct val="0"/>
        </a:spcAft>
        <a:defRPr sz="4000" b="1">
          <a:solidFill>
            <a:schemeClr val="tx2"/>
          </a:solidFill>
          <a:latin typeface="Arial" panose="020B0604020202020204" pitchFamily="34" charset="0"/>
        </a:defRPr>
      </a:lvl8pPr>
      <a:lvl9pPr marL="1828800" algn="l" rtl="0" fontAlgn="base">
        <a:spcBef>
          <a:spcPct val="0"/>
        </a:spcBef>
        <a:spcAft>
          <a:spcPct val="0"/>
        </a:spcAft>
        <a:defRPr sz="40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hyperlink" Target="http://gsearch.vatican.va/search?access=p&amp;output=xml_no_dtd&amp;ie=UTF-8&amp;client=default_frontend&amp;proxystylesheet=default_frontend&amp;proxycustom=%3cHOME/%3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elca.org/Who-We-Are/Our-Three-Expressions/Churchwide-Organization/Ecumenical-and-Inter-Religious-Relations/Conciliar-Relationships/Lutheran-World-Federation.aspx" TargetMode="External"/><Relationship Id="rId7" Type="http://schemas.openxmlformats.org/officeDocument/2006/relationships/hyperlink" Target="http://www.elca.org/Who-We-Are/Our-Three-Expressions/Churchwide-Organization/Ecumenical-and-Inter-Religious-Relations/Conciliar-Relationships/National-Council-of-the-Churches-of-Christ.aspx" TargetMode="External"/><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2.png"/><Relationship Id="rId11" Type="http://schemas.openxmlformats.org/officeDocument/2006/relationships/hyperlink" Target="http://www.elca.org/Who-We-Are/Our-Three-Expressions/Churchwide-Organization/Ecumenical-and-Inter-Religious-Relations/Conciliar-Relationships/World-Council-of-Churches.aspx" TargetMode="External"/><Relationship Id="rId5" Type="http://schemas.openxmlformats.org/officeDocument/2006/relationships/hyperlink" Target="http://www.elca.org/Who-We-Are/Our-Three-Expressions/Churchwide-Organization/Ecumenical-and-Inter-Religious-Relations/Conciliar-Relationships/Churches-Uniting-in-Christ.aspx" TargetMode="External"/><Relationship Id="rId10" Type="http://schemas.openxmlformats.org/officeDocument/2006/relationships/image" Target="../media/image24.jpeg"/><Relationship Id="rId4" Type="http://schemas.openxmlformats.org/officeDocument/2006/relationships/image" Target="../media/image21.jpeg"/><Relationship Id="rId9" Type="http://schemas.openxmlformats.org/officeDocument/2006/relationships/hyperlink" Target="http://www.elca.org/Who-We-Are/Our-Three-Expressions/Churchwide-Organization/Ecumenical-and-Inter-Religious-Relations/Conciliar-Relationships/Christian-Churches-Together.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hyperlink" Target="http://www.elca.org/Who-We-Are/Our-Three-Expressions/Churchwide-Organization/Ecumenical-and-Inter-Religious-Relations/Full-Communion/Reformed-Church-In-America.aspx" TargetMode="External"/><Relationship Id="rId3" Type="http://schemas.openxmlformats.org/officeDocument/2006/relationships/hyperlink" Target="http://www.elca.org/Who-We-Are/Our-Three-Expressions/Churchwide-Organization/Ecumenical-and-Inter-Religious-Relations/Full-Communion/Lutheran-United-Methodist.aspx" TargetMode="Externa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www.elca.org/Who-We-Are/Our-Three-Expressions/Churchwide-Organization/Ecumenical-and-Inter-Religious-Relations/Full-Communion/The-Episcopal-Church.aspx" TargetMode="External"/><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hyperlink" Target="http://www.elca.org/Who-We-Are/Our-Three-Expressions/Churchwide-Organization/Ecumenical-and-Inter-Religious-Relations/Full-Communion/Lutheran-United-Methodis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a:extLst>
              <a:ext uri="{FF2B5EF4-FFF2-40B4-BE49-F238E27FC236}">
                <a16:creationId xmlns:a16="http://schemas.microsoft.com/office/drawing/2014/main" id="{0A918886-0935-953B-791C-F01E568B7553}"/>
              </a:ext>
            </a:extLst>
          </p:cNvPr>
          <p:cNvSpPr>
            <a:spLocks noGrp="1" noChangeArrowheads="1"/>
          </p:cNvSpPr>
          <p:nvPr>
            <p:ph type="title"/>
          </p:nvPr>
        </p:nvSpPr>
        <p:spPr/>
        <p:txBody>
          <a:bodyPr/>
          <a:lstStyle/>
          <a:p>
            <a:r>
              <a:rPr lang="en-US" altLang="en-US"/>
              <a:t>Full Communion Relationships</a:t>
            </a:r>
          </a:p>
        </p:txBody>
      </p:sp>
      <p:sp>
        <p:nvSpPr>
          <p:cNvPr id="560131" name="Rectangle 3">
            <a:extLst>
              <a:ext uri="{FF2B5EF4-FFF2-40B4-BE49-F238E27FC236}">
                <a16:creationId xmlns:a16="http://schemas.microsoft.com/office/drawing/2014/main" id="{75330F1B-5E72-490D-C4C6-87D28A8F64D3}"/>
              </a:ext>
            </a:extLst>
          </p:cNvPr>
          <p:cNvSpPr>
            <a:spLocks noGrp="1" noChangeArrowheads="1"/>
          </p:cNvSpPr>
          <p:nvPr>
            <p:ph type="body" sz="half" idx="1"/>
          </p:nvPr>
        </p:nvSpPr>
        <p:spPr>
          <a:xfrm>
            <a:off x="587375" y="4857750"/>
            <a:ext cx="7907338" cy="1181100"/>
          </a:xfrm>
        </p:spPr>
        <p:txBody>
          <a:bodyPr/>
          <a:lstStyle/>
          <a:p>
            <a:pPr algn="ctr">
              <a:buFontTx/>
              <a:buNone/>
            </a:pPr>
            <a:r>
              <a:rPr lang="en-US" altLang="en-US"/>
              <a:t>The Moravian Church</a:t>
            </a:r>
          </a:p>
          <a:p>
            <a:pPr algn="ctr">
              <a:buFontTx/>
              <a:buNone/>
            </a:pPr>
            <a:r>
              <a:rPr lang="en-US" altLang="en-US"/>
              <a:t>10</a:t>
            </a:r>
            <a:r>
              <a:rPr lang="en-US" altLang="en-US" baseline="30000"/>
              <a:t>th</a:t>
            </a:r>
            <a:r>
              <a:rPr lang="en-US" altLang="en-US"/>
              <a:t> Anniversary Celebration</a:t>
            </a:r>
          </a:p>
        </p:txBody>
      </p:sp>
      <p:pic>
        <p:nvPicPr>
          <p:cNvPr id="560132" name="Picture 4">
            <a:extLst>
              <a:ext uri="{FF2B5EF4-FFF2-40B4-BE49-F238E27FC236}">
                <a16:creationId xmlns:a16="http://schemas.microsoft.com/office/drawing/2014/main" id="{E01D9049-4013-C4A1-1E77-E68859B0F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2079625"/>
            <a:ext cx="2132012" cy="2132013"/>
          </a:xfrm>
          <a:prstGeom prst="rect">
            <a:avLst/>
          </a:prstGeom>
          <a:noFill/>
          <a:extLst>
            <a:ext uri="{909E8E84-426E-40DD-AFC4-6F175D3DCCD1}">
              <a14:hiddenFill xmlns:a14="http://schemas.microsoft.com/office/drawing/2010/main">
                <a:solidFill>
                  <a:srgbClr val="FFFFFF"/>
                </a:solidFill>
              </a14:hiddenFill>
            </a:ext>
          </a:extLst>
        </p:spPr>
      </p:pic>
      <p:pic>
        <p:nvPicPr>
          <p:cNvPr id="560133" name="Picture 5">
            <a:extLst>
              <a:ext uri="{FF2B5EF4-FFF2-40B4-BE49-F238E27FC236}">
                <a16:creationId xmlns:a16="http://schemas.microsoft.com/office/drawing/2014/main" id="{95176DA4-5FDD-D40B-27D4-32023342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213" y="1577975"/>
            <a:ext cx="3990975" cy="3014663"/>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a:extLst>
              <a:ext uri="{FF2B5EF4-FFF2-40B4-BE49-F238E27FC236}">
                <a16:creationId xmlns:a16="http://schemas.microsoft.com/office/drawing/2014/main" id="{353A3858-D61B-783C-D20F-ED3AEC981754}"/>
              </a:ext>
            </a:extLst>
          </p:cNvPr>
          <p:cNvSpPr>
            <a:spLocks noGrp="1" noChangeArrowheads="1"/>
          </p:cNvSpPr>
          <p:nvPr>
            <p:ph type="title"/>
          </p:nvPr>
        </p:nvSpPr>
        <p:spPr>
          <a:xfrm>
            <a:off x="1044575" y="687388"/>
            <a:ext cx="7054850" cy="1214437"/>
          </a:xfrm>
        </p:spPr>
        <p:txBody>
          <a:bodyPr/>
          <a:lstStyle/>
          <a:p>
            <a:r>
              <a:rPr lang="en-US" altLang="en-US"/>
              <a:t>Bilateral Dialogues, Discourses &amp; Cooperation</a:t>
            </a:r>
          </a:p>
        </p:txBody>
      </p:sp>
      <p:sp>
        <p:nvSpPr>
          <p:cNvPr id="561155" name="Rectangle 3">
            <a:extLst>
              <a:ext uri="{FF2B5EF4-FFF2-40B4-BE49-F238E27FC236}">
                <a16:creationId xmlns:a16="http://schemas.microsoft.com/office/drawing/2014/main" id="{3BA364D8-2BA5-9E60-96D1-AB99D8CC77BB}"/>
              </a:ext>
            </a:extLst>
          </p:cNvPr>
          <p:cNvSpPr>
            <a:spLocks noGrp="1" noChangeArrowheads="1"/>
          </p:cNvSpPr>
          <p:nvPr>
            <p:ph type="body" idx="1"/>
          </p:nvPr>
        </p:nvSpPr>
        <p:spPr>
          <a:xfrm>
            <a:off x="1282700" y="4105275"/>
            <a:ext cx="6529388" cy="1779588"/>
          </a:xfrm>
        </p:spPr>
        <p:txBody>
          <a:bodyPr/>
          <a:lstStyle/>
          <a:p>
            <a:r>
              <a:rPr lang="en-US" altLang="en-US"/>
              <a:t>Roman Catholic Dialogue</a:t>
            </a:r>
          </a:p>
          <a:p>
            <a:r>
              <a:rPr lang="en-US" altLang="en-US"/>
              <a:t>Lutheran Church-Missouri Synod (Cooperation)</a:t>
            </a:r>
          </a:p>
        </p:txBody>
      </p:sp>
      <p:pic>
        <p:nvPicPr>
          <p:cNvPr id="561156" name="Picture 4">
            <a:extLst>
              <a:ext uri="{FF2B5EF4-FFF2-40B4-BE49-F238E27FC236}">
                <a16:creationId xmlns:a16="http://schemas.microsoft.com/office/drawing/2014/main" id="{3DDBC2D2-7998-C51D-A680-D950D3D22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8" y="2197100"/>
            <a:ext cx="1403350" cy="1719263"/>
          </a:xfrm>
          <a:prstGeom prst="rect">
            <a:avLst/>
          </a:prstGeom>
          <a:noFill/>
          <a:extLst>
            <a:ext uri="{909E8E84-426E-40DD-AFC4-6F175D3DCCD1}">
              <a14:hiddenFill xmlns:a14="http://schemas.microsoft.com/office/drawing/2010/main">
                <a:solidFill>
                  <a:srgbClr val="FFFFFF"/>
                </a:solidFill>
              </a14:hiddenFill>
            </a:ext>
          </a:extLst>
        </p:spPr>
      </p:pic>
      <p:pic>
        <p:nvPicPr>
          <p:cNvPr id="561157" name="Picture 5" descr="Go to Google Home">
            <a:hlinkClick r:id="rId4"/>
            <a:extLst>
              <a:ext uri="{FF2B5EF4-FFF2-40B4-BE49-F238E27FC236}">
                <a16:creationId xmlns:a16="http://schemas.microsoft.com/office/drawing/2014/main" id="{7DE6FB59-AA58-40D4-430D-F3D91661B6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2451"/>
          <a:stretch>
            <a:fillRect/>
          </a:stretch>
        </p:blipFill>
        <p:spPr bwMode="auto">
          <a:xfrm>
            <a:off x="2630488" y="2284413"/>
            <a:ext cx="1350962" cy="164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a:extLst>
              <a:ext uri="{FF2B5EF4-FFF2-40B4-BE49-F238E27FC236}">
                <a16:creationId xmlns:a16="http://schemas.microsoft.com/office/drawing/2014/main" id="{E8808937-BE09-54FB-54EF-FADB577281CD}"/>
              </a:ext>
            </a:extLst>
          </p:cNvPr>
          <p:cNvSpPr>
            <a:spLocks noGrp="1" noChangeArrowheads="1"/>
          </p:cNvSpPr>
          <p:nvPr>
            <p:ph type="title"/>
          </p:nvPr>
        </p:nvSpPr>
        <p:spPr>
          <a:xfrm>
            <a:off x="577850" y="658813"/>
            <a:ext cx="8007350" cy="915987"/>
          </a:xfrm>
        </p:spPr>
        <p:txBody>
          <a:bodyPr/>
          <a:lstStyle/>
          <a:p>
            <a:r>
              <a:rPr lang="en-US" altLang="en-US"/>
              <a:t>Conciliar Relationships</a:t>
            </a:r>
          </a:p>
        </p:txBody>
      </p:sp>
      <p:sp>
        <p:nvSpPr>
          <p:cNvPr id="562179" name="Rectangle 3">
            <a:extLst>
              <a:ext uri="{FF2B5EF4-FFF2-40B4-BE49-F238E27FC236}">
                <a16:creationId xmlns:a16="http://schemas.microsoft.com/office/drawing/2014/main" id="{BCF4760B-64D0-78E6-43CE-916EECDC27D6}"/>
              </a:ext>
            </a:extLst>
          </p:cNvPr>
          <p:cNvSpPr>
            <a:spLocks noChangeArrowheads="1"/>
          </p:cNvSpPr>
          <p:nvPr/>
        </p:nvSpPr>
        <p:spPr bwMode="auto">
          <a:xfrm>
            <a:off x="858838" y="2946400"/>
            <a:ext cx="7413625"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spcBef>
                <a:spcPct val="0"/>
              </a:spcBef>
            </a:pPr>
            <a:r>
              <a:rPr lang="en-US" altLang="en-US" sz="3200"/>
              <a:t>Lutheran World Federation</a:t>
            </a:r>
          </a:p>
          <a:p>
            <a:pPr>
              <a:spcBef>
                <a:spcPct val="0"/>
              </a:spcBef>
            </a:pPr>
            <a:r>
              <a:rPr lang="en-US" altLang="en-US" sz="3200"/>
              <a:t>Churches Uniting in Christ</a:t>
            </a:r>
          </a:p>
          <a:p>
            <a:pPr>
              <a:spcBef>
                <a:spcPct val="0"/>
              </a:spcBef>
            </a:pPr>
            <a:r>
              <a:rPr lang="en-US" altLang="en-US" sz="3200"/>
              <a:t>National Council of Churches of Christ in the USA</a:t>
            </a:r>
          </a:p>
          <a:p>
            <a:pPr>
              <a:spcBef>
                <a:spcPct val="0"/>
              </a:spcBef>
            </a:pPr>
            <a:r>
              <a:rPr lang="en-US" altLang="en-US" sz="3200"/>
              <a:t>Christian Churches Together</a:t>
            </a:r>
          </a:p>
          <a:p>
            <a:pPr>
              <a:spcBef>
                <a:spcPct val="0"/>
              </a:spcBef>
            </a:pPr>
            <a:r>
              <a:rPr lang="en-US" altLang="en-US" sz="3200"/>
              <a:t>World Council of Churches</a:t>
            </a:r>
          </a:p>
        </p:txBody>
      </p:sp>
      <p:pic>
        <p:nvPicPr>
          <p:cNvPr id="562180" name="Picture 4" descr="The Luthran World Federation">
            <a:hlinkClick r:id="rId3"/>
            <a:extLst>
              <a:ext uri="{FF2B5EF4-FFF2-40B4-BE49-F238E27FC236}">
                <a16:creationId xmlns:a16="http://schemas.microsoft.com/office/drawing/2014/main" id="{BC3ABEA8-00F1-9F7C-4397-F0C7BF8C3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1420813"/>
            <a:ext cx="8953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562181" name="Picture 5">
            <a:hlinkClick r:id="rId5"/>
            <a:extLst>
              <a:ext uri="{FF2B5EF4-FFF2-40B4-BE49-F238E27FC236}">
                <a16:creationId xmlns:a16="http://schemas.microsoft.com/office/drawing/2014/main" id="{31CF3653-1176-25FA-2627-DFD59F800D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9325" y="1404938"/>
            <a:ext cx="14287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62182" name="Picture 6" descr="NCC">
            <a:hlinkClick r:id="rId7"/>
            <a:extLst>
              <a:ext uri="{FF2B5EF4-FFF2-40B4-BE49-F238E27FC236}">
                <a16:creationId xmlns:a16="http://schemas.microsoft.com/office/drawing/2014/main" id="{BE666D1D-29A9-364D-C008-F4243C5924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5413" y="1473200"/>
            <a:ext cx="1268412" cy="1363663"/>
          </a:xfrm>
          <a:prstGeom prst="rect">
            <a:avLst/>
          </a:prstGeom>
          <a:noFill/>
          <a:extLst>
            <a:ext uri="{909E8E84-426E-40DD-AFC4-6F175D3DCCD1}">
              <a14:hiddenFill xmlns:a14="http://schemas.microsoft.com/office/drawing/2010/main">
                <a:solidFill>
                  <a:srgbClr val="FFFFFF"/>
                </a:solidFill>
              </a14:hiddenFill>
            </a:ext>
          </a:extLst>
        </p:spPr>
      </p:pic>
      <p:pic>
        <p:nvPicPr>
          <p:cNvPr id="562183" name="Picture 7" descr="Christian Churches in Christ (CCT)">
            <a:hlinkClick r:id="rId9"/>
            <a:extLst>
              <a:ext uri="{FF2B5EF4-FFF2-40B4-BE49-F238E27FC236}">
                <a16:creationId xmlns:a16="http://schemas.microsoft.com/office/drawing/2014/main" id="{5C52874F-FAB2-7138-CA93-8802BFB4FC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8788" y="1568450"/>
            <a:ext cx="1185862" cy="1176338"/>
          </a:xfrm>
          <a:prstGeom prst="rect">
            <a:avLst/>
          </a:prstGeom>
          <a:noFill/>
          <a:extLst>
            <a:ext uri="{909E8E84-426E-40DD-AFC4-6F175D3DCCD1}">
              <a14:hiddenFill xmlns:a14="http://schemas.microsoft.com/office/drawing/2010/main">
                <a:solidFill>
                  <a:srgbClr val="FFFFFF"/>
                </a:solidFill>
              </a14:hiddenFill>
            </a:ext>
          </a:extLst>
        </p:spPr>
      </p:pic>
      <p:pic>
        <p:nvPicPr>
          <p:cNvPr id="562184" name="Picture 8" descr="World Council of Churches">
            <a:hlinkClick r:id="rId11"/>
            <a:extLst>
              <a:ext uri="{FF2B5EF4-FFF2-40B4-BE49-F238E27FC236}">
                <a16:creationId xmlns:a16="http://schemas.microsoft.com/office/drawing/2014/main" id="{5DD26B7F-90B9-65A6-E919-5ABC6846A0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6750" y="1500188"/>
            <a:ext cx="1231900" cy="127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a:extLst>
              <a:ext uri="{FF2B5EF4-FFF2-40B4-BE49-F238E27FC236}">
                <a16:creationId xmlns:a16="http://schemas.microsoft.com/office/drawing/2014/main" id="{500241D1-2B2B-4FB1-51BA-B26C8797B593}"/>
              </a:ext>
            </a:extLst>
          </p:cNvPr>
          <p:cNvSpPr>
            <a:spLocks noGrp="1" noChangeArrowheads="1"/>
          </p:cNvSpPr>
          <p:nvPr>
            <p:ph type="body" idx="1"/>
          </p:nvPr>
        </p:nvSpPr>
        <p:spPr>
          <a:xfrm>
            <a:off x="987425" y="4171950"/>
            <a:ext cx="7145338" cy="1479550"/>
          </a:xfrm>
        </p:spPr>
        <p:txBody>
          <a:bodyPr/>
          <a:lstStyle/>
          <a:p>
            <a:r>
              <a:rPr lang="en-US" altLang="en-US"/>
              <a:t>Lutheran Jewish Consultative Panel</a:t>
            </a:r>
          </a:p>
          <a:p>
            <a:r>
              <a:rPr lang="en-US" altLang="en-US"/>
              <a:t>Lutheran Muslim Consultative Panel</a:t>
            </a:r>
          </a:p>
        </p:txBody>
      </p:sp>
      <p:sp>
        <p:nvSpPr>
          <p:cNvPr id="563203" name="Rectangle 3">
            <a:extLst>
              <a:ext uri="{FF2B5EF4-FFF2-40B4-BE49-F238E27FC236}">
                <a16:creationId xmlns:a16="http://schemas.microsoft.com/office/drawing/2014/main" id="{2FBF5EE4-E5D3-037F-CCEC-37F6A41C2C5D}"/>
              </a:ext>
            </a:extLst>
          </p:cNvPr>
          <p:cNvSpPr>
            <a:spLocks noGrp="1" noChangeArrowheads="1"/>
          </p:cNvSpPr>
          <p:nvPr>
            <p:ph type="title"/>
          </p:nvPr>
        </p:nvSpPr>
        <p:spPr>
          <a:noFill/>
          <a:ln/>
        </p:spPr>
        <p:txBody>
          <a:bodyPr lIns="0" tIns="0" rIns="0" bIns="0"/>
          <a:lstStyle/>
          <a:p>
            <a:r>
              <a:rPr lang="en-US" altLang="en-US"/>
              <a:t>Inter-Religious Relations</a:t>
            </a:r>
          </a:p>
        </p:txBody>
      </p:sp>
      <p:pic>
        <p:nvPicPr>
          <p:cNvPr id="563205" name="Picture 5">
            <a:extLst>
              <a:ext uri="{FF2B5EF4-FFF2-40B4-BE49-F238E27FC236}">
                <a16:creationId xmlns:a16="http://schemas.microsoft.com/office/drawing/2014/main" id="{B4FFF6F6-609D-8FE2-E3CE-B4A44A45E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63" y="1670050"/>
            <a:ext cx="1844675" cy="1844675"/>
          </a:xfrm>
          <a:prstGeom prst="rect">
            <a:avLst/>
          </a:prstGeom>
          <a:noFill/>
          <a:extLst>
            <a:ext uri="{909E8E84-426E-40DD-AFC4-6F175D3DCCD1}">
              <a14:hiddenFill xmlns:a14="http://schemas.microsoft.com/office/drawing/2010/main">
                <a:solidFill>
                  <a:srgbClr val="FFFFFF"/>
                </a:solidFill>
              </a14:hiddenFill>
            </a:ext>
          </a:extLst>
        </p:spPr>
      </p:pic>
      <p:pic>
        <p:nvPicPr>
          <p:cNvPr id="563206" name="Picture 6">
            <a:extLst>
              <a:ext uri="{FF2B5EF4-FFF2-40B4-BE49-F238E27FC236}">
                <a16:creationId xmlns:a16="http://schemas.microsoft.com/office/drawing/2014/main" id="{335D3625-740E-E32B-CB60-916366CDD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138" y="1736725"/>
            <a:ext cx="1570037" cy="1674813"/>
          </a:xfrm>
          <a:prstGeom prst="rect">
            <a:avLst/>
          </a:prstGeom>
          <a:noFill/>
          <a:extLst>
            <a:ext uri="{909E8E84-426E-40DD-AFC4-6F175D3DCCD1}">
              <a14:hiddenFill xmlns:a14="http://schemas.microsoft.com/office/drawing/2010/main">
                <a:solidFill>
                  <a:srgbClr val="FFFFFF"/>
                </a:solidFill>
              </a14:hiddenFill>
            </a:ext>
          </a:extLst>
        </p:spPr>
      </p:pic>
      <p:pic>
        <p:nvPicPr>
          <p:cNvPr id="563204" name="Picture 4">
            <a:extLst>
              <a:ext uri="{FF2B5EF4-FFF2-40B4-BE49-F238E27FC236}">
                <a16:creationId xmlns:a16="http://schemas.microsoft.com/office/drawing/2014/main" id="{12F5DA03-BE06-AF18-A2E5-F4E0CA0203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413" y="1530350"/>
            <a:ext cx="2019300" cy="201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a:extLst>
              <a:ext uri="{FF2B5EF4-FFF2-40B4-BE49-F238E27FC236}">
                <a16:creationId xmlns:a16="http://schemas.microsoft.com/office/drawing/2014/main" id="{C09A3901-6978-7A1D-9570-752B0434179B}"/>
              </a:ext>
            </a:extLst>
          </p:cNvPr>
          <p:cNvSpPr>
            <a:spLocks noGrp="1" noChangeArrowheads="1"/>
          </p:cNvSpPr>
          <p:nvPr>
            <p:ph type="title"/>
          </p:nvPr>
        </p:nvSpPr>
        <p:spPr>
          <a:xfrm>
            <a:off x="577850" y="658813"/>
            <a:ext cx="8007350" cy="1282700"/>
          </a:xfrm>
        </p:spPr>
        <p:txBody>
          <a:bodyPr/>
          <a:lstStyle/>
          <a:p>
            <a:r>
              <a:rPr lang="en-US" altLang="en-US"/>
              <a:t>Ecumenical &amp; Inter-Religious Building Blocks</a:t>
            </a:r>
          </a:p>
        </p:txBody>
      </p:sp>
      <p:sp>
        <p:nvSpPr>
          <p:cNvPr id="571397" name="Rectangle 5">
            <a:extLst>
              <a:ext uri="{FF2B5EF4-FFF2-40B4-BE49-F238E27FC236}">
                <a16:creationId xmlns:a16="http://schemas.microsoft.com/office/drawing/2014/main" id="{35F10D5F-1FAE-32F3-DD4C-2624E8AD8616}"/>
              </a:ext>
            </a:extLst>
          </p:cNvPr>
          <p:cNvSpPr>
            <a:spLocks noGrp="1" noChangeArrowheads="1"/>
          </p:cNvSpPr>
          <p:nvPr>
            <p:ph type="body" sz="half" idx="2"/>
          </p:nvPr>
        </p:nvSpPr>
        <p:spPr>
          <a:xfrm>
            <a:off x="3871913" y="2357438"/>
            <a:ext cx="4768850" cy="3714750"/>
          </a:xfrm>
        </p:spPr>
        <p:txBody>
          <a:bodyPr/>
          <a:lstStyle/>
          <a:p>
            <a:pPr>
              <a:spcBef>
                <a:spcPct val="0"/>
              </a:spcBef>
            </a:pPr>
            <a:r>
              <a:rPr lang="en-US" altLang="en-US"/>
              <a:t>International Disaster Response</a:t>
            </a:r>
          </a:p>
          <a:p>
            <a:pPr>
              <a:spcBef>
                <a:spcPct val="0"/>
              </a:spcBef>
            </a:pPr>
            <a:r>
              <a:rPr lang="en-US" altLang="en-US"/>
              <a:t>Ecumenical Worship</a:t>
            </a:r>
          </a:p>
          <a:p>
            <a:pPr>
              <a:spcBef>
                <a:spcPct val="0"/>
              </a:spcBef>
            </a:pPr>
            <a:r>
              <a:rPr lang="en-US" altLang="en-US"/>
              <a:t>Grass Roots Advocacy</a:t>
            </a:r>
          </a:p>
          <a:p>
            <a:pPr>
              <a:spcBef>
                <a:spcPct val="0"/>
              </a:spcBef>
            </a:pPr>
            <a:r>
              <a:rPr lang="en-US" altLang="en-US"/>
              <a:t>Jewish-Christian Relations</a:t>
            </a:r>
          </a:p>
          <a:p>
            <a:pPr>
              <a:spcBef>
                <a:spcPct val="0"/>
              </a:spcBef>
            </a:pPr>
            <a:r>
              <a:rPr lang="en-US" altLang="en-US"/>
              <a:t>Campus Ministry</a:t>
            </a:r>
          </a:p>
        </p:txBody>
      </p:sp>
      <p:pic>
        <p:nvPicPr>
          <p:cNvPr id="571398" name="Picture 6">
            <a:extLst>
              <a:ext uri="{FF2B5EF4-FFF2-40B4-BE49-F238E27FC236}">
                <a16:creationId xmlns:a16="http://schemas.microsoft.com/office/drawing/2014/main" id="{2A1FA3EF-7E90-50B4-84BB-FC34AE3ED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54" t="26222" r="55598" b="15778"/>
          <a:stretch>
            <a:fillRect/>
          </a:stretch>
        </p:blipFill>
        <p:spPr bwMode="auto">
          <a:xfrm>
            <a:off x="500063" y="2397125"/>
            <a:ext cx="3468687"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346" name="Picture 2">
            <a:extLst>
              <a:ext uri="{FF2B5EF4-FFF2-40B4-BE49-F238E27FC236}">
                <a16:creationId xmlns:a16="http://schemas.microsoft.com/office/drawing/2014/main" id="{9E8773D4-259D-1424-7F28-400A98C91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2565400"/>
            <a:ext cx="6184900" cy="1592263"/>
          </a:xfrm>
          <a:prstGeom prst="rect">
            <a:avLst/>
          </a:prstGeom>
          <a:noFill/>
          <a:extLst>
            <a:ext uri="{909E8E84-426E-40DD-AFC4-6F175D3DCCD1}">
              <a14:hiddenFill xmlns:a14="http://schemas.microsoft.com/office/drawing/2010/main">
                <a:solidFill>
                  <a:srgbClr val="FFFFFF"/>
                </a:solidFill>
              </a14:hiddenFill>
            </a:ext>
          </a:extLst>
        </p:spPr>
      </p:pic>
      <p:sp>
        <p:nvSpPr>
          <p:cNvPr id="569347" name="Text Box 3">
            <a:extLst>
              <a:ext uri="{FF2B5EF4-FFF2-40B4-BE49-F238E27FC236}">
                <a16:creationId xmlns:a16="http://schemas.microsoft.com/office/drawing/2014/main" id="{1E70C764-9F2F-151A-5767-B9011963054D}"/>
              </a:ext>
            </a:extLst>
          </p:cNvPr>
          <p:cNvSpPr txBox="1">
            <a:spLocks noChangeArrowheads="1"/>
          </p:cNvSpPr>
          <p:nvPr/>
        </p:nvSpPr>
        <p:spPr bwMode="auto">
          <a:xfrm>
            <a:off x="2976563" y="2241550"/>
            <a:ext cx="4664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Ecumenical &amp; Inter-Religious Relations</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a:extLst>
              <a:ext uri="{FF2B5EF4-FFF2-40B4-BE49-F238E27FC236}">
                <a16:creationId xmlns:a16="http://schemas.microsoft.com/office/drawing/2014/main" id="{4CCF4EBE-2833-7D8B-EBD3-4F06B484F5FF}"/>
              </a:ext>
            </a:extLst>
          </p:cNvPr>
          <p:cNvSpPr>
            <a:spLocks noGrp="1" noChangeArrowheads="1"/>
          </p:cNvSpPr>
          <p:nvPr>
            <p:ph type="title"/>
          </p:nvPr>
        </p:nvSpPr>
        <p:spPr>
          <a:xfrm>
            <a:off x="577850" y="658813"/>
            <a:ext cx="8007350" cy="1373187"/>
          </a:xfrm>
        </p:spPr>
        <p:txBody>
          <a:bodyPr/>
          <a:lstStyle/>
          <a:p>
            <a:r>
              <a:rPr lang="en-US" altLang="en-US"/>
              <a:t>Ecumenical &amp; Inter-Religious Relations</a:t>
            </a:r>
          </a:p>
        </p:txBody>
      </p:sp>
      <p:sp>
        <p:nvSpPr>
          <p:cNvPr id="557059" name="Rectangle 3">
            <a:extLst>
              <a:ext uri="{FF2B5EF4-FFF2-40B4-BE49-F238E27FC236}">
                <a16:creationId xmlns:a16="http://schemas.microsoft.com/office/drawing/2014/main" id="{52634392-C5A6-5F75-8A12-066558EAE43C}"/>
              </a:ext>
            </a:extLst>
          </p:cNvPr>
          <p:cNvSpPr>
            <a:spLocks noGrp="1" noChangeArrowheads="1"/>
          </p:cNvSpPr>
          <p:nvPr>
            <p:ph type="body" idx="1"/>
          </p:nvPr>
        </p:nvSpPr>
        <p:spPr>
          <a:xfrm>
            <a:off x="1343025" y="2065338"/>
            <a:ext cx="6380163" cy="4027487"/>
          </a:xfrm>
        </p:spPr>
        <p:txBody>
          <a:bodyPr/>
          <a:lstStyle/>
          <a:p>
            <a:r>
              <a:rPr lang="en-US" altLang="en-US"/>
              <a:t>Ecumenical Journey 2010</a:t>
            </a:r>
          </a:p>
          <a:p>
            <a:r>
              <a:rPr lang="en-US" altLang="en-US"/>
              <a:t>Full Communion Relationships</a:t>
            </a:r>
          </a:p>
          <a:p>
            <a:r>
              <a:rPr lang="en-US" altLang="en-US"/>
              <a:t>Bilateral Dialogues, Discourse &amp; Cooperation</a:t>
            </a:r>
          </a:p>
          <a:p>
            <a:r>
              <a:rPr lang="en-US" altLang="en-US"/>
              <a:t>Conciliar Relationships</a:t>
            </a:r>
          </a:p>
          <a:p>
            <a:r>
              <a:rPr lang="en-US" altLang="en-US"/>
              <a:t>Inter-Religious Relations</a:t>
            </a:r>
          </a:p>
          <a:p>
            <a:r>
              <a:rPr lang="en-US" altLang="en-US"/>
              <a:t>Building Blocks</a:t>
            </a:r>
          </a:p>
        </p:txBody>
      </p:sp>
      <p:pic>
        <p:nvPicPr>
          <p:cNvPr id="557061" name="Picture 5">
            <a:extLst>
              <a:ext uri="{FF2B5EF4-FFF2-40B4-BE49-F238E27FC236}">
                <a16:creationId xmlns:a16="http://schemas.microsoft.com/office/drawing/2014/main" id="{AF4286AA-62BA-79D0-8577-4F503E155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963" y="4325938"/>
            <a:ext cx="1322387" cy="1322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a:extLst>
              <a:ext uri="{FF2B5EF4-FFF2-40B4-BE49-F238E27FC236}">
                <a16:creationId xmlns:a16="http://schemas.microsoft.com/office/drawing/2014/main" id="{1AA95DFF-69EE-8BA8-0A27-11A82EA6136D}"/>
              </a:ext>
            </a:extLst>
          </p:cNvPr>
          <p:cNvSpPr>
            <a:spLocks noGrp="1" noChangeArrowheads="1"/>
          </p:cNvSpPr>
          <p:nvPr>
            <p:ph type="title"/>
          </p:nvPr>
        </p:nvSpPr>
        <p:spPr>
          <a:xfrm>
            <a:off x="577850" y="658813"/>
            <a:ext cx="8007350" cy="949325"/>
          </a:xfrm>
        </p:spPr>
        <p:txBody>
          <a:bodyPr/>
          <a:lstStyle/>
          <a:p>
            <a:r>
              <a:rPr lang="en-US" altLang="en-US"/>
              <a:t>Ecumenical Journey 2010</a:t>
            </a:r>
          </a:p>
        </p:txBody>
      </p:sp>
      <p:sp>
        <p:nvSpPr>
          <p:cNvPr id="564227" name="Rectangle 3">
            <a:extLst>
              <a:ext uri="{FF2B5EF4-FFF2-40B4-BE49-F238E27FC236}">
                <a16:creationId xmlns:a16="http://schemas.microsoft.com/office/drawing/2014/main" id="{635A4603-16BD-B8ED-04CC-4EB92B1F65E7}"/>
              </a:ext>
            </a:extLst>
          </p:cNvPr>
          <p:cNvSpPr>
            <a:spLocks noGrp="1" noChangeArrowheads="1"/>
          </p:cNvSpPr>
          <p:nvPr>
            <p:ph type="body" idx="1"/>
          </p:nvPr>
        </p:nvSpPr>
        <p:spPr>
          <a:xfrm>
            <a:off x="642938" y="1866900"/>
            <a:ext cx="4562475" cy="3325813"/>
          </a:xfrm>
        </p:spPr>
        <p:txBody>
          <a:bodyPr/>
          <a:lstStyle/>
          <a:p>
            <a:r>
              <a:rPr lang="en-US" altLang="en-US"/>
              <a:t>February 2-17, 2010</a:t>
            </a:r>
          </a:p>
          <a:p>
            <a:r>
              <a:rPr lang="en-US" altLang="en-US"/>
              <a:t>London</a:t>
            </a:r>
          </a:p>
          <a:p>
            <a:r>
              <a:rPr lang="en-US" altLang="en-US"/>
              <a:t>Istanbul</a:t>
            </a:r>
          </a:p>
          <a:p>
            <a:r>
              <a:rPr lang="en-US" altLang="en-US"/>
              <a:t>Rome</a:t>
            </a:r>
          </a:p>
          <a:p>
            <a:r>
              <a:rPr lang="en-US" altLang="en-US"/>
              <a:t>Geneva</a:t>
            </a:r>
          </a:p>
        </p:txBody>
      </p:sp>
      <p:pic>
        <p:nvPicPr>
          <p:cNvPr id="564228" name="Picture 4">
            <a:extLst>
              <a:ext uri="{FF2B5EF4-FFF2-40B4-BE49-F238E27FC236}">
                <a16:creationId xmlns:a16="http://schemas.microsoft.com/office/drawing/2014/main" id="{4D0B32A5-03D5-78C9-74A9-B37A9AFBA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22" t="14000" r="4083" b="13167"/>
          <a:stretch>
            <a:fillRect/>
          </a:stretch>
        </p:blipFill>
        <p:spPr bwMode="auto">
          <a:xfrm>
            <a:off x="2835275" y="2792413"/>
            <a:ext cx="5521325" cy="290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a:extLst>
              <a:ext uri="{FF2B5EF4-FFF2-40B4-BE49-F238E27FC236}">
                <a16:creationId xmlns:a16="http://schemas.microsoft.com/office/drawing/2014/main" id="{F411A9E3-C064-E979-5314-BDC786317927}"/>
              </a:ext>
            </a:extLst>
          </p:cNvPr>
          <p:cNvSpPr>
            <a:spLocks noGrp="1" noChangeArrowheads="1"/>
          </p:cNvSpPr>
          <p:nvPr>
            <p:ph type="title"/>
          </p:nvPr>
        </p:nvSpPr>
        <p:spPr>
          <a:xfrm>
            <a:off x="577850" y="658813"/>
            <a:ext cx="8007350" cy="769937"/>
          </a:xfrm>
        </p:spPr>
        <p:txBody>
          <a:bodyPr/>
          <a:lstStyle/>
          <a:p>
            <a:r>
              <a:rPr lang="en-US" altLang="en-US"/>
              <a:t>Ecumenical Journey 2010</a:t>
            </a:r>
          </a:p>
        </p:txBody>
      </p:sp>
      <p:sp>
        <p:nvSpPr>
          <p:cNvPr id="570372" name="Text Box 4">
            <a:extLst>
              <a:ext uri="{FF2B5EF4-FFF2-40B4-BE49-F238E27FC236}">
                <a16:creationId xmlns:a16="http://schemas.microsoft.com/office/drawing/2014/main" id="{9A2F5BBA-C65E-823B-C96C-AEB5ED8F1A84}"/>
              </a:ext>
            </a:extLst>
          </p:cNvPr>
          <p:cNvSpPr txBox="1">
            <a:spLocks noChangeArrowheads="1"/>
          </p:cNvSpPr>
          <p:nvPr/>
        </p:nvSpPr>
        <p:spPr bwMode="auto">
          <a:xfrm>
            <a:off x="4572000" y="1471613"/>
            <a:ext cx="397033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ELCA Presiding Bishop and LWF President Mark Hanson presents a "Savior of the World" cross to the Archbishop of Canterbury, Dr. Rowan Williams, at Lambeth Palace in </a:t>
            </a:r>
            <a:r>
              <a:rPr lang="en-US" altLang="en-US" sz="2000" b="1">
                <a:solidFill>
                  <a:srgbClr val="0000CC"/>
                </a:solidFill>
              </a:rPr>
              <a:t>London</a:t>
            </a:r>
            <a:r>
              <a:rPr lang="en-US" altLang="en-US" sz="2000"/>
              <a:t>.</a:t>
            </a:r>
          </a:p>
        </p:txBody>
      </p:sp>
      <p:pic>
        <p:nvPicPr>
          <p:cNvPr id="570376" name="Picture 8" descr="Lambeth Palace, London, is where the ELCA delegation met the Archbishop of Canterbury, Dr. Rowam Williams">
            <a:hlinkClick r:id="" action="ppaction://noaction"/>
            <a:extLst>
              <a:ext uri="{FF2B5EF4-FFF2-40B4-BE49-F238E27FC236}">
                <a16:creationId xmlns:a16="http://schemas.microsoft.com/office/drawing/2014/main" id="{66DEA408-5C9F-97F7-D93B-77C73B3FA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030" r="8000" b="6767"/>
          <a:stretch>
            <a:fillRect/>
          </a:stretch>
        </p:blipFill>
        <p:spPr bwMode="auto">
          <a:xfrm>
            <a:off x="4657725" y="3721100"/>
            <a:ext cx="3897313" cy="2287588"/>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70380" name="Picture 12" descr="ELCA Presiding Bishop and LWF President Mark Hanson presents a &quot;Savior of the World&quot; cross to the Archbishop of Canterbury, Dr. Rowan Williams.">
            <a:hlinkClick r:id="" action="ppaction://noaction"/>
            <a:extLst>
              <a:ext uri="{FF2B5EF4-FFF2-40B4-BE49-F238E27FC236}">
                <a16:creationId xmlns:a16="http://schemas.microsoft.com/office/drawing/2014/main" id="{E39E3C1D-3FF3-CE59-E7BE-FB74A9F9D5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00" r="21001"/>
          <a:stretch>
            <a:fillRect/>
          </a:stretch>
        </p:blipFill>
        <p:spPr bwMode="auto">
          <a:xfrm>
            <a:off x="560388" y="1546225"/>
            <a:ext cx="3956050" cy="4459288"/>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a:extLst>
              <a:ext uri="{FF2B5EF4-FFF2-40B4-BE49-F238E27FC236}">
                <a16:creationId xmlns:a16="http://schemas.microsoft.com/office/drawing/2014/main" id="{8053F30A-33C2-3342-21FB-B61342DFC086}"/>
              </a:ext>
            </a:extLst>
          </p:cNvPr>
          <p:cNvSpPr>
            <a:spLocks noGrp="1" noChangeArrowheads="1"/>
          </p:cNvSpPr>
          <p:nvPr>
            <p:ph type="title"/>
          </p:nvPr>
        </p:nvSpPr>
        <p:spPr>
          <a:xfrm>
            <a:off x="577850" y="658813"/>
            <a:ext cx="8007350" cy="814387"/>
          </a:xfrm>
        </p:spPr>
        <p:txBody>
          <a:bodyPr/>
          <a:lstStyle/>
          <a:p>
            <a:r>
              <a:rPr lang="en-US" altLang="en-US"/>
              <a:t>Ecumenical Journey 2010</a:t>
            </a:r>
          </a:p>
        </p:txBody>
      </p:sp>
      <p:sp>
        <p:nvSpPr>
          <p:cNvPr id="567302" name="Text Box 6">
            <a:extLst>
              <a:ext uri="{FF2B5EF4-FFF2-40B4-BE49-F238E27FC236}">
                <a16:creationId xmlns:a16="http://schemas.microsoft.com/office/drawing/2014/main" id="{AB22A6AA-97A4-F8B2-0DE9-34BBA3C3AB4E}"/>
              </a:ext>
            </a:extLst>
          </p:cNvPr>
          <p:cNvSpPr txBox="1">
            <a:spLocks noChangeArrowheads="1"/>
          </p:cNvSpPr>
          <p:nvPr/>
        </p:nvSpPr>
        <p:spPr bwMode="auto">
          <a:xfrm>
            <a:off x="4572000" y="1460500"/>
            <a:ext cx="401478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The Ecumenical Patriarch Bartholomew I with the ELCA delegation in </a:t>
            </a:r>
            <a:r>
              <a:rPr lang="en-US" altLang="en-US" sz="2000" b="1">
                <a:solidFill>
                  <a:srgbClr val="0000CC"/>
                </a:solidFill>
              </a:rPr>
              <a:t>Istanbul</a:t>
            </a:r>
            <a:r>
              <a:rPr lang="en-US" altLang="en-US" sz="2000"/>
              <a:t>. The group visited the Church of Chora, a Christian Church that became a mosque, and is being restored back to its original state. </a:t>
            </a:r>
          </a:p>
        </p:txBody>
      </p:sp>
      <p:pic>
        <p:nvPicPr>
          <p:cNvPr id="567304" name="Picture 8">
            <a:hlinkClick r:id="" action="ppaction://noaction"/>
            <a:extLst>
              <a:ext uri="{FF2B5EF4-FFF2-40B4-BE49-F238E27FC236}">
                <a16:creationId xmlns:a16="http://schemas.microsoft.com/office/drawing/2014/main" id="{F3A492F3-C41B-7F60-0BBB-9376C41DF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9" t="5263" r="10001" b="19510"/>
          <a:stretch>
            <a:fillRect/>
          </a:stretch>
        </p:blipFill>
        <p:spPr bwMode="auto">
          <a:xfrm>
            <a:off x="4659313" y="3751263"/>
            <a:ext cx="3889375" cy="2262187"/>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67306" name="Picture 10">
            <a:hlinkClick r:id="" action="ppaction://noaction"/>
            <a:extLst>
              <a:ext uri="{FF2B5EF4-FFF2-40B4-BE49-F238E27FC236}">
                <a16:creationId xmlns:a16="http://schemas.microsoft.com/office/drawing/2014/main" id="{1A791E68-7FE7-C26D-414D-06A65129DD77}"/>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t="14000" b="10001"/>
          <a:stretch>
            <a:fillRect/>
          </a:stretch>
        </p:blipFill>
        <p:spPr bwMode="auto">
          <a:xfrm>
            <a:off x="595313" y="1557338"/>
            <a:ext cx="3895725" cy="4456112"/>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a:extLst>
              <a:ext uri="{FF2B5EF4-FFF2-40B4-BE49-F238E27FC236}">
                <a16:creationId xmlns:a16="http://schemas.microsoft.com/office/drawing/2014/main" id="{5374AF5B-5295-7BB7-39C8-AD38A474A280}"/>
              </a:ext>
            </a:extLst>
          </p:cNvPr>
          <p:cNvSpPr>
            <a:spLocks noGrp="1" noChangeArrowheads="1"/>
          </p:cNvSpPr>
          <p:nvPr>
            <p:ph type="title"/>
          </p:nvPr>
        </p:nvSpPr>
        <p:spPr>
          <a:xfrm>
            <a:off x="577850" y="658813"/>
            <a:ext cx="8007350" cy="836612"/>
          </a:xfrm>
        </p:spPr>
        <p:txBody>
          <a:bodyPr/>
          <a:lstStyle/>
          <a:p>
            <a:r>
              <a:rPr lang="en-US" altLang="en-US"/>
              <a:t>Ecumenical Journey 2010</a:t>
            </a:r>
          </a:p>
        </p:txBody>
      </p:sp>
      <p:sp>
        <p:nvSpPr>
          <p:cNvPr id="568326" name="Text Box 6">
            <a:extLst>
              <a:ext uri="{FF2B5EF4-FFF2-40B4-BE49-F238E27FC236}">
                <a16:creationId xmlns:a16="http://schemas.microsoft.com/office/drawing/2014/main" id="{2BCE92EB-859F-787A-B0F0-1311D3232471}"/>
              </a:ext>
            </a:extLst>
          </p:cNvPr>
          <p:cNvSpPr txBox="1">
            <a:spLocks noChangeArrowheads="1"/>
          </p:cNvSpPr>
          <p:nvPr/>
        </p:nvSpPr>
        <p:spPr bwMode="auto">
          <a:xfrm>
            <a:off x="4572000" y="1504950"/>
            <a:ext cx="40703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In </a:t>
            </a:r>
            <a:r>
              <a:rPr lang="en-US" altLang="en-US" sz="2000" b="1">
                <a:solidFill>
                  <a:srgbClr val="0000CC"/>
                </a:solidFill>
              </a:rPr>
              <a:t>Rome</a:t>
            </a:r>
            <a:r>
              <a:rPr lang="en-US" altLang="en-US" sz="2000"/>
              <a:t>, ELCA Bishop Mark Hanson, LWF President, met with Cardinal Walter Kasper, the Vatican’s chief ecumenical leader, and president, Pontifical Council for Promoting Christian Unity. </a:t>
            </a:r>
          </a:p>
        </p:txBody>
      </p:sp>
      <p:pic>
        <p:nvPicPr>
          <p:cNvPr id="568328" name="Picture 8">
            <a:hlinkClick r:id="" action="ppaction://noaction"/>
            <a:extLst>
              <a:ext uri="{FF2B5EF4-FFF2-40B4-BE49-F238E27FC236}">
                <a16:creationId xmlns:a16="http://schemas.microsoft.com/office/drawing/2014/main" id="{08D6E598-FA6C-2646-C769-B5107DF03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08" b="8270"/>
          <a:stretch>
            <a:fillRect/>
          </a:stretch>
        </p:blipFill>
        <p:spPr bwMode="auto">
          <a:xfrm>
            <a:off x="4646613" y="3700463"/>
            <a:ext cx="3908425" cy="2306637"/>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68330" name="Picture 10">
            <a:hlinkClick r:id="" action="ppaction://noaction"/>
            <a:extLst>
              <a:ext uri="{FF2B5EF4-FFF2-40B4-BE49-F238E27FC236}">
                <a16:creationId xmlns:a16="http://schemas.microsoft.com/office/drawing/2014/main" id="{9C277088-7093-6345-43E4-3A3074D3F0B2}"/>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13000" r="28000"/>
          <a:stretch>
            <a:fillRect/>
          </a:stretch>
        </p:blipFill>
        <p:spPr bwMode="auto">
          <a:xfrm>
            <a:off x="577850" y="1582738"/>
            <a:ext cx="3925888" cy="4424362"/>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2" name="Rectangle 4">
            <a:extLst>
              <a:ext uri="{FF2B5EF4-FFF2-40B4-BE49-F238E27FC236}">
                <a16:creationId xmlns:a16="http://schemas.microsoft.com/office/drawing/2014/main" id="{B295E2FD-9AB3-A6B7-41D9-797A6D2694B2}"/>
              </a:ext>
            </a:extLst>
          </p:cNvPr>
          <p:cNvSpPr>
            <a:spLocks noGrp="1" noChangeArrowheads="1"/>
          </p:cNvSpPr>
          <p:nvPr>
            <p:ph type="title"/>
          </p:nvPr>
        </p:nvSpPr>
        <p:spPr>
          <a:xfrm>
            <a:off x="577850" y="658813"/>
            <a:ext cx="8007350" cy="836612"/>
          </a:xfrm>
        </p:spPr>
        <p:txBody>
          <a:bodyPr/>
          <a:lstStyle/>
          <a:p>
            <a:r>
              <a:rPr lang="en-US" altLang="en-US"/>
              <a:t>Ecumenical Journey 2010</a:t>
            </a:r>
          </a:p>
        </p:txBody>
      </p:sp>
      <p:sp>
        <p:nvSpPr>
          <p:cNvPr id="565260" name="Text Box 12">
            <a:extLst>
              <a:ext uri="{FF2B5EF4-FFF2-40B4-BE49-F238E27FC236}">
                <a16:creationId xmlns:a16="http://schemas.microsoft.com/office/drawing/2014/main" id="{757A6CF8-35D7-1F9D-2D1D-FF522B882090}"/>
              </a:ext>
            </a:extLst>
          </p:cNvPr>
          <p:cNvSpPr txBox="1">
            <a:spLocks noChangeArrowheads="1"/>
          </p:cNvSpPr>
          <p:nvPr/>
        </p:nvSpPr>
        <p:spPr bwMode="auto">
          <a:xfrm>
            <a:off x="4572000" y="1460500"/>
            <a:ext cx="39703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The ELCA delegation met with Dr. Olav Fykse Tveit, general secretary, World Council of Churches, in </a:t>
            </a:r>
            <a:r>
              <a:rPr lang="en-US" altLang="en-US" sz="2000" b="1">
                <a:solidFill>
                  <a:srgbClr val="0000CC"/>
                </a:solidFill>
              </a:rPr>
              <a:t>Geneva</a:t>
            </a:r>
            <a:r>
              <a:rPr lang="en-US" altLang="en-US" sz="2000"/>
              <a:t>.  There, they toured the WCC's Ecumenical Institute at Bossey, including the chapel. </a:t>
            </a:r>
          </a:p>
        </p:txBody>
      </p:sp>
      <p:pic>
        <p:nvPicPr>
          <p:cNvPr id="565262" name="Picture 14">
            <a:hlinkClick r:id="" action="ppaction://noaction"/>
            <a:extLst>
              <a:ext uri="{FF2B5EF4-FFF2-40B4-BE49-F238E27FC236}">
                <a16:creationId xmlns:a16="http://schemas.microsoft.com/office/drawing/2014/main" id="{65864EC5-10D0-386B-3829-9E4BBF0CB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9" t="10527" r="11501" b="15038"/>
          <a:stretch>
            <a:fillRect/>
          </a:stretch>
        </p:blipFill>
        <p:spPr bwMode="auto">
          <a:xfrm>
            <a:off x="4651375" y="3741738"/>
            <a:ext cx="3881438" cy="22733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65264" name="Picture 16" descr="The ELCA delegation visited the WCC's Ecumenical Institute at Bossey (Switzerland).  Part of their tour included a visit to the chapel.">
            <a:hlinkClick r:id="" action="ppaction://noaction"/>
            <a:extLst>
              <a:ext uri="{FF2B5EF4-FFF2-40B4-BE49-F238E27FC236}">
                <a16:creationId xmlns:a16="http://schemas.microsoft.com/office/drawing/2014/main" id="{000B0CB1-CDA3-35FC-6FC0-17895C388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1000"/>
          <a:stretch>
            <a:fillRect/>
          </a:stretch>
        </p:blipFill>
        <p:spPr bwMode="auto">
          <a:xfrm>
            <a:off x="577850" y="1573213"/>
            <a:ext cx="3937000" cy="4437062"/>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a:extLst>
              <a:ext uri="{FF2B5EF4-FFF2-40B4-BE49-F238E27FC236}">
                <a16:creationId xmlns:a16="http://schemas.microsoft.com/office/drawing/2014/main" id="{EE917264-DCBD-32E9-B70B-C04AF0BD9C7F}"/>
              </a:ext>
            </a:extLst>
          </p:cNvPr>
          <p:cNvSpPr>
            <a:spLocks noGrp="1" noChangeArrowheads="1"/>
          </p:cNvSpPr>
          <p:nvPr>
            <p:ph type="title"/>
          </p:nvPr>
        </p:nvSpPr>
        <p:spPr/>
        <p:txBody>
          <a:bodyPr/>
          <a:lstStyle/>
          <a:p>
            <a:r>
              <a:rPr lang="en-US" altLang="en-US"/>
              <a:t>Full Communion Relationships</a:t>
            </a:r>
          </a:p>
        </p:txBody>
      </p:sp>
      <p:sp>
        <p:nvSpPr>
          <p:cNvPr id="558083" name="Rectangle 3">
            <a:extLst>
              <a:ext uri="{FF2B5EF4-FFF2-40B4-BE49-F238E27FC236}">
                <a16:creationId xmlns:a16="http://schemas.microsoft.com/office/drawing/2014/main" id="{48C7FE6E-7B19-09A6-87C1-F9292AAC7276}"/>
              </a:ext>
            </a:extLst>
          </p:cNvPr>
          <p:cNvSpPr>
            <a:spLocks noGrp="1" noChangeArrowheads="1"/>
          </p:cNvSpPr>
          <p:nvPr>
            <p:ph type="body" idx="1"/>
          </p:nvPr>
        </p:nvSpPr>
        <p:spPr>
          <a:xfrm>
            <a:off x="431800" y="3627438"/>
            <a:ext cx="8353425" cy="2411412"/>
          </a:xfrm>
        </p:spPr>
        <p:txBody>
          <a:bodyPr/>
          <a:lstStyle/>
          <a:p>
            <a:r>
              <a:rPr lang="en-US" altLang="en-US" sz="3100"/>
              <a:t>ELCA-United Methodist Church</a:t>
            </a:r>
          </a:p>
          <a:p>
            <a:r>
              <a:rPr lang="en-US" altLang="en-US" sz="3100"/>
              <a:t>Lutheran-Moravian Coordinating Committee</a:t>
            </a:r>
          </a:p>
          <a:p>
            <a:r>
              <a:rPr lang="en-US" altLang="en-US" sz="3100"/>
              <a:t>Lutheran-Episcopal Coordinating Committee</a:t>
            </a:r>
          </a:p>
          <a:p>
            <a:r>
              <a:rPr lang="en-US" altLang="en-US" sz="3100"/>
              <a:t>Lutheran-Reformed Coordinating Committee</a:t>
            </a:r>
          </a:p>
        </p:txBody>
      </p:sp>
      <p:pic>
        <p:nvPicPr>
          <p:cNvPr id="558084" name="Picture 4" descr="United Methodist Church">
            <a:hlinkClick r:id="rId3"/>
            <a:extLst>
              <a:ext uri="{FF2B5EF4-FFF2-40B4-BE49-F238E27FC236}">
                <a16:creationId xmlns:a16="http://schemas.microsoft.com/office/drawing/2014/main" id="{D5E896CB-EA87-A2D7-6259-B5F3A8247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539875"/>
            <a:ext cx="1069975" cy="1925638"/>
          </a:xfrm>
          <a:prstGeom prst="rect">
            <a:avLst/>
          </a:prstGeom>
          <a:noFill/>
          <a:extLst>
            <a:ext uri="{909E8E84-426E-40DD-AFC4-6F175D3DCCD1}">
              <a14:hiddenFill xmlns:a14="http://schemas.microsoft.com/office/drawing/2010/main">
                <a:solidFill>
                  <a:srgbClr val="FFFFFF"/>
                </a:solidFill>
              </a14:hiddenFill>
            </a:ext>
          </a:extLst>
        </p:spPr>
      </p:pic>
      <p:pic>
        <p:nvPicPr>
          <p:cNvPr id="558085" name="Picture 5">
            <a:extLst>
              <a:ext uri="{FF2B5EF4-FFF2-40B4-BE49-F238E27FC236}">
                <a16:creationId xmlns:a16="http://schemas.microsoft.com/office/drawing/2014/main" id="{BCED2A3A-FB6E-BC20-EE57-DEF7715F1A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825" y="1689100"/>
            <a:ext cx="1644650" cy="1644650"/>
          </a:xfrm>
          <a:prstGeom prst="rect">
            <a:avLst/>
          </a:prstGeom>
          <a:noFill/>
          <a:extLst>
            <a:ext uri="{909E8E84-426E-40DD-AFC4-6F175D3DCCD1}">
              <a14:hiddenFill xmlns:a14="http://schemas.microsoft.com/office/drawing/2010/main">
                <a:solidFill>
                  <a:srgbClr val="FFFFFF"/>
                </a:solidFill>
              </a14:hiddenFill>
            </a:ext>
          </a:extLst>
        </p:spPr>
      </p:pic>
      <p:pic>
        <p:nvPicPr>
          <p:cNvPr id="558086" name="Picture 6" descr="The Episcopal Church ">
            <a:hlinkClick r:id="rId6"/>
            <a:extLst>
              <a:ext uri="{FF2B5EF4-FFF2-40B4-BE49-F238E27FC236}">
                <a16:creationId xmlns:a16="http://schemas.microsoft.com/office/drawing/2014/main" id="{7057652A-4494-0715-DC07-E89CA88554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9363" y="1787525"/>
            <a:ext cx="1338262"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58087" name="Picture 7" descr="Reformed Church in America">
            <a:hlinkClick r:id="rId8"/>
            <a:extLst>
              <a:ext uri="{FF2B5EF4-FFF2-40B4-BE49-F238E27FC236}">
                <a16:creationId xmlns:a16="http://schemas.microsoft.com/office/drawing/2014/main" id="{3E935479-1B5B-A1B3-7ECC-21817872D8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5450" y="1606550"/>
            <a:ext cx="1595438"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6A3AAC5C-E2A8-1586-C6FC-E6D157FB4220}"/>
              </a:ext>
            </a:extLst>
          </p:cNvPr>
          <p:cNvSpPr>
            <a:spLocks noGrp="1" noChangeArrowheads="1"/>
          </p:cNvSpPr>
          <p:nvPr>
            <p:ph type="title"/>
          </p:nvPr>
        </p:nvSpPr>
        <p:spPr/>
        <p:txBody>
          <a:bodyPr/>
          <a:lstStyle/>
          <a:p>
            <a:r>
              <a:rPr lang="en-US" altLang="en-US"/>
              <a:t>Full Communion Relationships</a:t>
            </a:r>
          </a:p>
        </p:txBody>
      </p:sp>
      <p:sp>
        <p:nvSpPr>
          <p:cNvPr id="559107" name="Rectangle 3">
            <a:extLst>
              <a:ext uri="{FF2B5EF4-FFF2-40B4-BE49-F238E27FC236}">
                <a16:creationId xmlns:a16="http://schemas.microsoft.com/office/drawing/2014/main" id="{EA593333-2BCF-887F-3F01-47F54CACFB8B}"/>
              </a:ext>
            </a:extLst>
          </p:cNvPr>
          <p:cNvSpPr>
            <a:spLocks noGrp="1" noChangeArrowheads="1"/>
          </p:cNvSpPr>
          <p:nvPr>
            <p:ph type="body" sz="half" idx="1"/>
          </p:nvPr>
        </p:nvSpPr>
        <p:spPr>
          <a:xfrm>
            <a:off x="587375" y="4857750"/>
            <a:ext cx="7907338" cy="1181100"/>
          </a:xfrm>
        </p:spPr>
        <p:txBody>
          <a:bodyPr/>
          <a:lstStyle/>
          <a:p>
            <a:pPr algn="ctr">
              <a:buFontTx/>
              <a:buNone/>
            </a:pPr>
            <a:r>
              <a:rPr lang="en-US" altLang="en-US"/>
              <a:t>United Methodist Church</a:t>
            </a:r>
          </a:p>
          <a:p>
            <a:pPr algn="ctr">
              <a:buFontTx/>
              <a:buNone/>
            </a:pPr>
            <a:r>
              <a:rPr lang="en-US" altLang="en-US"/>
              <a:t>August 20, 2009</a:t>
            </a:r>
          </a:p>
        </p:txBody>
      </p:sp>
      <p:pic>
        <p:nvPicPr>
          <p:cNvPr id="559108" name="Picture 4">
            <a:extLst>
              <a:ext uri="{FF2B5EF4-FFF2-40B4-BE49-F238E27FC236}">
                <a16:creationId xmlns:a16="http://schemas.microsoft.com/office/drawing/2014/main" id="{DAD0F4DF-8BB1-40AC-3910-A44D68485794}"/>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646488" y="1609725"/>
            <a:ext cx="3995737" cy="2916238"/>
          </a:xfr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9109" name="Picture 5" descr="United Methodist Church">
            <a:hlinkClick r:id="rId4"/>
            <a:extLst>
              <a:ext uri="{FF2B5EF4-FFF2-40B4-BE49-F238E27FC236}">
                <a16:creationId xmlns:a16="http://schemas.microsoft.com/office/drawing/2014/main" id="{03D97FC7-F724-1DB0-792E-848ED0B05E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8" y="1490663"/>
            <a:ext cx="1736725" cy="3125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theme/theme1.xml><?xml version="1.0" encoding="utf-8"?>
<a:theme xmlns:a="http://schemas.openxmlformats.org/drawingml/2006/main" name="Custom Design">
  <a:themeElements>
    <a:clrScheme name="Custom Design 13">
      <a:dk1>
        <a:srgbClr val="000000"/>
      </a:dk1>
      <a:lt1>
        <a:srgbClr val="FFFFFF"/>
      </a:lt1>
      <a:dk2>
        <a:srgbClr val="000000"/>
      </a:dk2>
      <a:lt2>
        <a:srgbClr val="344893"/>
      </a:lt2>
      <a:accent1>
        <a:srgbClr val="EBEBEB"/>
      </a:accent1>
      <a:accent2>
        <a:srgbClr val="344893"/>
      </a:accent2>
      <a:accent3>
        <a:srgbClr val="FFFFFF"/>
      </a:accent3>
      <a:accent4>
        <a:srgbClr val="000000"/>
      </a:accent4>
      <a:accent5>
        <a:srgbClr val="F3F3F3"/>
      </a:accent5>
      <a:accent6>
        <a:srgbClr val="2E4085"/>
      </a:accent6>
      <a:hlink>
        <a:srgbClr val="CC0000"/>
      </a:hlink>
      <a:folHlink>
        <a:srgbClr val="CC00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344893"/>
        </a:lt2>
        <a:accent1>
          <a:srgbClr val="EBEBEB"/>
        </a:accent1>
        <a:accent2>
          <a:srgbClr val="344893"/>
        </a:accent2>
        <a:accent3>
          <a:srgbClr val="FFFFFF"/>
        </a:accent3>
        <a:accent4>
          <a:srgbClr val="000000"/>
        </a:accent4>
        <a:accent5>
          <a:srgbClr val="F3F3F3"/>
        </a:accent5>
        <a:accent6>
          <a:srgbClr val="2E4085"/>
        </a:accent6>
        <a:hlink>
          <a:srgbClr val="CC0000"/>
        </a:hlink>
        <a:folHlink>
          <a:srgbClr val="CC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Custom Design">
  <a:themeElements>
    <a:clrScheme name="4_Custom Design 13">
      <a:dk1>
        <a:srgbClr val="000000"/>
      </a:dk1>
      <a:lt1>
        <a:srgbClr val="FFFFFF"/>
      </a:lt1>
      <a:dk2>
        <a:srgbClr val="000000"/>
      </a:dk2>
      <a:lt2>
        <a:srgbClr val="344893"/>
      </a:lt2>
      <a:accent1>
        <a:srgbClr val="EBEBEB"/>
      </a:accent1>
      <a:accent2>
        <a:srgbClr val="344893"/>
      </a:accent2>
      <a:accent3>
        <a:srgbClr val="FFFFFF"/>
      </a:accent3>
      <a:accent4>
        <a:srgbClr val="000000"/>
      </a:accent4>
      <a:accent5>
        <a:srgbClr val="F3F3F3"/>
      </a:accent5>
      <a:accent6>
        <a:srgbClr val="2E4085"/>
      </a:accent6>
      <a:hlink>
        <a:srgbClr val="CC0000"/>
      </a:hlink>
      <a:folHlink>
        <a:srgbClr val="CC00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344893"/>
        </a:lt2>
        <a:accent1>
          <a:srgbClr val="EBEBEB"/>
        </a:accent1>
        <a:accent2>
          <a:srgbClr val="344893"/>
        </a:accent2>
        <a:accent3>
          <a:srgbClr val="FFFFFF"/>
        </a:accent3>
        <a:accent4>
          <a:srgbClr val="000000"/>
        </a:accent4>
        <a:accent5>
          <a:srgbClr val="F3F3F3"/>
        </a:accent5>
        <a:accent6>
          <a:srgbClr val="2E4085"/>
        </a:accent6>
        <a:hlink>
          <a:srgbClr val="CC0000"/>
        </a:hlink>
        <a:folHlink>
          <a:srgbClr val="CC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CC0000"/>
    </a:accent2>
    <a:accent3>
      <a:srgbClr val="FFFFFF"/>
    </a:accent3>
    <a:accent4>
      <a:srgbClr val="000000"/>
    </a:accent4>
    <a:accent5>
      <a:srgbClr val="FFFFFF"/>
    </a:accent5>
    <a:accent6>
      <a:srgbClr val="B90000"/>
    </a:accent6>
    <a:hlink>
      <a:srgbClr val="5F5F5F"/>
    </a:hlink>
    <a:folHlink>
      <a:srgbClr val="5F5F5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4DF4E09249B449DB0A5AAD152C9A0" ma:contentTypeVersion="35" ma:contentTypeDescription="Create a new document." ma:contentTypeScope="" ma:versionID="28c0d1902085efb3afa31719779055db">
  <xsd:schema xmlns:xsd="http://www.w3.org/2001/XMLSchema" xmlns:xs="http://www.w3.org/2001/XMLSchema" xmlns:p="http://schemas.microsoft.com/office/2006/metadata/properties" xmlns:ns2="0e456244-9f82-43cd-a08b-0fc491365cef" xmlns:ns3="443b974f-4cf2-4f2b-8081-287a5ea837dc" targetNamespace="http://schemas.microsoft.com/office/2006/metadata/properties" ma:root="true" ma:fieldsID="21bdbc28fed95a90e286d1549480156c" ns2:_="" ns3:_="">
    <xsd:import namespace="0e456244-9f82-43cd-a08b-0fc491365cef"/>
    <xsd:import namespace="443b974f-4cf2-4f2b-8081-287a5ea837dc"/>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Used_x0020_By" minOccurs="0"/>
                <xsd:element ref="ns2:MediaServiceOCR"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56244-9f82-43cd-a08b-0fc491365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Used_x0020_By" ma:index="14" nillable="true" ma:displayName="Used By" ma:default="- Both" ma:format="RadioButtons" ma:internalName="Used_x0020_By">
      <xsd:simpleType>
        <xsd:union memberTypes="dms:Text">
          <xsd:simpleType>
            <xsd:restriction base="dms:Choice">
              <xsd:enumeration value="- Both"/>
              <xsd:enumeration value="BAs"/>
              <xsd:enumeration value="PMs"/>
              <xsd:enumeration value="- Everyone"/>
            </xsd:restriction>
          </xsd:simpleType>
        </xsd:un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059a39c-917c-4ba5-a340-17ecc7564604"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3b974f-4cf2-4f2b-8081-287a5ea837dc"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cd64d1a7-1d96-4342-97da-5198f00f7efe}" ma:internalName="TaxCatchAll" ma:showField="CatchAllData" ma:web="443b974f-4cf2-4f2b-8081-287a5ea83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LongProperties xmlns="http://schemas.microsoft.com/office/2006/metadata/longProperties">
  <LongProp xmlns="" name="ItemRetentionFormula"><![CDATA[<formula id="Microsoft.Office.RecordsManagement.PolicyFeatures.Expiration.Formula.BuiltIn"><number>30</number><property>Resource_x0020_Expiration_x0020_Date</property><propertyId>10707da6-4d4e-4e95-8a65-ffbaabff4290</propertyId><period>days</period></formula>]]></LongProp>
  <LongProp xmlns="" name="TaxCatchAll"><![CDATA[5;#English|2a561fb9-8cee-4c70-9ce6-5f63a2094213;#14;#Rostered Leader|56169c40-0831-4ea5-a38d-f239aac3518f;#78;#Global Mission|24c7696a-937e-494c-88f8-95fd717c5232;#44;#Ecumenism|5b3a5c06-3d08-4c17-8196-6afc83f850d6;#90;#The 21st Century|fd1e698e-1cfa-4f21-bc27-5f9dee92e733;#71;#Churchwide|b8772be5-8020-4631-bc82-8ab3b026d6ff]]></LongProp>
</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0B3B03-C66E-4BB4-A654-9545A1325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456244-9f82-43cd-a08b-0fc491365cef"/>
    <ds:schemaRef ds:uri="443b974f-4cf2-4f2b-8081-287a5ea83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6A6039-82AF-48A0-9CEC-9CE34F8EB66C}">
  <ds:schemaRefs>
    <ds:schemaRef ds:uri="http://schemas.microsoft.com/sharepoint/events"/>
  </ds:schemaRefs>
</ds:datastoreItem>
</file>

<file path=customXml/itemProps3.xml><?xml version="1.0" encoding="utf-8"?>
<ds:datastoreItem xmlns:ds="http://schemas.openxmlformats.org/officeDocument/2006/customXml" ds:itemID="{75C77587-ABDA-44B9-8240-F9021D5A89B8}">
  <ds:schemaRefs>
    <ds:schemaRef ds:uri="http://schemas.microsoft.com/office/2006/metadata/longProperties"/>
    <ds:schemaRef ds:uri=""/>
  </ds:schemaRefs>
</ds:datastoreItem>
</file>

<file path=customXml/itemProps4.xml><?xml version="1.0" encoding="utf-8"?>
<ds:datastoreItem xmlns:ds="http://schemas.openxmlformats.org/officeDocument/2006/customXml" ds:itemID="{DCA325D7-EAF3-4265-950D-C6713E153B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1143</TotalTime>
  <Words>1749</Words>
  <Application>Microsoft Office PowerPoint</Application>
  <PresentationFormat>On-screen Show (4:3)</PresentationFormat>
  <Paragraphs>81</Paragraphs>
  <Slides>15</Slides>
  <Notes>11</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15</vt:i4>
      </vt:variant>
    </vt:vector>
  </HeadingPairs>
  <TitlesOfParts>
    <vt:vector size="18" baseType="lpstr">
      <vt:lpstr>Arial</vt:lpstr>
      <vt:lpstr>Custom Design</vt:lpstr>
      <vt:lpstr>4_Custom Design</vt:lpstr>
      <vt:lpstr>PowerPoint Presentation</vt:lpstr>
      <vt:lpstr>Ecumenical &amp; Inter-Religious Relations</vt:lpstr>
      <vt:lpstr>Ecumenical Journey 2010</vt:lpstr>
      <vt:lpstr>Ecumenical Journey 2010</vt:lpstr>
      <vt:lpstr>Ecumenical Journey 2010</vt:lpstr>
      <vt:lpstr>Ecumenical Journey 2010</vt:lpstr>
      <vt:lpstr>Ecumenical Journey 2010</vt:lpstr>
      <vt:lpstr>Full Communion Relationships</vt:lpstr>
      <vt:lpstr>Full Communion Relationships</vt:lpstr>
      <vt:lpstr>Full Communion Relationships</vt:lpstr>
      <vt:lpstr>Bilateral Dialogues, Discourses &amp; Cooperation</vt:lpstr>
      <vt:lpstr>Conciliar Relationships</vt:lpstr>
      <vt:lpstr>Inter-Religious Relations</vt:lpstr>
      <vt:lpstr>Ecumenical &amp; Inter-Religious Building Blocks</vt:lpstr>
      <vt:lpstr>PowerPoint Presentation</vt:lpstr>
    </vt:vector>
  </TitlesOfParts>
  <Company>ELCA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Ecumenical Relations</dc:title>
  <dc:creator>ELCA_User</dc:creator>
  <cp:lastModifiedBy>Karin Fox</cp:lastModifiedBy>
  <cp:revision>62</cp:revision>
  <dcterms:created xsi:type="dcterms:W3CDTF">2008-09-17T13:55:37Z</dcterms:created>
  <dcterms:modified xsi:type="dcterms:W3CDTF">2025-08-13T22:27:51Z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4D3JZ2TK2AEZ-1706065743-59131</vt:lpwstr>
  </property>
  <property fmtid="{D5CDD505-2E9C-101B-9397-08002B2CF9AE}" pid="3" name="_dlc_DocIdItemGuid">
    <vt:lpwstr>b6eb2523-fe1d-4bd9-93b2-8b804f18835f</vt:lpwstr>
  </property>
  <property fmtid="{D5CDD505-2E9C-101B-9397-08002B2CF9AE}" pid="4" name="_dlc_DocIdUrl">
    <vt:lpwstr>https://elcacwo.sharepoint.com/sites/ITStaff/_layouts/15/DocIdRedir.aspx?ID=4D3JZ2TK2AEZ-1706065743-59131, 4D3JZ2TK2AEZ-1706065743-59131</vt:lpwstr>
  </property>
  <property fmtid="{D5CDD505-2E9C-101B-9397-08002B2CF9AE}" pid="5" name="Resource Category">
    <vt:lpwstr>78;#Global Mission|24c7696a-937e-494c-88f8-95fd717c5232</vt:lpwstr>
  </property>
  <property fmtid="{D5CDD505-2E9C-101B-9397-08002B2CF9AE}" pid="6" name="dbcb669f85a94c79882e4591e49db382">
    <vt:lpwstr>Global Mission|24c7696a-937e-494c-88f8-95fd717c5232</vt:lpwstr>
  </property>
  <property fmtid="{D5CDD505-2E9C-101B-9397-08002B2CF9AE}" pid="7" name="b8cf5103550044b6adff90de73dcc70d">
    <vt:lpwstr>The 21st Century|fd1e698e-1cfa-4f21-bc27-5f9dee92e733</vt:lpwstr>
  </property>
  <property fmtid="{D5CDD505-2E9C-101B-9397-08002B2CF9AE}" pid="8" name="Resource Primary Audience">
    <vt:lpwstr>14;#Rostered Leader|56169c40-0831-4ea5-a38d-f239aac3518f</vt:lpwstr>
  </property>
  <property fmtid="{D5CDD505-2E9C-101B-9397-08002B2CF9AE}" pid="9" name="Resource Language">
    <vt:lpwstr>5;#English|2a561fb9-8cee-4c70-9ce6-5f63a2094213</vt:lpwstr>
  </property>
  <property fmtid="{D5CDD505-2E9C-101B-9397-08002B2CF9AE}" pid="10" name="pff9ff76d6d04245968fbeacd7773757">
    <vt:lpwstr>English|2a561fb9-8cee-4c70-9ce6-5f63a2094213</vt:lpwstr>
  </property>
  <property fmtid="{D5CDD505-2E9C-101B-9397-08002B2CF9AE}" pid="11" name="p0eec0248d09446db2b674e7726de702">
    <vt:lpwstr>Ecumenism|5b3a5c06-3d08-4c17-8196-6afc83f850d6;Churchwide|b8772be5-8020-4631-bc82-8ab3b026d6ff</vt:lpwstr>
  </property>
  <property fmtid="{D5CDD505-2E9C-101B-9397-08002B2CF9AE}" pid="12" name="Exclude Resource From Search">
    <vt:lpwstr>0</vt:lpwstr>
  </property>
  <property fmtid="{D5CDD505-2E9C-101B-9397-08002B2CF9AE}" pid="13" name="f4e18a6ced514bde9eff9825603cfd24">
    <vt:lpwstr>Rostered Leader|56169c40-0831-4ea5-a38d-f239aac3518f</vt:lpwstr>
  </property>
  <property fmtid="{D5CDD505-2E9C-101B-9397-08002B2CF9AE}" pid="14" name="Resource Interests">
    <vt:lpwstr>44;#Ecumenism|5b3a5c06-3d08-4c17-8196-6afc83f850d6;#71;#Churchwide|b8772be5-8020-4631-bc82-8ab3b026d6ff</vt:lpwstr>
  </property>
  <property fmtid="{D5CDD505-2E9C-101B-9397-08002B2CF9AE}" pid="15" name="Resource_x0020_Subcategory">
    <vt:lpwstr>90;#The 21st Century|fd1e698e-1cfa-4f21-bc27-5f9dee92e733</vt:lpwstr>
  </property>
  <property fmtid="{D5CDD505-2E9C-101B-9397-08002B2CF9AE}" pid="16" name="TaxCatchAll">
    <vt:lpwstr>5;#English|2a561fb9-8cee-4c70-9ce6-5f63a2094213;#14;#Rostered Leader|56169c40-0831-4ea5-a38d-f239aac3518f;#78;#Global Mission|24c7696a-937e-494c-88f8-95fd717c5232;#44;#Ecumenism|5b3a5c06-3d08-4c17-8196-6afc83f850d6;#90;#The 21st Century|fd1e698e-1cfa-4f21</vt:lpwstr>
  </property>
  <property fmtid="{D5CDD505-2E9C-101B-9397-08002B2CF9AE}" pid="17" name="ItemRetentionFormula">
    <vt:lpwstr>&lt;formula id="Microsoft.Office.RecordsManagement.PolicyFeatures.Expiration.Formula.BuiltIn"&gt;&lt;number&gt;30&lt;/number&gt;&lt;property&gt;Resource_x005f_x0020_Expiration_x005f_x0020_Date&lt;/property&gt;&lt;propertyId&gt;10707da6-4d4e-4e95-8a65-ffbaabff4290&lt;/propertyId&gt;&lt;period&gt;days&lt;/period&gt;&lt;/form</vt:lpwstr>
  </property>
  <property fmtid="{D5CDD505-2E9C-101B-9397-08002B2CF9AE}" pid="18" name="_dlc_policyId">
    <vt:lpwstr>0x0101009C49CB76883F4D29A3A38B8F877398AD000974FD063C8C4D38BD02BABB281DEB2100FC8C5E0A0D71CA4FB77870BC02D992DB|-2089888871</vt:lpwstr>
  </property>
  <property fmtid="{D5CDD505-2E9C-101B-9397-08002B2CF9AE}" pid="19" name="Resource Subcategory">
    <vt:lpwstr>90;#The 21st Century|fd1e698e-1cfa-4f21-bc27-5f9dee92e733</vt:lpwstr>
  </property>
  <property fmtid="{D5CDD505-2E9C-101B-9397-08002B2CF9AE}" pid="20" name="Resource Description">
    <vt:lpwstr>A powerpoint presentation on Ecumenical Relations of the ELCA in 2010</vt:lpwstr>
  </property>
  <property fmtid="{D5CDD505-2E9C-101B-9397-08002B2CF9AE}" pid="21" name="WorkflowChangePath">
    <vt:lpwstr>e3ef69b2-e679-4790-b439-7098d68d73eb,9;</vt:lpwstr>
  </property>
  <property fmtid="{D5CDD505-2E9C-101B-9397-08002B2CF9AE}" pid="22" name="Resource Never Expires">
    <vt:lpwstr>1</vt:lpwstr>
  </property>
  <property fmtid="{D5CDD505-2E9C-101B-9397-08002B2CF9AE}" pid="23" name="Resource Title Metrics">
    <vt:lpwstr>1325</vt:lpwstr>
  </property>
  <property fmtid="{D5CDD505-2E9C-101B-9397-08002B2CF9AE}" pid="24" name="Metrics File with Extension">
    <vt:lpwstr>1325</vt:lpwstr>
  </property>
</Properties>
</file>