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71" d="100"/>
          <a:sy n="71" d="100"/>
        </p:scale>
        <p:origin x="-10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5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customXml" Target="../customXml/item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457200"/>
            <a:ext cx="4267200" cy="1219200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95800" y="2057400"/>
            <a:ext cx="4267200" cy="914400"/>
          </a:xfrm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133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2484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1709" y="496957"/>
            <a:ext cx="4267200" cy="1219200"/>
          </a:xfrm>
        </p:spPr>
        <p:txBody>
          <a:bodyPr/>
          <a:lstStyle/>
          <a:p>
            <a:pPr algn="ctr"/>
            <a:r>
              <a:rPr lang="en-US" dirty="0" smtClean="0"/>
              <a:t>Culture and Accompaniment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441709" y="2097157"/>
            <a:ext cx="4267200" cy="914400"/>
          </a:xfrm>
        </p:spPr>
        <p:txBody>
          <a:bodyPr/>
          <a:lstStyle/>
          <a:p>
            <a:pPr algn="ctr"/>
            <a:r>
              <a:rPr lang="en-US" i="1" dirty="0" smtClean="0"/>
              <a:t>How where we come from affects what we think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eber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614165"/>
            <a:ext cx="4542748" cy="5064550"/>
          </a:xfrm>
          <a:prstGeom prst="rect">
            <a:avLst/>
          </a:prstGeom>
        </p:spPr>
      </p:pic>
      <p:pic>
        <p:nvPicPr>
          <p:cNvPr id="31" name="Picture 30" descr="Iceber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4350307" y="621422"/>
            <a:ext cx="4542748" cy="506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0405E-6 L -0.60243 4.1040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51445E-7 L 0.55157 -7.51445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Iceber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779792" y="621422"/>
            <a:ext cx="4542748" cy="5064550"/>
          </a:xfrm>
          <a:prstGeom prst="rect">
            <a:avLst/>
          </a:prstGeom>
        </p:spPr>
      </p:pic>
      <p:pic>
        <p:nvPicPr>
          <p:cNvPr id="2" name="Picture 1" descr="Iceber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3886" y="614165"/>
            <a:ext cx="4542748" cy="5064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1879" y="319319"/>
            <a:ext cx="7686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Cultural Imperialism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10405E-6 L -0.29445 0.05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51445E-7 L 0.32622 -0.071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Intercultural Competence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smtClean="0"/>
              <a:t>Universal language to help relate across differences</a:t>
            </a:r>
          </a:p>
          <a:p>
            <a:r>
              <a:rPr lang="en-ZA" dirty="0" smtClean="0">
                <a:solidFill>
                  <a:schemeClr val="accent2"/>
                </a:solidFill>
                <a:latin typeface="+mj-lt"/>
              </a:rPr>
              <a:t>Know yourself</a:t>
            </a:r>
          </a:p>
          <a:p>
            <a:pPr lvl="1"/>
            <a:r>
              <a:rPr lang="en-ZA" dirty="0" smtClean="0"/>
              <a:t>What is your external/internal culture?</a:t>
            </a:r>
          </a:p>
          <a:p>
            <a:pPr lvl="1"/>
            <a:r>
              <a:rPr lang="en-ZA" dirty="0" smtClean="0"/>
              <a:t>How might this look to another?</a:t>
            </a:r>
          </a:p>
          <a:p>
            <a:r>
              <a:rPr lang="en-ZA" dirty="0" smtClean="0">
                <a:solidFill>
                  <a:schemeClr val="accent2"/>
                </a:solidFill>
                <a:latin typeface="+mj-lt"/>
              </a:rPr>
              <a:t>Know the other</a:t>
            </a:r>
          </a:p>
          <a:p>
            <a:pPr lvl="1"/>
            <a:r>
              <a:rPr lang="en-ZA" dirty="0" smtClean="0"/>
              <a:t>What is their external culture?</a:t>
            </a:r>
          </a:p>
          <a:p>
            <a:pPr lvl="1"/>
            <a:r>
              <a:rPr lang="en-ZA" dirty="0" smtClean="0"/>
              <a:t>What internal culture could this be pointing to?</a:t>
            </a:r>
          </a:p>
          <a:p>
            <a:r>
              <a:rPr lang="en-ZA" dirty="0" smtClean="0">
                <a:solidFill>
                  <a:schemeClr val="accent2"/>
                </a:solidFill>
                <a:latin typeface="+mj-lt"/>
              </a:rPr>
              <a:t>Create space</a:t>
            </a:r>
          </a:p>
          <a:p>
            <a:pPr lvl="1"/>
            <a:r>
              <a:rPr lang="en-ZA" dirty="0" smtClean="0"/>
              <a:t>Allow space for learning and sharing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Circles of Understanding: </a:t>
            </a:r>
            <a:r>
              <a:rPr lang="en-ZA" dirty="0" smtClean="0">
                <a:solidFill>
                  <a:schemeClr val="accent3"/>
                </a:solidFill>
              </a:rPr>
              <a:t>Thinking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017250" y="910406"/>
            <a:ext cx="2783477" cy="2783477"/>
          </a:xfrm>
          <a:custGeom>
            <a:avLst/>
            <a:gdLst>
              <a:gd name="connsiteX0" fmla="*/ 0 w 2943497"/>
              <a:gd name="connsiteY0" fmla="*/ 1471749 h 2943497"/>
              <a:gd name="connsiteX1" fmla="*/ 431067 w 2943497"/>
              <a:gd name="connsiteY1" fmla="*/ 431066 h 2943497"/>
              <a:gd name="connsiteX2" fmla="*/ 1471752 w 2943497"/>
              <a:gd name="connsiteY2" fmla="*/ 2 h 2943497"/>
              <a:gd name="connsiteX3" fmla="*/ 2512435 w 2943497"/>
              <a:gd name="connsiteY3" fmla="*/ 431069 h 2943497"/>
              <a:gd name="connsiteX4" fmla="*/ 2943499 w 2943497"/>
              <a:gd name="connsiteY4" fmla="*/ 1471754 h 2943497"/>
              <a:gd name="connsiteX5" fmla="*/ 2512433 w 2943497"/>
              <a:gd name="connsiteY5" fmla="*/ 2512438 h 2943497"/>
              <a:gd name="connsiteX6" fmla="*/ 1471749 w 2943497"/>
              <a:gd name="connsiteY6" fmla="*/ 2943503 h 2943497"/>
              <a:gd name="connsiteX7" fmla="*/ 431065 w 2943497"/>
              <a:gd name="connsiteY7" fmla="*/ 2512437 h 2943497"/>
              <a:gd name="connsiteX8" fmla="*/ 1 w 2943497"/>
              <a:gd name="connsiteY8" fmla="*/ 1471752 h 2943497"/>
              <a:gd name="connsiteX9" fmla="*/ 0 w 2943497"/>
              <a:gd name="connsiteY9" fmla="*/ 1471749 h 294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497" h="2943497">
                <a:moveTo>
                  <a:pt x="0" y="1471749"/>
                </a:moveTo>
                <a:cubicBezTo>
                  <a:pt x="0" y="1081417"/>
                  <a:pt x="155060" y="707072"/>
                  <a:pt x="431067" y="431066"/>
                </a:cubicBezTo>
                <a:cubicBezTo>
                  <a:pt x="707074" y="155060"/>
                  <a:pt x="1081420" y="2"/>
                  <a:pt x="1471752" y="2"/>
                </a:cubicBezTo>
                <a:cubicBezTo>
                  <a:pt x="1862084" y="2"/>
                  <a:pt x="2236429" y="155062"/>
                  <a:pt x="2512435" y="431069"/>
                </a:cubicBezTo>
                <a:cubicBezTo>
                  <a:pt x="2788441" y="707076"/>
                  <a:pt x="2943499" y="1081422"/>
                  <a:pt x="2943499" y="1471754"/>
                </a:cubicBezTo>
                <a:cubicBezTo>
                  <a:pt x="2943499" y="1862086"/>
                  <a:pt x="2788440" y="2236431"/>
                  <a:pt x="2512433" y="2512438"/>
                </a:cubicBezTo>
                <a:cubicBezTo>
                  <a:pt x="2236426" y="2788445"/>
                  <a:pt x="1862081" y="2943503"/>
                  <a:pt x="1471749" y="2943503"/>
                </a:cubicBezTo>
                <a:cubicBezTo>
                  <a:pt x="1081417" y="2943503"/>
                  <a:pt x="707072" y="2788444"/>
                  <a:pt x="431065" y="2512437"/>
                </a:cubicBezTo>
                <a:cubicBezTo>
                  <a:pt x="155059" y="2236430"/>
                  <a:pt x="0" y="1862085"/>
                  <a:pt x="1" y="1471752"/>
                </a:cubicBezTo>
                <a:cubicBezTo>
                  <a:pt x="1" y="1471751"/>
                  <a:pt x="0" y="1471750"/>
                  <a:pt x="0" y="14717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92466" tIns="515112" rIns="392467" bIns="110381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200" kern="1200" dirty="0" smtClean="0"/>
              <a:t>Language Proficiency</a:t>
            </a:r>
            <a:endParaRPr lang="en-US" sz="2200" kern="1200" dirty="0"/>
          </a:p>
        </p:txBody>
      </p:sp>
      <p:sp>
        <p:nvSpPr>
          <p:cNvPr id="7" name="Freeform 6"/>
          <p:cNvSpPr/>
          <p:nvPr/>
        </p:nvSpPr>
        <p:spPr>
          <a:xfrm>
            <a:off x="4336537" y="3178717"/>
            <a:ext cx="2783477" cy="2783477"/>
          </a:xfrm>
          <a:custGeom>
            <a:avLst/>
            <a:gdLst>
              <a:gd name="connsiteX0" fmla="*/ 0 w 2943497"/>
              <a:gd name="connsiteY0" fmla="*/ 1471749 h 2943497"/>
              <a:gd name="connsiteX1" fmla="*/ 431067 w 2943497"/>
              <a:gd name="connsiteY1" fmla="*/ 431066 h 2943497"/>
              <a:gd name="connsiteX2" fmla="*/ 1471752 w 2943497"/>
              <a:gd name="connsiteY2" fmla="*/ 2 h 2943497"/>
              <a:gd name="connsiteX3" fmla="*/ 2512435 w 2943497"/>
              <a:gd name="connsiteY3" fmla="*/ 431069 h 2943497"/>
              <a:gd name="connsiteX4" fmla="*/ 2943499 w 2943497"/>
              <a:gd name="connsiteY4" fmla="*/ 1471754 h 2943497"/>
              <a:gd name="connsiteX5" fmla="*/ 2512433 w 2943497"/>
              <a:gd name="connsiteY5" fmla="*/ 2512438 h 2943497"/>
              <a:gd name="connsiteX6" fmla="*/ 1471749 w 2943497"/>
              <a:gd name="connsiteY6" fmla="*/ 2943503 h 2943497"/>
              <a:gd name="connsiteX7" fmla="*/ 431065 w 2943497"/>
              <a:gd name="connsiteY7" fmla="*/ 2512437 h 2943497"/>
              <a:gd name="connsiteX8" fmla="*/ 1 w 2943497"/>
              <a:gd name="connsiteY8" fmla="*/ 1471752 h 2943497"/>
              <a:gd name="connsiteX9" fmla="*/ 0 w 2943497"/>
              <a:gd name="connsiteY9" fmla="*/ 1471749 h 294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497" h="2943497">
                <a:moveTo>
                  <a:pt x="0" y="1471749"/>
                </a:moveTo>
                <a:cubicBezTo>
                  <a:pt x="0" y="1081417"/>
                  <a:pt x="155060" y="707072"/>
                  <a:pt x="431067" y="431066"/>
                </a:cubicBezTo>
                <a:cubicBezTo>
                  <a:pt x="707074" y="155060"/>
                  <a:pt x="1081420" y="2"/>
                  <a:pt x="1471752" y="2"/>
                </a:cubicBezTo>
                <a:cubicBezTo>
                  <a:pt x="1862084" y="2"/>
                  <a:pt x="2236429" y="155062"/>
                  <a:pt x="2512435" y="431069"/>
                </a:cubicBezTo>
                <a:cubicBezTo>
                  <a:pt x="2788441" y="707076"/>
                  <a:pt x="2943499" y="1081422"/>
                  <a:pt x="2943499" y="1471754"/>
                </a:cubicBezTo>
                <a:cubicBezTo>
                  <a:pt x="2943499" y="1862086"/>
                  <a:pt x="2788440" y="2236431"/>
                  <a:pt x="2512433" y="2512438"/>
                </a:cubicBezTo>
                <a:cubicBezTo>
                  <a:pt x="2236426" y="2788445"/>
                  <a:pt x="1862081" y="2943503"/>
                  <a:pt x="1471749" y="2943503"/>
                </a:cubicBezTo>
                <a:cubicBezTo>
                  <a:pt x="1081417" y="2943503"/>
                  <a:pt x="707072" y="2788444"/>
                  <a:pt x="431065" y="2512437"/>
                </a:cubicBezTo>
                <a:cubicBezTo>
                  <a:pt x="155059" y="2236430"/>
                  <a:pt x="0" y="1862085"/>
                  <a:pt x="1" y="1471752"/>
                </a:cubicBezTo>
                <a:cubicBezTo>
                  <a:pt x="1" y="1471751"/>
                  <a:pt x="0" y="1471750"/>
                  <a:pt x="0" y="14717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900219" tIns="760404" rIns="277180" bIns="56417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200" kern="1200" dirty="0" smtClean="0"/>
              <a:t>Cross-Cultural Competence</a:t>
            </a:r>
            <a:endParaRPr lang="en-US" sz="2200" kern="1200" dirty="0"/>
          </a:p>
        </p:txBody>
      </p:sp>
      <p:sp>
        <p:nvSpPr>
          <p:cNvPr id="8" name="Freeform 7"/>
          <p:cNvSpPr/>
          <p:nvPr/>
        </p:nvSpPr>
        <p:spPr>
          <a:xfrm>
            <a:off x="1640813" y="3178717"/>
            <a:ext cx="2783477" cy="2783477"/>
          </a:xfrm>
          <a:custGeom>
            <a:avLst/>
            <a:gdLst>
              <a:gd name="connsiteX0" fmla="*/ 0 w 2943497"/>
              <a:gd name="connsiteY0" fmla="*/ 1471749 h 2943497"/>
              <a:gd name="connsiteX1" fmla="*/ 431067 w 2943497"/>
              <a:gd name="connsiteY1" fmla="*/ 431066 h 2943497"/>
              <a:gd name="connsiteX2" fmla="*/ 1471752 w 2943497"/>
              <a:gd name="connsiteY2" fmla="*/ 2 h 2943497"/>
              <a:gd name="connsiteX3" fmla="*/ 2512435 w 2943497"/>
              <a:gd name="connsiteY3" fmla="*/ 431069 h 2943497"/>
              <a:gd name="connsiteX4" fmla="*/ 2943499 w 2943497"/>
              <a:gd name="connsiteY4" fmla="*/ 1471754 h 2943497"/>
              <a:gd name="connsiteX5" fmla="*/ 2512433 w 2943497"/>
              <a:gd name="connsiteY5" fmla="*/ 2512438 h 2943497"/>
              <a:gd name="connsiteX6" fmla="*/ 1471749 w 2943497"/>
              <a:gd name="connsiteY6" fmla="*/ 2943503 h 2943497"/>
              <a:gd name="connsiteX7" fmla="*/ 431065 w 2943497"/>
              <a:gd name="connsiteY7" fmla="*/ 2512437 h 2943497"/>
              <a:gd name="connsiteX8" fmla="*/ 1 w 2943497"/>
              <a:gd name="connsiteY8" fmla="*/ 1471752 h 2943497"/>
              <a:gd name="connsiteX9" fmla="*/ 0 w 2943497"/>
              <a:gd name="connsiteY9" fmla="*/ 1471749 h 294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497" h="2943497">
                <a:moveTo>
                  <a:pt x="0" y="1471749"/>
                </a:moveTo>
                <a:cubicBezTo>
                  <a:pt x="0" y="1081417"/>
                  <a:pt x="155060" y="707072"/>
                  <a:pt x="431067" y="431066"/>
                </a:cubicBezTo>
                <a:cubicBezTo>
                  <a:pt x="707074" y="155060"/>
                  <a:pt x="1081420" y="2"/>
                  <a:pt x="1471752" y="2"/>
                </a:cubicBezTo>
                <a:cubicBezTo>
                  <a:pt x="1862084" y="2"/>
                  <a:pt x="2236429" y="155062"/>
                  <a:pt x="2512435" y="431069"/>
                </a:cubicBezTo>
                <a:cubicBezTo>
                  <a:pt x="2788441" y="707076"/>
                  <a:pt x="2943499" y="1081422"/>
                  <a:pt x="2943499" y="1471754"/>
                </a:cubicBezTo>
                <a:cubicBezTo>
                  <a:pt x="2943499" y="1862086"/>
                  <a:pt x="2788440" y="2236431"/>
                  <a:pt x="2512433" y="2512438"/>
                </a:cubicBezTo>
                <a:cubicBezTo>
                  <a:pt x="2236426" y="2788445"/>
                  <a:pt x="1862081" y="2943503"/>
                  <a:pt x="1471749" y="2943503"/>
                </a:cubicBezTo>
                <a:cubicBezTo>
                  <a:pt x="1081417" y="2943503"/>
                  <a:pt x="707072" y="2788444"/>
                  <a:pt x="431065" y="2512437"/>
                </a:cubicBezTo>
                <a:cubicBezTo>
                  <a:pt x="155059" y="2236430"/>
                  <a:pt x="0" y="1862085"/>
                  <a:pt x="1" y="1471752"/>
                </a:cubicBezTo>
                <a:cubicBezTo>
                  <a:pt x="1" y="1471751"/>
                  <a:pt x="0" y="1471750"/>
                  <a:pt x="0" y="14717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7179" tIns="760404" rIns="900220" bIns="56417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200" kern="1200" dirty="0" smtClean="0"/>
              <a:t>Regional Expertise</a:t>
            </a:r>
            <a:endParaRPr lang="en-US" sz="2200" kern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02343" y="1132114"/>
            <a:ext cx="178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Learn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082801"/>
            <a:ext cx="298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Understand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33489"/>
            <a:ext cx="298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Apply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6571" y="1132114"/>
            <a:ext cx="197394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Z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Review</a:t>
            </a:r>
            <a:endParaRPr lang="en-US" sz="3600" b="1" spc="50" dirty="0">
              <a:ln w="11430"/>
              <a:solidFill>
                <a:schemeClr val="accent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4057" y="2075547"/>
            <a:ext cx="298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Incorporate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4057" y="3026235"/>
            <a:ext cx="298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Evaluate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04115 -0.057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02865 -0.056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00035 0.06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4 -0.05718 L 0.07239 -0.101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-0.05602 L -0.05208 -0.090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6319 L 0.00069 0.099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39 -0.10163 L 0.13229 -0.1599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-0.09075 L -0.12708 -0.1601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993 L 0.00069 0.157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Circles of Understanding: </a:t>
            </a:r>
            <a:r>
              <a:rPr lang="en-ZA" dirty="0" smtClean="0">
                <a:solidFill>
                  <a:schemeClr val="accent3"/>
                </a:solidFill>
              </a:rPr>
              <a:t>Doing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017250" y="910406"/>
            <a:ext cx="2783477" cy="2783477"/>
          </a:xfrm>
          <a:custGeom>
            <a:avLst/>
            <a:gdLst>
              <a:gd name="connsiteX0" fmla="*/ 0 w 2943497"/>
              <a:gd name="connsiteY0" fmla="*/ 1471749 h 2943497"/>
              <a:gd name="connsiteX1" fmla="*/ 431067 w 2943497"/>
              <a:gd name="connsiteY1" fmla="*/ 431066 h 2943497"/>
              <a:gd name="connsiteX2" fmla="*/ 1471752 w 2943497"/>
              <a:gd name="connsiteY2" fmla="*/ 2 h 2943497"/>
              <a:gd name="connsiteX3" fmla="*/ 2512435 w 2943497"/>
              <a:gd name="connsiteY3" fmla="*/ 431069 h 2943497"/>
              <a:gd name="connsiteX4" fmla="*/ 2943499 w 2943497"/>
              <a:gd name="connsiteY4" fmla="*/ 1471754 h 2943497"/>
              <a:gd name="connsiteX5" fmla="*/ 2512433 w 2943497"/>
              <a:gd name="connsiteY5" fmla="*/ 2512438 h 2943497"/>
              <a:gd name="connsiteX6" fmla="*/ 1471749 w 2943497"/>
              <a:gd name="connsiteY6" fmla="*/ 2943503 h 2943497"/>
              <a:gd name="connsiteX7" fmla="*/ 431065 w 2943497"/>
              <a:gd name="connsiteY7" fmla="*/ 2512437 h 2943497"/>
              <a:gd name="connsiteX8" fmla="*/ 1 w 2943497"/>
              <a:gd name="connsiteY8" fmla="*/ 1471752 h 2943497"/>
              <a:gd name="connsiteX9" fmla="*/ 0 w 2943497"/>
              <a:gd name="connsiteY9" fmla="*/ 1471749 h 294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497" h="2943497">
                <a:moveTo>
                  <a:pt x="0" y="1471749"/>
                </a:moveTo>
                <a:cubicBezTo>
                  <a:pt x="0" y="1081417"/>
                  <a:pt x="155060" y="707072"/>
                  <a:pt x="431067" y="431066"/>
                </a:cubicBezTo>
                <a:cubicBezTo>
                  <a:pt x="707074" y="155060"/>
                  <a:pt x="1081420" y="2"/>
                  <a:pt x="1471752" y="2"/>
                </a:cubicBezTo>
                <a:cubicBezTo>
                  <a:pt x="1862084" y="2"/>
                  <a:pt x="2236429" y="155062"/>
                  <a:pt x="2512435" y="431069"/>
                </a:cubicBezTo>
                <a:cubicBezTo>
                  <a:pt x="2788441" y="707076"/>
                  <a:pt x="2943499" y="1081422"/>
                  <a:pt x="2943499" y="1471754"/>
                </a:cubicBezTo>
                <a:cubicBezTo>
                  <a:pt x="2943499" y="1862086"/>
                  <a:pt x="2788440" y="2236431"/>
                  <a:pt x="2512433" y="2512438"/>
                </a:cubicBezTo>
                <a:cubicBezTo>
                  <a:pt x="2236426" y="2788445"/>
                  <a:pt x="1862081" y="2943503"/>
                  <a:pt x="1471749" y="2943503"/>
                </a:cubicBezTo>
                <a:cubicBezTo>
                  <a:pt x="1081417" y="2943503"/>
                  <a:pt x="707072" y="2788444"/>
                  <a:pt x="431065" y="2512437"/>
                </a:cubicBezTo>
                <a:cubicBezTo>
                  <a:pt x="155059" y="2236430"/>
                  <a:pt x="0" y="1862085"/>
                  <a:pt x="1" y="1471752"/>
                </a:cubicBezTo>
                <a:cubicBezTo>
                  <a:pt x="1" y="1471751"/>
                  <a:pt x="0" y="1471750"/>
                  <a:pt x="0" y="14717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92466" tIns="515112" rIns="392467" bIns="110381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200" kern="1200" dirty="0" smtClean="0"/>
              <a:t>Language Proficiency</a:t>
            </a:r>
            <a:endParaRPr lang="en-US" sz="2200" kern="1200" dirty="0"/>
          </a:p>
        </p:txBody>
      </p:sp>
      <p:sp>
        <p:nvSpPr>
          <p:cNvPr id="7" name="Freeform 6"/>
          <p:cNvSpPr/>
          <p:nvPr/>
        </p:nvSpPr>
        <p:spPr>
          <a:xfrm>
            <a:off x="4336537" y="3178717"/>
            <a:ext cx="2783477" cy="2783477"/>
          </a:xfrm>
          <a:custGeom>
            <a:avLst/>
            <a:gdLst>
              <a:gd name="connsiteX0" fmla="*/ 0 w 2943497"/>
              <a:gd name="connsiteY0" fmla="*/ 1471749 h 2943497"/>
              <a:gd name="connsiteX1" fmla="*/ 431067 w 2943497"/>
              <a:gd name="connsiteY1" fmla="*/ 431066 h 2943497"/>
              <a:gd name="connsiteX2" fmla="*/ 1471752 w 2943497"/>
              <a:gd name="connsiteY2" fmla="*/ 2 h 2943497"/>
              <a:gd name="connsiteX3" fmla="*/ 2512435 w 2943497"/>
              <a:gd name="connsiteY3" fmla="*/ 431069 h 2943497"/>
              <a:gd name="connsiteX4" fmla="*/ 2943499 w 2943497"/>
              <a:gd name="connsiteY4" fmla="*/ 1471754 h 2943497"/>
              <a:gd name="connsiteX5" fmla="*/ 2512433 w 2943497"/>
              <a:gd name="connsiteY5" fmla="*/ 2512438 h 2943497"/>
              <a:gd name="connsiteX6" fmla="*/ 1471749 w 2943497"/>
              <a:gd name="connsiteY6" fmla="*/ 2943503 h 2943497"/>
              <a:gd name="connsiteX7" fmla="*/ 431065 w 2943497"/>
              <a:gd name="connsiteY7" fmla="*/ 2512437 h 2943497"/>
              <a:gd name="connsiteX8" fmla="*/ 1 w 2943497"/>
              <a:gd name="connsiteY8" fmla="*/ 1471752 h 2943497"/>
              <a:gd name="connsiteX9" fmla="*/ 0 w 2943497"/>
              <a:gd name="connsiteY9" fmla="*/ 1471749 h 294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497" h="2943497">
                <a:moveTo>
                  <a:pt x="0" y="1471749"/>
                </a:moveTo>
                <a:cubicBezTo>
                  <a:pt x="0" y="1081417"/>
                  <a:pt x="155060" y="707072"/>
                  <a:pt x="431067" y="431066"/>
                </a:cubicBezTo>
                <a:cubicBezTo>
                  <a:pt x="707074" y="155060"/>
                  <a:pt x="1081420" y="2"/>
                  <a:pt x="1471752" y="2"/>
                </a:cubicBezTo>
                <a:cubicBezTo>
                  <a:pt x="1862084" y="2"/>
                  <a:pt x="2236429" y="155062"/>
                  <a:pt x="2512435" y="431069"/>
                </a:cubicBezTo>
                <a:cubicBezTo>
                  <a:pt x="2788441" y="707076"/>
                  <a:pt x="2943499" y="1081422"/>
                  <a:pt x="2943499" y="1471754"/>
                </a:cubicBezTo>
                <a:cubicBezTo>
                  <a:pt x="2943499" y="1862086"/>
                  <a:pt x="2788440" y="2236431"/>
                  <a:pt x="2512433" y="2512438"/>
                </a:cubicBezTo>
                <a:cubicBezTo>
                  <a:pt x="2236426" y="2788445"/>
                  <a:pt x="1862081" y="2943503"/>
                  <a:pt x="1471749" y="2943503"/>
                </a:cubicBezTo>
                <a:cubicBezTo>
                  <a:pt x="1081417" y="2943503"/>
                  <a:pt x="707072" y="2788444"/>
                  <a:pt x="431065" y="2512437"/>
                </a:cubicBezTo>
                <a:cubicBezTo>
                  <a:pt x="155059" y="2236430"/>
                  <a:pt x="0" y="1862085"/>
                  <a:pt x="1" y="1471752"/>
                </a:cubicBezTo>
                <a:cubicBezTo>
                  <a:pt x="1" y="1471751"/>
                  <a:pt x="0" y="1471750"/>
                  <a:pt x="0" y="14717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900219" tIns="760404" rIns="277180" bIns="56417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200" kern="1200" dirty="0" smtClean="0"/>
              <a:t>Cross-Cultural Competence</a:t>
            </a:r>
            <a:endParaRPr lang="en-US" sz="2200" kern="1200" dirty="0"/>
          </a:p>
        </p:txBody>
      </p:sp>
      <p:sp>
        <p:nvSpPr>
          <p:cNvPr id="8" name="Freeform 7"/>
          <p:cNvSpPr/>
          <p:nvPr/>
        </p:nvSpPr>
        <p:spPr>
          <a:xfrm>
            <a:off x="1640813" y="3178717"/>
            <a:ext cx="2783477" cy="2783477"/>
          </a:xfrm>
          <a:custGeom>
            <a:avLst/>
            <a:gdLst>
              <a:gd name="connsiteX0" fmla="*/ 0 w 2943497"/>
              <a:gd name="connsiteY0" fmla="*/ 1471749 h 2943497"/>
              <a:gd name="connsiteX1" fmla="*/ 431067 w 2943497"/>
              <a:gd name="connsiteY1" fmla="*/ 431066 h 2943497"/>
              <a:gd name="connsiteX2" fmla="*/ 1471752 w 2943497"/>
              <a:gd name="connsiteY2" fmla="*/ 2 h 2943497"/>
              <a:gd name="connsiteX3" fmla="*/ 2512435 w 2943497"/>
              <a:gd name="connsiteY3" fmla="*/ 431069 h 2943497"/>
              <a:gd name="connsiteX4" fmla="*/ 2943499 w 2943497"/>
              <a:gd name="connsiteY4" fmla="*/ 1471754 h 2943497"/>
              <a:gd name="connsiteX5" fmla="*/ 2512433 w 2943497"/>
              <a:gd name="connsiteY5" fmla="*/ 2512438 h 2943497"/>
              <a:gd name="connsiteX6" fmla="*/ 1471749 w 2943497"/>
              <a:gd name="connsiteY6" fmla="*/ 2943503 h 2943497"/>
              <a:gd name="connsiteX7" fmla="*/ 431065 w 2943497"/>
              <a:gd name="connsiteY7" fmla="*/ 2512437 h 2943497"/>
              <a:gd name="connsiteX8" fmla="*/ 1 w 2943497"/>
              <a:gd name="connsiteY8" fmla="*/ 1471752 h 2943497"/>
              <a:gd name="connsiteX9" fmla="*/ 0 w 2943497"/>
              <a:gd name="connsiteY9" fmla="*/ 1471749 h 294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497" h="2943497">
                <a:moveTo>
                  <a:pt x="0" y="1471749"/>
                </a:moveTo>
                <a:cubicBezTo>
                  <a:pt x="0" y="1081417"/>
                  <a:pt x="155060" y="707072"/>
                  <a:pt x="431067" y="431066"/>
                </a:cubicBezTo>
                <a:cubicBezTo>
                  <a:pt x="707074" y="155060"/>
                  <a:pt x="1081420" y="2"/>
                  <a:pt x="1471752" y="2"/>
                </a:cubicBezTo>
                <a:cubicBezTo>
                  <a:pt x="1862084" y="2"/>
                  <a:pt x="2236429" y="155062"/>
                  <a:pt x="2512435" y="431069"/>
                </a:cubicBezTo>
                <a:cubicBezTo>
                  <a:pt x="2788441" y="707076"/>
                  <a:pt x="2943499" y="1081422"/>
                  <a:pt x="2943499" y="1471754"/>
                </a:cubicBezTo>
                <a:cubicBezTo>
                  <a:pt x="2943499" y="1862086"/>
                  <a:pt x="2788440" y="2236431"/>
                  <a:pt x="2512433" y="2512438"/>
                </a:cubicBezTo>
                <a:cubicBezTo>
                  <a:pt x="2236426" y="2788445"/>
                  <a:pt x="1862081" y="2943503"/>
                  <a:pt x="1471749" y="2943503"/>
                </a:cubicBezTo>
                <a:cubicBezTo>
                  <a:pt x="1081417" y="2943503"/>
                  <a:pt x="707072" y="2788444"/>
                  <a:pt x="431065" y="2512437"/>
                </a:cubicBezTo>
                <a:cubicBezTo>
                  <a:pt x="155059" y="2236430"/>
                  <a:pt x="0" y="1862085"/>
                  <a:pt x="1" y="1471752"/>
                </a:cubicBezTo>
                <a:cubicBezTo>
                  <a:pt x="1" y="1471751"/>
                  <a:pt x="0" y="1471750"/>
                  <a:pt x="0" y="1471749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7179" tIns="760404" rIns="900220" bIns="56417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200" kern="1200" dirty="0" smtClean="0"/>
              <a:t>Regional Expertise</a:t>
            </a:r>
            <a:endParaRPr lang="en-US" sz="2200" kern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12749" y="1132114"/>
            <a:ext cx="1991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Receive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40961"/>
            <a:ext cx="298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React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377" y="2383993"/>
            <a:ext cx="2290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Give Value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6571" y="1542322"/>
            <a:ext cx="197394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Z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Arrange</a:t>
            </a:r>
            <a:endParaRPr lang="en-US" sz="3600" b="1" spc="50" dirty="0">
              <a:ln w="11430"/>
              <a:solidFill>
                <a:schemeClr val="accent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4057" y="2306289"/>
            <a:ext cx="2989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Accept Value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04115 -0.057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02865 -0.056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00035 0.06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4 -0.05718 L 0.07239 -0.101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5 -0.05602 L -0.05208 -0.090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6319 L 0.00069 0.099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39 -0.10163 L 0.13229 -0.1599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-0.09075 L -0.12708 -0.1601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993 L 0.00069 0.1576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Christ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465890"/>
          </a:xfrm>
        </p:spPr>
        <p:txBody>
          <a:bodyPr>
            <a:normAutofit lnSpcReduction="10000"/>
          </a:bodyPr>
          <a:lstStyle/>
          <a:p>
            <a:r>
              <a:rPr lang="en-ZA" dirty="0" smtClean="0">
                <a:solidFill>
                  <a:schemeClr val="accent2"/>
                </a:solidFill>
                <a:latin typeface="+mj-lt"/>
              </a:rPr>
              <a:t>Christ against culture</a:t>
            </a:r>
          </a:p>
          <a:p>
            <a:pPr lvl="1"/>
            <a:r>
              <a:rPr lang="en-ZA" dirty="0" smtClean="0"/>
              <a:t>Either/Or</a:t>
            </a:r>
          </a:p>
          <a:p>
            <a:r>
              <a:rPr lang="en-ZA" dirty="0" smtClean="0">
                <a:solidFill>
                  <a:schemeClr val="accent2"/>
                </a:solidFill>
                <a:latin typeface="+mj-lt"/>
              </a:rPr>
              <a:t>Christ of Culture</a:t>
            </a:r>
          </a:p>
          <a:p>
            <a:pPr lvl="1"/>
            <a:r>
              <a:rPr lang="en-ZA" dirty="0" smtClean="0"/>
              <a:t>Christ and culture are one</a:t>
            </a:r>
          </a:p>
          <a:p>
            <a:r>
              <a:rPr lang="en-ZA" dirty="0" smtClean="0">
                <a:solidFill>
                  <a:schemeClr val="accent2"/>
                </a:solidFill>
                <a:latin typeface="+mj-lt"/>
              </a:rPr>
              <a:t>Christ above culture</a:t>
            </a:r>
          </a:p>
          <a:p>
            <a:pPr lvl="1"/>
            <a:r>
              <a:rPr lang="en-ZA" dirty="0" smtClean="0"/>
              <a:t>Judging culture against God’s Word</a:t>
            </a:r>
          </a:p>
          <a:p>
            <a:r>
              <a:rPr lang="en-ZA" dirty="0" smtClean="0">
                <a:solidFill>
                  <a:schemeClr val="accent2"/>
                </a:solidFill>
                <a:latin typeface="+mj-lt"/>
              </a:rPr>
              <a:t>Christ and culture in paradox</a:t>
            </a:r>
          </a:p>
          <a:p>
            <a:pPr lvl="1"/>
            <a:r>
              <a:rPr lang="en-ZA" dirty="0" smtClean="0"/>
              <a:t>Two kingdoms</a:t>
            </a:r>
          </a:p>
          <a:p>
            <a:r>
              <a:rPr lang="en-ZA" dirty="0" smtClean="0">
                <a:solidFill>
                  <a:schemeClr val="accent2"/>
                </a:solidFill>
                <a:latin typeface="+mj-lt"/>
              </a:rPr>
              <a:t>Christ the transformer of culture</a:t>
            </a:r>
          </a:p>
          <a:p>
            <a:pPr lvl="1"/>
            <a:r>
              <a:rPr lang="en-ZA" dirty="0" smtClean="0"/>
              <a:t>Christ changes culture through us</a:t>
            </a:r>
            <a:endParaRPr lang="en-US" dirty="0"/>
          </a:p>
        </p:txBody>
      </p:sp>
      <p:pic>
        <p:nvPicPr>
          <p:cNvPr id="4" name="Picture 3" descr="ELCA New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4235" y="390022"/>
            <a:ext cx="2394235" cy="748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741" y="4059534"/>
            <a:ext cx="413992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Praxis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V="1">
            <a:off x="6136824" y="1760775"/>
            <a:ext cx="677636" cy="2400657"/>
          </a:xfrm>
          <a:custGeom>
            <a:avLst/>
            <a:gdLst>
              <a:gd name="connsiteX0" fmla="*/ 0 w 677636"/>
              <a:gd name="connsiteY0" fmla="*/ 0 h 1200329"/>
              <a:gd name="connsiteX1" fmla="*/ 677636 w 677636"/>
              <a:gd name="connsiteY1" fmla="*/ 0 h 1200329"/>
              <a:gd name="connsiteX2" fmla="*/ 677636 w 677636"/>
              <a:gd name="connsiteY2" fmla="*/ 1200329 h 1200329"/>
              <a:gd name="connsiteX3" fmla="*/ 0 w 677636"/>
              <a:gd name="connsiteY3" fmla="*/ 1200329 h 1200329"/>
              <a:gd name="connsiteX4" fmla="*/ 0 w 677636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36" h="1200329">
                <a:moveTo>
                  <a:pt x="0" y="0"/>
                </a:moveTo>
                <a:lnTo>
                  <a:pt x="677636" y="0"/>
                </a:lnTo>
                <a:lnTo>
                  <a:pt x="677636" y="1200329"/>
                </a:ln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endParaRPr lang="en-US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928" y="938893"/>
            <a:ext cx="677636" cy="2400657"/>
          </a:xfrm>
          <a:custGeom>
            <a:avLst/>
            <a:gdLst>
              <a:gd name="connsiteX0" fmla="*/ 0 w 677636"/>
              <a:gd name="connsiteY0" fmla="*/ 0 h 1200329"/>
              <a:gd name="connsiteX1" fmla="*/ 677636 w 677636"/>
              <a:gd name="connsiteY1" fmla="*/ 0 h 1200329"/>
              <a:gd name="connsiteX2" fmla="*/ 677636 w 677636"/>
              <a:gd name="connsiteY2" fmla="*/ 1200329 h 1200329"/>
              <a:gd name="connsiteX3" fmla="*/ 0 w 677636"/>
              <a:gd name="connsiteY3" fmla="*/ 1200329 h 1200329"/>
              <a:gd name="connsiteX4" fmla="*/ 0 w 677636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36" h="1200329">
                <a:moveTo>
                  <a:pt x="0" y="0"/>
                </a:moveTo>
                <a:lnTo>
                  <a:pt x="677636" y="0"/>
                </a:lnTo>
                <a:lnTo>
                  <a:pt x="677636" y="1200329"/>
                </a:lnTo>
                <a:lnTo>
                  <a:pt x="0" y="120032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endParaRPr lang="en-US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sz="3600" i="1" dirty="0" smtClean="0">
                <a:solidFill>
                  <a:schemeClr val="accent2"/>
                </a:solidFill>
                <a:latin typeface="+mj-lt"/>
              </a:rPr>
              <a:t>Walking together in solidarity</a:t>
            </a:r>
            <a:br>
              <a:rPr lang="en-US" sz="3600" i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3600" i="1" dirty="0" smtClean="0">
                <a:solidFill>
                  <a:schemeClr val="accent2"/>
                </a:solidFill>
                <a:latin typeface="+mj-lt"/>
              </a:rPr>
              <a:t>that practices interdependence and mutuality</a:t>
            </a:r>
            <a:endParaRPr lang="en-US" sz="3600" i="1" dirty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912883" y="1451720"/>
            <a:ext cx="3337089" cy="33370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andal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053" y="3252907"/>
            <a:ext cx="1867615" cy="1867615"/>
          </a:xfrm>
          <a:prstGeom prst="rect">
            <a:avLst/>
          </a:prstGeom>
        </p:spPr>
      </p:pic>
      <p:pic>
        <p:nvPicPr>
          <p:cNvPr id="15" name="Picture 14" descr="Mandal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2272" y="745973"/>
            <a:ext cx="1847565" cy="1847565"/>
          </a:xfrm>
          <a:prstGeom prst="rect">
            <a:avLst/>
          </a:prstGeom>
        </p:spPr>
      </p:pic>
      <p:pic>
        <p:nvPicPr>
          <p:cNvPr id="16" name="Picture 15" descr="Mandal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7749" y="3274573"/>
            <a:ext cx="1854080" cy="185408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633197" y="908350"/>
            <a:ext cx="1863328" cy="1662939"/>
          </a:xfrm>
          <a:custGeom>
            <a:avLst/>
            <a:gdLst>
              <a:gd name="connsiteX0" fmla="*/ 0 w 1863328"/>
              <a:gd name="connsiteY0" fmla="*/ 277162 h 1662939"/>
              <a:gd name="connsiteX1" fmla="*/ 81179 w 1863328"/>
              <a:gd name="connsiteY1" fmla="*/ 81179 h 1662939"/>
              <a:gd name="connsiteX2" fmla="*/ 277162 w 1863328"/>
              <a:gd name="connsiteY2" fmla="*/ 0 h 1662939"/>
              <a:gd name="connsiteX3" fmla="*/ 1586166 w 1863328"/>
              <a:gd name="connsiteY3" fmla="*/ 0 h 1662939"/>
              <a:gd name="connsiteX4" fmla="*/ 1782149 w 1863328"/>
              <a:gd name="connsiteY4" fmla="*/ 81179 h 1662939"/>
              <a:gd name="connsiteX5" fmla="*/ 1863328 w 1863328"/>
              <a:gd name="connsiteY5" fmla="*/ 277162 h 1662939"/>
              <a:gd name="connsiteX6" fmla="*/ 1863328 w 1863328"/>
              <a:gd name="connsiteY6" fmla="*/ 1385777 h 1662939"/>
              <a:gd name="connsiteX7" fmla="*/ 1782149 w 1863328"/>
              <a:gd name="connsiteY7" fmla="*/ 1581760 h 1662939"/>
              <a:gd name="connsiteX8" fmla="*/ 1586166 w 1863328"/>
              <a:gd name="connsiteY8" fmla="*/ 1662939 h 1662939"/>
              <a:gd name="connsiteX9" fmla="*/ 277162 w 1863328"/>
              <a:gd name="connsiteY9" fmla="*/ 1662939 h 1662939"/>
              <a:gd name="connsiteX10" fmla="*/ 81179 w 1863328"/>
              <a:gd name="connsiteY10" fmla="*/ 1581760 h 1662939"/>
              <a:gd name="connsiteX11" fmla="*/ 0 w 1863328"/>
              <a:gd name="connsiteY11" fmla="*/ 1385777 h 1662939"/>
              <a:gd name="connsiteX12" fmla="*/ 0 w 1863328"/>
              <a:gd name="connsiteY12" fmla="*/ 277162 h 166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3328" h="1662939">
                <a:moveTo>
                  <a:pt x="0" y="277162"/>
                </a:moveTo>
                <a:cubicBezTo>
                  <a:pt x="0" y="203654"/>
                  <a:pt x="29201" y="133157"/>
                  <a:pt x="81179" y="81179"/>
                </a:cubicBezTo>
                <a:cubicBezTo>
                  <a:pt x="133157" y="29201"/>
                  <a:pt x="203654" y="0"/>
                  <a:pt x="277162" y="0"/>
                </a:cubicBezTo>
                <a:lnTo>
                  <a:pt x="1586166" y="0"/>
                </a:lnTo>
                <a:cubicBezTo>
                  <a:pt x="1659674" y="0"/>
                  <a:pt x="1730171" y="29201"/>
                  <a:pt x="1782149" y="81179"/>
                </a:cubicBezTo>
                <a:cubicBezTo>
                  <a:pt x="1834127" y="133157"/>
                  <a:pt x="1863328" y="203654"/>
                  <a:pt x="1863328" y="277162"/>
                </a:cubicBezTo>
                <a:lnTo>
                  <a:pt x="1863328" y="1385777"/>
                </a:lnTo>
                <a:cubicBezTo>
                  <a:pt x="1863328" y="1459285"/>
                  <a:pt x="1834127" y="1529782"/>
                  <a:pt x="1782149" y="1581760"/>
                </a:cubicBezTo>
                <a:cubicBezTo>
                  <a:pt x="1730171" y="1633738"/>
                  <a:pt x="1659674" y="1662939"/>
                  <a:pt x="1586166" y="1662939"/>
                </a:cubicBezTo>
                <a:lnTo>
                  <a:pt x="277162" y="1662939"/>
                </a:lnTo>
                <a:cubicBezTo>
                  <a:pt x="203654" y="1662939"/>
                  <a:pt x="133157" y="1633738"/>
                  <a:pt x="81179" y="1581760"/>
                </a:cubicBezTo>
                <a:cubicBezTo>
                  <a:pt x="29201" y="1529782"/>
                  <a:pt x="0" y="1459285"/>
                  <a:pt x="0" y="1385777"/>
                </a:cubicBezTo>
                <a:lnTo>
                  <a:pt x="0" y="277162"/>
                </a:lnTo>
                <a:close/>
              </a:path>
            </a:pathLst>
          </a:cu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058" tIns="264058" rIns="264058" bIns="264058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b="1" kern="12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1236629"/>
            <a:ext cx="180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/>
                </a:solidFill>
              </a:rPr>
              <a:t>God</a:t>
            </a:r>
            <a:endParaRPr lang="en-US" sz="48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2690" y="3733013"/>
            <a:ext cx="1470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smtClean="0">
                <a:solidFill>
                  <a:schemeClr val="accent5"/>
                </a:solidFill>
              </a:rPr>
              <a:t>My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0220" y="3733014"/>
            <a:ext cx="191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andal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0084" y="747410"/>
            <a:ext cx="1847565" cy="1847565"/>
          </a:xfrm>
          <a:prstGeom prst="rect">
            <a:avLst/>
          </a:prstGeom>
        </p:spPr>
      </p:pic>
      <p:pic>
        <p:nvPicPr>
          <p:cNvPr id="21" name="Picture 20" descr="Mandala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7006" y="3269664"/>
            <a:ext cx="1854080" cy="18540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5400000" flipH="1" flipV="1">
            <a:off x="2420465" y="591671"/>
            <a:ext cx="4912658" cy="4912658"/>
          </a:xfrm>
          <a:prstGeom prst="line">
            <a:avLst/>
          </a:prstGeom>
          <a:ln w="7620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Mandal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3310" y="3239051"/>
            <a:ext cx="1867615" cy="18676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54390" y="5384800"/>
            <a:ext cx="211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Cultural Motive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2917372" y="5138058"/>
            <a:ext cx="551543" cy="3773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80340" y="24601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Engagement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32401" y="246017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Oppression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1234028"/>
            <a:ext cx="1809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/>
                </a:solidFill>
              </a:rPr>
              <a:t>God</a:t>
            </a:r>
            <a:endParaRPr lang="en-US" sz="4800" b="1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2690" y="3733013"/>
            <a:ext cx="1470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smtClean="0">
                <a:solidFill>
                  <a:schemeClr val="accent5"/>
                </a:solidFill>
              </a:rPr>
              <a:t>My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0984" y="3723778"/>
            <a:ext cx="191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139 L -0.25781 -0.0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139 L -0.25313 -0.061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0162 L -0.2 -0.05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-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0185 L -0.19722 -0.054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22785E-7 L 0.15712 -0.001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31214E-6 L 0.17222 -2.3121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82 -0.06389 L -0.00365 0.21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1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0.0544 L 0.07188 0.0067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13 -0.06111 L -0.00833 0.2104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3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22 -0.05482 L 0.07552 0.006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17 L -0.08403 0.0039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07916 -0.0013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7" grpId="1"/>
      <p:bldP spid="17" grpId="2"/>
      <p:bldP spid="18" grpId="0"/>
      <p:bldP spid="18" grpId="1"/>
      <p:bldP spid="18" grpId="2"/>
      <p:bldP spid="10" grpId="0"/>
      <p:bldP spid="10" grpId="1"/>
      <p:bldP spid="13" grpId="0"/>
      <p:bldP spid="13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Culture?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gypt 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7860" y="3510887"/>
            <a:ext cx="1762622" cy="2350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Bangladesh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00" y="668509"/>
            <a:ext cx="2878526" cy="2009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family-insura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6096" y="534310"/>
            <a:ext cx="2794907" cy="2042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Hong Kong LTS 2006 graduates.JPG"/>
          <p:cNvPicPr>
            <a:picLocks noChangeAspect="1"/>
          </p:cNvPicPr>
          <p:nvPr/>
        </p:nvPicPr>
        <p:blipFill>
          <a:blip r:embed="rId5" cstate="print"/>
          <a:srcRect l="16391"/>
          <a:stretch>
            <a:fillRect/>
          </a:stretch>
        </p:blipFill>
        <p:spPr>
          <a:xfrm>
            <a:off x="6357260" y="2390115"/>
            <a:ext cx="2467429" cy="2213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CAR Peour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3835" y="3168596"/>
            <a:ext cx="3341911" cy="2419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Slovakia ResidentsHom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93138" y="2098530"/>
            <a:ext cx="2301313" cy="1725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3254830"/>
          </a:xfrm>
        </p:spPr>
        <p:txBody>
          <a:bodyPr/>
          <a:lstStyle/>
          <a:p>
            <a:pPr algn="ctr"/>
            <a:r>
              <a:rPr lang="en-ZA" dirty="0" smtClean="0"/>
              <a:t>A shared, learned, symbolic system</a:t>
            </a:r>
            <a:br>
              <a:rPr lang="en-ZA" dirty="0" smtClean="0"/>
            </a:br>
            <a:r>
              <a:rPr lang="en-ZA" dirty="0" smtClean="0"/>
              <a:t>of values, beliefs and attitudes that</a:t>
            </a:r>
            <a:br>
              <a:rPr lang="en-ZA" dirty="0" smtClean="0"/>
            </a:br>
            <a:r>
              <a:rPr lang="en-ZA" dirty="0" smtClean="0"/>
              <a:t>shape and influence our perception</a:t>
            </a:r>
            <a:br>
              <a:rPr lang="en-ZA" dirty="0" smtClean="0"/>
            </a:br>
            <a:r>
              <a:rPr lang="en-ZA" dirty="0" smtClean="0"/>
              <a:t>and </a:t>
            </a:r>
            <a:r>
              <a:rPr lang="en-ZA" dirty="0" err="1" smtClean="0"/>
              <a:t>behavior</a:t>
            </a:r>
            <a:endParaRPr lang="en-US" dirty="0"/>
          </a:p>
        </p:txBody>
      </p:sp>
      <p:sp>
        <p:nvSpPr>
          <p:cNvPr id="15" name="Title 5"/>
          <p:cNvSpPr txBox="1">
            <a:spLocks/>
          </p:cNvSpPr>
          <p:nvPr/>
        </p:nvSpPr>
        <p:spPr bwMode="auto">
          <a:xfrm>
            <a:off x="381000" y="2743200"/>
            <a:ext cx="8534400" cy="325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 abstract “mental blueprint”</a:t>
            </a:r>
            <a:b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 “mental code”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Culture Important?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Filter</a:t>
            </a:r>
          </a:p>
          <a:p>
            <a:pPr lvl="1"/>
            <a:r>
              <a:rPr lang="en-US" dirty="0" smtClean="0"/>
              <a:t>How we perceive particular events and attribute</a:t>
            </a:r>
            <a:br>
              <a:rPr lang="en-US" dirty="0" smtClean="0"/>
            </a:br>
            <a:r>
              <a:rPr lang="en-US" dirty="0" smtClean="0"/>
              <a:t>value or meaning to them</a:t>
            </a:r>
          </a:p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Influence</a:t>
            </a:r>
          </a:p>
          <a:p>
            <a:pPr lvl="1"/>
            <a:r>
              <a:rPr lang="en-US" dirty="0" smtClean="0"/>
              <a:t>Shapes our values, actions, expectations</a:t>
            </a:r>
          </a:p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Impact</a:t>
            </a:r>
          </a:p>
          <a:p>
            <a:pPr lvl="1"/>
            <a:r>
              <a:rPr lang="en-US" dirty="0" smtClean="0"/>
              <a:t>Influences our viewpoint, how we view others, behaviors and relationships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c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4112" y="2136812"/>
            <a:ext cx="2985534" cy="3878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799"/>
            <a:ext cx="8458200" cy="44250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6"/>
                </a:solidFill>
                <a:latin typeface="+mj-lt"/>
              </a:rPr>
              <a:t>Learned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Process is called </a:t>
            </a:r>
            <a:r>
              <a:rPr lang="en-US" i="1" dirty="0" smtClean="0"/>
              <a:t>enculturation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6"/>
                </a:solidFill>
                <a:latin typeface="+mj-lt"/>
              </a:rPr>
              <a:t>Shared and Constructed</a:t>
            </a:r>
            <a:br>
              <a:rPr lang="en-US" dirty="0" smtClean="0">
                <a:solidFill>
                  <a:schemeClr val="accent6"/>
                </a:solidFill>
                <a:latin typeface="+mj-lt"/>
              </a:rPr>
            </a:br>
            <a:r>
              <a:rPr lang="en-US" dirty="0" smtClean="0">
                <a:solidFill>
                  <a:schemeClr val="accent6"/>
                </a:solidFill>
                <a:latin typeface="+mj-lt"/>
              </a:rPr>
              <a:t>by Society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 “culture of one”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6"/>
                </a:solidFill>
                <a:latin typeface="+mj-lt"/>
              </a:rPr>
              <a:t>Patterned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Repeated behavior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6"/>
                </a:solidFill>
                <a:latin typeface="+mj-lt"/>
              </a:rPr>
              <a:t>Symbolic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6"/>
                </a:solidFill>
                <a:latin typeface="+mj-lt"/>
              </a:rPr>
              <a:t>Internalized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Habitual, “natural”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eber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493" y="338393"/>
            <a:ext cx="5638096" cy="6285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558" y="203996"/>
            <a:ext cx="3849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External Culture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942114" y="4846320"/>
            <a:ext cx="3849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Internal Culture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0915" y="1425521"/>
            <a:ext cx="196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Fine Arts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0217" y="305395"/>
            <a:ext cx="196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Drama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6067" y="229464"/>
            <a:ext cx="196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Dancing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33842"/>
            <a:ext cx="177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Literature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0730" y="1198144"/>
            <a:ext cx="196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Games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5808" y="799399"/>
            <a:ext cx="196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Dress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2143" y="726331"/>
            <a:ext cx="196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</a:rPr>
              <a:t>Cooking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7375" y="3431774"/>
            <a:ext cx="196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definition of sin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6677" y="2073653"/>
            <a:ext cx="196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notions of leadership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1487" y="2824439"/>
            <a:ext cx="196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status by sex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54078"/>
            <a:ext cx="1778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theory of disease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9327" y="3479969"/>
            <a:ext cx="196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concept of justice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8493" y="4008150"/>
            <a:ext cx="196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FF00"/>
                </a:solidFill>
              </a:rPr>
              <a:t>concept of beauty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870369"/>
            <a:ext cx="196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</a:rPr>
              <a:t>status by kinship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2537" y="2531988"/>
            <a:ext cx="2258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perceptions of cleanliness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3408" y="3654020"/>
            <a:ext cx="2356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arrangement of physical space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087" y="4930900"/>
            <a:ext cx="297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ideals governing child raising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9410" y="4701699"/>
            <a:ext cx="1778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courtship practices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1074" y="2104194"/>
            <a:ext cx="2250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relationship to animals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101" y="2256594"/>
            <a:ext cx="196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FF00"/>
                </a:solidFill>
              </a:rPr>
              <a:t>notions of modesty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8192" y="4338003"/>
            <a:ext cx="196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</a:rPr>
              <a:t>incentives to work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5540" y="3981011"/>
            <a:ext cx="2668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Concept of status mobility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00593" y="3695001"/>
            <a:ext cx="2843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approaches to problem solving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1868" y="2747198"/>
            <a:ext cx="304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FF"/>
                </a:solidFill>
              </a:rPr>
              <a:t>patterns of decision-making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0217" y="2014424"/>
            <a:ext cx="196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rules of descent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64231" y="2559307"/>
            <a:ext cx="196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FF00"/>
                </a:solidFill>
              </a:rPr>
              <a:t>cosmology</a:t>
            </a:r>
            <a:endParaRPr lang="en-US" sz="2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CoBackground Template">
  <a:themeElements>
    <a:clrScheme name="ELCA">
      <a:dk1>
        <a:srgbClr val="000000"/>
      </a:dk1>
      <a:lt1>
        <a:srgbClr val="FFFFFF"/>
      </a:lt1>
      <a:dk2>
        <a:srgbClr val="00789E"/>
      </a:dk2>
      <a:lt2>
        <a:srgbClr val="FFFFFF"/>
      </a:lt2>
      <a:accent1>
        <a:srgbClr val="4CC7E6"/>
      </a:accent1>
      <a:accent2>
        <a:srgbClr val="487568"/>
      </a:accent2>
      <a:accent3>
        <a:srgbClr val="EFB51D"/>
      </a:accent3>
      <a:accent4>
        <a:srgbClr val="98CF91"/>
      </a:accent4>
      <a:accent5>
        <a:srgbClr val="00789E"/>
      </a:accent5>
      <a:accent6>
        <a:srgbClr val="40695E"/>
      </a:accent6>
      <a:hlink>
        <a:srgbClr val="EFB51D"/>
      </a:hlink>
      <a:folHlink>
        <a:srgbClr val="98CF91"/>
      </a:folHlink>
    </a:clrScheme>
    <a:fontScheme name="Office Theme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789E"/>
        </a:dk2>
        <a:lt2>
          <a:srgbClr val="808080"/>
        </a:lt2>
        <a:accent1>
          <a:srgbClr val="4CC7E6"/>
        </a:accent1>
        <a:accent2>
          <a:srgbClr val="487568"/>
        </a:accent2>
        <a:accent3>
          <a:srgbClr val="FFFFFF"/>
        </a:accent3>
        <a:accent4>
          <a:srgbClr val="000000"/>
        </a:accent4>
        <a:accent5>
          <a:srgbClr val="B2E0F0"/>
        </a:accent5>
        <a:accent6>
          <a:srgbClr val="40695E"/>
        </a:accent6>
        <a:hlink>
          <a:srgbClr val="EFB51D"/>
        </a:hlink>
        <a:folHlink>
          <a:srgbClr val="98CF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PolicyDirtyBag xmlns="microsoft.office.server.policy.changes">
  <Microsoft.Office.RecordsManagement.PolicyFeatures.Expiration op="Change"/>
</PolicyDirtyBag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LCA-Document" ma:contentTypeID="0x0101009C49CB76883F4D29A3A38B8F877398AD000974FD063C8C4D38BD02BABB281DEB2100FC8C5E0A0D71CA4FB77870BC02D992DB" ma:contentTypeVersion="28" ma:contentTypeDescription="Describes an ELCA Document.  Use this content type for Microsoft Office/PDF documents." ma:contentTypeScope="" ma:versionID="25890b5d35c769d80e4bf64e8bfe3e7d">
  <xsd:schema xmlns:xsd="http://www.w3.org/2001/XMLSchema" xmlns:xs="http://www.w3.org/2001/XMLSchema" xmlns:p="http://schemas.microsoft.com/office/2006/metadata/properties" xmlns:ns1="http://schemas.microsoft.com/sharepoint/v3" xmlns:ns2="d087f69f-f3c5-4cc5-af88-9bcec61be179" xmlns:ns3="8a140621-1a49-429d-a76a-0b4eaceb60d3" targetNamespace="http://schemas.microsoft.com/office/2006/metadata/properties" ma:root="true" ma:fieldsID="d5773133d35e8e78fefcaf2e8d22385a" ns1:_="" ns2:_="" ns3:_="">
    <xsd:import namespace="http://schemas.microsoft.com/sharepoint/v3"/>
    <xsd:import namespace="d087f69f-f3c5-4cc5-af88-9bcec61be179"/>
    <xsd:import namespace="8a140621-1a49-429d-a76a-0b4eaceb60d3"/>
    <xsd:element name="properties">
      <xsd:complexType>
        <xsd:sequence>
          <xsd:element name="documentManagement">
            <xsd:complexType>
              <xsd:all>
                <xsd:element ref="ns2:Resource_x0020_Description" minOccurs="0"/>
                <xsd:element ref="ns2:Resource_x0020_Expiration_x0020_Date" minOccurs="0"/>
                <xsd:element ref="ns2:Exclude_x0020_Resource_x0020_From_x0020_Search" minOccurs="0"/>
                <xsd:element ref="ns1:_dlc_Exempt" minOccurs="0"/>
                <xsd:element ref="ns1:_dlc_ExpireDateSaved" minOccurs="0"/>
                <xsd:element ref="ns1:_dlc_ExpireDate" minOccurs="0"/>
                <xsd:element ref="ns3:TaxCatchAll" minOccurs="0"/>
                <xsd:element ref="ns3:Resource_x0020_Never_x0020_Expir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6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7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8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7f69f-f3c5-4cc5-af88-9bcec61be179" elementFormDefault="qualified">
    <xsd:import namespace="http://schemas.microsoft.com/office/2006/documentManagement/types"/>
    <xsd:import namespace="http://schemas.microsoft.com/office/infopath/2007/PartnerControls"/>
    <xsd:element name="Resource_x0020_Description" ma:index="8" nillable="true" ma:displayName="Resource Description" ma:internalName="Resource_x0020_Description" ma:readOnly="false">
      <xsd:simpleType>
        <xsd:restriction base="dms:Note">
          <xsd:maxLength value="255"/>
        </xsd:restriction>
      </xsd:simpleType>
    </xsd:element>
    <xsd:element name="Resource_x0020_Expiration_x0020_Date" ma:index="14" nillable="true" ma:displayName="Resource Expiration Date" ma:format="DateOnly" ma:internalName="Resource_x0020_Expiration_x0020_Date" ma:readOnly="false">
      <xsd:simpleType>
        <xsd:restriction base="dms:DateTime"/>
      </xsd:simpleType>
    </xsd:element>
    <xsd:element name="Exclude_x0020_Resource_x0020_From_x0020_Search" ma:index="15" nillable="true" ma:displayName="Exclude Resource From Search" ma:internalName="Exclude_x0020_Resource_x0020_From_x0020_Search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40621-1a49-429d-a76a-0b4eaceb60d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ee51497-b75c-448a-a0c6-084b3df3fdc8}" ma:internalName="TaxCatchAll" ma:showField="CatchAllData" ma:web="8a140621-1a49-429d-a76a-0b4eaceb60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source_x0020_Never_x0020_Expires" ma:index="20" nillable="true" ma:displayName="Resource Never Expires" ma:default="0" ma:internalName="Resource_x0020_Never_x0020_Expire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4DF4E09249B449DB0A5AAD152C9A0" ma:contentTypeVersion="35" ma:contentTypeDescription="Create a new document." ma:contentTypeScope="" ma:versionID="28c0d1902085efb3afa31719779055db">
  <xsd:schema xmlns:xsd="http://www.w3.org/2001/XMLSchema" xmlns:xs="http://www.w3.org/2001/XMLSchema" xmlns:p="http://schemas.microsoft.com/office/2006/metadata/properties" xmlns:ns2="0e456244-9f82-43cd-a08b-0fc491365cef" xmlns:ns3="443b974f-4cf2-4f2b-8081-287a5ea837dc" targetNamespace="http://schemas.microsoft.com/office/2006/metadata/properties" ma:root="true" ma:fieldsID="21bdbc28fed95a90e286d1549480156c" ns2:_="" ns3:_="">
    <xsd:import namespace="0e456244-9f82-43cd-a08b-0fc491365cef"/>
    <xsd:import namespace="443b974f-4cf2-4f2b-8081-287a5ea83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Used_x0020_By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6244-9f82-43cd-a08b-0fc491365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Used_x0020_By" ma:index="14" nillable="true" ma:displayName="Used By" ma:default="- Both" ma:format="RadioButtons" ma:internalName="Used_x0020_By">
      <xsd:simpleType>
        <xsd:union memberTypes="dms:Text">
          <xsd:simpleType>
            <xsd:restriction base="dms:Choice">
              <xsd:enumeration value="- Both"/>
              <xsd:enumeration value="BAs"/>
              <xsd:enumeration value="PMs"/>
              <xsd:enumeration value="- Everyone"/>
            </xsd:restriction>
          </xsd:simpleType>
        </xsd:un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059a39c-917c-4ba5-a340-17ecc7564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b974f-4cf2-4f2b-8081-287a5ea837dc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d64d1a7-1d96-4342-97da-5198f00f7efe}" ma:internalName="TaxCatchAll" ma:showField="CatchAllData" ma:web="443b974f-4cf2-4f2b-8081-287a5ea83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b974f-4cf2-4f2b-8081-287a5ea837dc">
      <Value>5</Value>
      <Value>30</Value>
      <Value>80</Value>
      <Value>79</Value>
      <Value>78</Value>
      <Value>430</Value>
      <Value>37</Value>
      <Value>19</Value>
    </TaxCatchAll>
    <Date xmlns="0e456244-9f82-43cd-a08b-0fc491365cef" xsi:nil="true"/>
    <lcf76f155ced4ddcb4097134ff3c332f xmlns="0e456244-9f82-43cd-a08b-0fc491365cef">
      <Terms xmlns="http://schemas.microsoft.com/office/infopath/2007/PartnerControls"/>
    </lcf76f155ced4ddcb4097134ff3c332f>
    <Used_x0020_By xmlns="0e456244-9f82-43cd-a08b-0fc491365cef">- Both</Used_x0020_By>
    <_dlc_DocId xmlns="443b974f-4cf2-4f2b-8081-287a5ea837dc">4D3JZ2TK2AEZ-1706065743-59128</_dlc_DocId>
    <_dlc_DocIdUrl xmlns="443b974f-4cf2-4f2b-8081-287a5ea837dc">
      <Url>https://elcacwo.sharepoint.com/sites/ITStaff/_layouts/15/DocIdRedir.aspx?ID=4D3JZ2TK2AEZ-1706065743-59128</Url>
      <Description>4D3JZ2TK2AEZ-1706065743-59128</Description>
    </_dlc_DocIdUrl>
  </documentManagement>
</p:properties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9778772-CBEA-403A-A53D-B9FC155A1F61}"/>
</file>

<file path=customXml/itemProps2.xml><?xml version="1.0" encoding="utf-8"?>
<ds:datastoreItem xmlns:ds="http://schemas.openxmlformats.org/officeDocument/2006/customXml" ds:itemID="{ACFC6F56-F6EB-4FA3-8152-06E496E2F43E}"/>
</file>

<file path=customXml/itemProps3.xml><?xml version="1.0" encoding="utf-8"?>
<ds:datastoreItem xmlns:ds="http://schemas.openxmlformats.org/officeDocument/2006/customXml" ds:itemID="{EF26193B-66E1-48A0-923A-3E03CF7394F8}"/>
</file>

<file path=customXml/itemProps4.xml><?xml version="1.0" encoding="utf-8"?>
<ds:datastoreItem xmlns:ds="http://schemas.openxmlformats.org/officeDocument/2006/customXml" ds:itemID="{9228123F-C069-437B-8923-C49D89099ACA}"/>
</file>

<file path=customXml/itemProps5.xml><?xml version="1.0" encoding="utf-8"?>
<ds:datastoreItem xmlns:ds="http://schemas.openxmlformats.org/officeDocument/2006/customXml" ds:itemID="{EB649CF1-76CA-43FD-AB8D-A3CF6641E2E1}"/>
</file>

<file path=customXml/itemProps6.xml><?xml version="1.0" encoding="utf-8"?>
<ds:datastoreItem xmlns:ds="http://schemas.openxmlformats.org/officeDocument/2006/customXml" ds:itemID="{B8B9D805-9757-4E9F-BEC2-06FDD489338D}"/>
</file>

<file path=docProps/app.xml><?xml version="1.0" encoding="utf-8"?>
<Properties xmlns="http://schemas.openxmlformats.org/officeDocument/2006/extended-properties" xmlns:vt="http://schemas.openxmlformats.org/officeDocument/2006/docPropsVTypes">
  <Template>CoBackground Template</Template>
  <TotalTime>637</TotalTime>
  <Words>267</Words>
  <Application>Microsoft Office PowerPoint</Application>
  <PresentationFormat>On-screen Show (4:3)</PresentationFormat>
  <Paragraphs>104</Paragraphs>
  <Slides>16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CoBackground Template</vt:lpstr>
      <vt:lpstr>Culture and Accompaniment</vt:lpstr>
      <vt:lpstr>Slide 2</vt:lpstr>
      <vt:lpstr>Slide 3</vt:lpstr>
      <vt:lpstr>Slide 4</vt:lpstr>
      <vt:lpstr>What Is Culture?</vt:lpstr>
      <vt:lpstr>A shared, learned, symbolic system of values, beliefs and attitudes that shape and influence our perception and behavior</vt:lpstr>
      <vt:lpstr>Why is Culture Important?</vt:lpstr>
      <vt:lpstr>Characteristics of Culture</vt:lpstr>
      <vt:lpstr>Slide 9</vt:lpstr>
      <vt:lpstr>Slide 10</vt:lpstr>
      <vt:lpstr>Slide 11</vt:lpstr>
      <vt:lpstr>Intercultural Competence</vt:lpstr>
      <vt:lpstr>Circles of Understanding: Thinking</vt:lpstr>
      <vt:lpstr>Circles of Understanding: Doing</vt:lpstr>
      <vt:lpstr>Christ and Culture</vt:lpstr>
      <vt:lpstr>Slide 16</vt:lpstr>
    </vt:vector>
  </TitlesOfParts>
  <Company>Creative Minds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Culture_Presentation.pptx</dc:title>
  <cp:revision>45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0x010100B534DF4E09249B449DB0A5AAD152C9A0</vt:lpwstr>
  </property>
  <property fmtid="{D5CDD505-2E9C-101B-9397-08002B2CF9AE}" pid="3" name="_dlc_DocIdItemGuid">
    <vt:lpwstr>d859d82a-ad94-4da1-ae8a-74f2c58bcddb</vt:lpwstr>
  </property>
  <property fmtid="{D5CDD505-2E9C-101B-9397-08002B2CF9AE}" pid="4" name="b8cf5103550044b6adff90de73dcc70d">
    <vt:lpwstr>Accompaniment|b6566827-47a5-4e3d-be89-02678cd49072</vt:lpwstr>
  </property>
  <property fmtid="{D5CDD505-2E9C-101B-9397-08002B2CF9AE}" pid="5" name="pff9ff76d6d04245968fbeacd7773757">
    <vt:lpwstr>English|2a561fb9-8cee-4c70-9ce6-5f63a2094213</vt:lpwstr>
  </property>
  <property fmtid="{D5CDD505-2E9C-101B-9397-08002B2CF9AE}" pid="6" name="p0eec0248d09446db2b674e7726de702">
    <vt:lpwstr>Mission|34ee18bb-8701-4875-b6e2-da1d311b72a7</vt:lpwstr>
  </property>
  <property fmtid="{D5CDD505-2E9C-101B-9397-08002B2CF9AE}" pid="7" name="dbcb669f85a94c79882e4591e49db382">
    <vt:lpwstr>Global Mission|24c7696a-937e-494c-88f8-95fd717c5232</vt:lpwstr>
  </property>
  <property fmtid="{D5CDD505-2E9C-101B-9397-08002B2CF9AE}" pid="8" name="f4e18a6ced514bde9eff9825603cfd24">
    <vt:lpwstr>Member|a0e929f6-0728-46ab-beb4-b4e20508ce60;Synods|15af718a-90dd-4cf4-9fb7-358161ac397d;Missionary|0e909519-5a24-4ecd-a735-8ae096a87623;Community Organizer|08494f8c-81d3-440c-a9a2-ebd65aa6bc7e</vt:lpwstr>
  </property>
  <property fmtid="{D5CDD505-2E9C-101B-9397-08002B2CF9AE}" pid="9" name="TaxCatchAll">
    <vt:lpwstr>30;#Synod|15af718a-90dd-4cf4-9fb7-358161ac397d;#80;#Missionary|0e909519-5a24-4ecd-a735-8ae096a87623;#79;#Accompaniment|b6566827-47a5-4e3d-be89-02678cd49072;#78;#Global Mission|24c7696a-937e-494c-88f8-95fd717c5232;#36;#Society|2057669f-64a1-43c4-ad7a-79aa3f497b59;#40;#Mission|a042cb57-7a60-4d8f-8208-83fada79f36d;#5;#English|2a561fb9-8cee-4c70-9ce6-5f63a2094213;#37;#Community Organizer|08494f8c-81d3-440c-a9a2-ebd65aa6bc7e;#19;#Member|a0e929f6-0728-46ab-beb4-b4e20508ce60</vt:lpwstr>
  </property>
  <property fmtid="{D5CDD505-2E9C-101B-9397-08002B2CF9AE}" pid="10" name="Resource Category">
    <vt:lpwstr>78;#Global Mission|24c7696a-937e-494c-88f8-95fd717c5232</vt:lpwstr>
  </property>
  <property fmtid="{D5CDD505-2E9C-101B-9397-08002B2CF9AE}" pid="11" name="Resource Primary Audience">
    <vt:lpwstr>19;#Member|a0e929f6-0728-46ab-beb4-b4e20508ce60;#30;#Synods|15af718a-90dd-4cf4-9fb7-358161ac397d;#80;#Missionary|0e909519-5a24-4ecd-a735-8ae096a87623;#37;#Community Organizer|08494f8c-81d3-440c-a9a2-ebd65aa6bc7e</vt:lpwstr>
  </property>
  <property fmtid="{D5CDD505-2E9C-101B-9397-08002B2CF9AE}" pid="12" name="Resource Language">
    <vt:lpwstr>5;#English|2a561fb9-8cee-4c70-9ce6-5f63a2094213</vt:lpwstr>
  </property>
  <property fmtid="{D5CDD505-2E9C-101B-9397-08002B2CF9AE}" pid="13" name="Resource Interests">
    <vt:lpwstr>430;#Mission|34ee18bb-8701-4875-b6e2-da1d311b72a7</vt:lpwstr>
  </property>
  <property fmtid="{D5CDD505-2E9C-101B-9397-08002B2CF9AE}" pid="14" name="Resource Subcategory">
    <vt:lpwstr>79;#Accompaniment|b6566827-47a5-4e3d-be89-02678cd49072</vt:lpwstr>
  </property>
  <property fmtid="{D5CDD505-2E9C-101B-9397-08002B2CF9AE}" pid="15" name="_dlc_policyId">
    <vt:lpwstr/>
  </property>
  <property fmtid="{D5CDD505-2E9C-101B-9397-08002B2CF9AE}" pid="16" name="ItemRetentionFormula">
    <vt:lpwstr/>
  </property>
  <property fmtid="{D5CDD505-2E9C-101B-9397-08002B2CF9AE}" pid="17" name="WorkflowChangePath">
    <vt:lpwstr>e3ef69b2-e679-4790-b439-7098d68d73eb,7;</vt:lpwstr>
  </property>
  <property fmtid="{D5CDD505-2E9C-101B-9397-08002B2CF9AE}" pid="18" name="Resource Title Metrics">
    <vt:lpwstr>2681</vt:lpwstr>
  </property>
  <property fmtid="{D5CDD505-2E9C-101B-9397-08002B2CF9AE}" pid="19" name="Metrics File with Extension">
    <vt:lpwstr>2681</vt:lpwstr>
  </property>
</Properties>
</file>