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5"/>
  </p:sldMasterIdLst>
  <p:notesMasterIdLst>
    <p:notesMasterId r:id="rId41"/>
  </p:notesMasterIdLst>
  <p:sldIdLst>
    <p:sldId id="349" r:id="rId6"/>
    <p:sldId id="316" r:id="rId7"/>
    <p:sldId id="350" r:id="rId8"/>
    <p:sldId id="351" r:id="rId9"/>
    <p:sldId id="352" r:id="rId10"/>
    <p:sldId id="331" r:id="rId11"/>
    <p:sldId id="353" r:id="rId12"/>
    <p:sldId id="354" r:id="rId13"/>
    <p:sldId id="355" r:id="rId14"/>
    <p:sldId id="356" r:id="rId15"/>
    <p:sldId id="320" r:id="rId16"/>
    <p:sldId id="357" r:id="rId17"/>
    <p:sldId id="305" r:id="rId18"/>
    <p:sldId id="358" r:id="rId19"/>
    <p:sldId id="359" r:id="rId20"/>
    <p:sldId id="362" r:id="rId21"/>
    <p:sldId id="361" r:id="rId22"/>
    <p:sldId id="360" r:id="rId23"/>
    <p:sldId id="321" r:id="rId24"/>
    <p:sldId id="368" r:id="rId25"/>
    <p:sldId id="369" r:id="rId26"/>
    <p:sldId id="367" r:id="rId27"/>
    <p:sldId id="370" r:id="rId28"/>
    <p:sldId id="371" r:id="rId29"/>
    <p:sldId id="375" r:id="rId30"/>
    <p:sldId id="374" r:id="rId31"/>
    <p:sldId id="376" r:id="rId32"/>
    <p:sldId id="372" r:id="rId33"/>
    <p:sldId id="377" r:id="rId34"/>
    <p:sldId id="326" r:id="rId35"/>
    <p:sldId id="378" r:id="rId36"/>
    <p:sldId id="381" r:id="rId37"/>
    <p:sldId id="379" r:id="rId38"/>
    <p:sldId id="380" r:id="rId39"/>
    <p:sldId id="315"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94660"/>
  </p:normalViewPr>
  <p:slideViewPr>
    <p:cSldViewPr>
      <p:cViewPr varScale="1">
        <p:scale>
          <a:sx n="86" d="100"/>
          <a:sy n="86" d="100"/>
        </p:scale>
        <p:origin x="19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7222D9A-DD80-AAEF-8BCC-425E930133E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7" charset="0"/>
                <a:ea typeface="ＭＳ Ｐゴシック" pitchFamily="17" charset="-128"/>
              </a:defRPr>
            </a:lvl1pPr>
          </a:lstStyle>
          <a:p>
            <a:pPr>
              <a:defRPr/>
            </a:pPr>
            <a:endParaRPr lang="en-US"/>
          </a:p>
        </p:txBody>
      </p:sp>
      <p:sp>
        <p:nvSpPr>
          <p:cNvPr id="3075" name="Rectangle 3">
            <a:extLst>
              <a:ext uri="{FF2B5EF4-FFF2-40B4-BE49-F238E27FC236}">
                <a16:creationId xmlns:a16="http://schemas.microsoft.com/office/drawing/2014/main" id="{22009E54-16B6-12E1-D43B-5339683D1F4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7" charset="0"/>
                <a:ea typeface="ＭＳ Ｐゴシック" pitchFamily="17" charset="-128"/>
              </a:defRPr>
            </a:lvl1pPr>
          </a:lstStyle>
          <a:p>
            <a:pPr>
              <a:defRPr/>
            </a:pPr>
            <a:endParaRPr lang="en-US"/>
          </a:p>
        </p:txBody>
      </p:sp>
      <p:sp>
        <p:nvSpPr>
          <p:cNvPr id="37892" name="Rectangle 4">
            <a:extLst>
              <a:ext uri="{FF2B5EF4-FFF2-40B4-BE49-F238E27FC236}">
                <a16:creationId xmlns:a16="http://schemas.microsoft.com/office/drawing/2014/main" id="{B00EB6F2-2FE4-13C8-34AA-687CC30DC60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EBA9B49-637C-162F-1EFA-E575AD55274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D861298-39E3-0FBC-AF44-9C56A3C8571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7" charset="0"/>
                <a:ea typeface="ＭＳ Ｐゴシック" pitchFamily="17" charset="-128"/>
              </a:defRPr>
            </a:lvl1pPr>
          </a:lstStyle>
          <a:p>
            <a:pPr>
              <a:defRPr/>
            </a:pPr>
            <a:endParaRPr lang="en-US"/>
          </a:p>
        </p:txBody>
      </p:sp>
      <p:sp>
        <p:nvSpPr>
          <p:cNvPr id="3079" name="Rectangle 7">
            <a:extLst>
              <a:ext uri="{FF2B5EF4-FFF2-40B4-BE49-F238E27FC236}">
                <a16:creationId xmlns:a16="http://schemas.microsoft.com/office/drawing/2014/main" id="{1101EE16-18AF-E101-FD3C-C9D7630BB5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69B8EC7-90EF-40B2-BFC4-D74430E8FB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8" charset="0"/>
        <a:ea typeface="MS PGothic" pitchFamily="34"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Times" pitchFamily="-2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2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2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28"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4FD162B-5091-6B61-E9FB-ABA2AFEB1B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27EE85F-7BE7-41B9-9200-C1253E78612B}" type="slidenum">
              <a:rPr lang="en-US" altLang="en-US" sz="1200"/>
              <a:pPr/>
              <a:t>2</a:t>
            </a:fld>
            <a:endParaRPr lang="en-US" altLang="en-US" sz="1200"/>
          </a:p>
        </p:txBody>
      </p:sp>
      <p:sp>
        <p:nvSpPr>
          <p:cNvPr id="38915" name="Rectangle 7">
            <a:extLst>
              <a:ext uri="{FF2B5EF4-FFF2-40B4-BE49-F238E27FC236}">
                <a16:creationId xmlns:a16="http://schemas.microsoft.com/office/drawing/2014/main" id="{486639D1-F631-C10A-8F48-08AD516A685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74B5781F-3552-43FA-8A4F-D716D1647DAC}" type="slidenum">
              <a:rPr lang="en-US" altLang="en-US" sz="1200"/>
              <a:pPr algn="r"/>
              <a:t>2</a:t>
            </a:fld>
            <a:endParaRPr lang="en-US" altLang="en-US" sz="1200"/>
          </a:p>
        </p:txBody>
      </p:sp>
      <p:sp>
        <p:nvSpPr>
          <p:cNvPr id="38916" name="Rectangle 2">
            <a:extLst>
              <a:ext uri="{FF2B5EF4-FFF2-40B4-BE49-F238E27FC236}">
                <a16:creationId xmlns:a16="http://schemas.microsoft.com/office/drawing/2014/main" id="{0170C446-F9C2-61C0-4680-CFF73C4A4451}"/>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48FD18D6-AC8C-B2CC-4D4C-A0DD34419E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NewRomanPSMT"/>
              </a:rPr>
              <a:t>Jacobson focuses on four ways to approach the Bible in study.  These approaches are not the only ways to study the Bible, but they encompass key categories of study that, when used together, help us experience the Bible in a multi-dimensional way.  Three of the four approaches we share with other Christians, while the fourth approach (Lutheran Theological Reading) is the unique and helpful “spin” we bring to reading and interpreting Scripture.</a:t>
            </a:r>
          </a:p>
          <a:p>
            <a:endParaRPr lang="en-US" altLang="en-US">
              <a:latin typeface="TimesNewRomanPSMT"/>
            </a:endParaRPr>
          </a:p>
          <a:p>
            <a:r>
              <a:rPr lang="en-US" altLang="en-US">
                <a:latin typeface="TimesNewRomanPSMT"/>
              </a:rPr>
              <a:t>These four approaches are used in each of the four Bible studies in the final section of the book, and they will be used as an integrated approach to Bible study in other Book of Faith Bible studies yet to 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2FCD596-56CC-A178-C5A0-E3ACEC3EFCEC}"/>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131D59D6-32CB-2B8D-C290-F863C672EE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39940" name="Slide Number Placeholder 3">
            <a:extLst>
              <a:ext uri="{FF2B5EF4-FFF2-40B4-BE49-F238E27FC236}">
                <a16:creationId xmlns:a16="http://schemas.microsoft.com/office/drawing/2014/main" id="{B6612F3C-E383-D6DB-0FC9-C50ACD0784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74C0C26-324B-4172-8997-410AE69FBCB6}" type="slidenum">
              <a:rPr lang="en-US" altLang="en-US" sz="1200"/>
              <a:pPr/>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80886DB-5742-61B1-67D7-443805B346E1}"/>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59E1DDB-4650-3A27-ED97-8A19D3A64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0964" name="Slide Number Placeholder 3">
            <a:extLst>
              <a:ext uri="{FF2B5EF4-FFF2-40B4-BE49-F238E27FC236}">
                <a16:creationId xmlns:a16="http://schemas.microsoft.com/office/drawing/2014/main" id="{E7750D6A-6531-1707-CFAB-8D51B15BAD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46466D2-3C17-4B06-BAE6-B043307BC5F1}" type="slidenum">
              <a:rPr lang="en-US" altLang="en-US" sz="120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03868C1-9DF1-DB79-4416-A0AB011C1C49}"/>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EB5A1E01-5B9D-B18A-D20E-15699098C0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1988" name="Slide Number Placeholder 3">
            <a:extLst>
              <a:ext uri="{FF2B5EF4-FFF2-40B4-BE49-F238E27FC236}">
                <a16:creationId xmlns:a16="http://schemas.microsoft.com/office/drawing/2014/main" id="{301D4965-12CA-4847-CAB1-C481DA512A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D353CA6-018B-421C-9CC2-5B0C21A52542}" type="slidenum">
              <a:rPr lang="en-US" altLang="en-US" sz="120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8B0BCAD-E0E7-9413-B427-D0E82953B91B}"/>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224BE1FB-B4A8-22A8-8DB4-8D365C15F9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3012" name="Slide Number Placeholder 3">
            <a:extLst>
              <a:ext uri="{FF2B5EF4-FFF2-40B4-BE49-F238E27FC236}">
                <a16:creationId xmlns:a16="http://schemas.microsoft.com/office/drawing/2014/main" id="{711E61F2-CF26-9ED2-1FA2-5AAAFDDC0C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64FA79B-C614-4305-BBD5-E034107A4DF6}" type="slidenum">
              <a:rPr lang="en-US" altLang="en-US" sz="1200"/>
              <a:pPr/>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2262A9F-9A37-41D0-0422-A8A215E647A6}"/>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F10CF333-A52B-5B12-A63B-14F6983EE3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4036" name="Slide Number Placeholder 3">
            <a:extLst>
              <a:ext uri="{FF2B5EF4-FFF2-40B4-BE49-F238E27FC236}">
                <a16:creationId xmlns:a16="http://schemas.microsoft.com/office/drawing/2014/main" id="{31E5AE2A-E85D-F3CB-E8E5-C5E32964C9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6FA019F-7B10-4C3E-B0A5-B71A4EBFC759}" type="slidenum">
              <a:rPr lang="en-US" altLang="en-US" sz="1200"/>
              <a:pPr/>
              <a:t>12</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C656676-2C99-918C-CD3A-F96257DE7E1C}"/>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4421501C-B0F1-081C-32EA-FCD6C5C8A8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5060" name="Slide Number Placeholder 3">
            <a:extLst>
              <a:ext uri="{FF2B5EF4-FFF2-40B4-BE49-F238E27FC236}">
                <a16:creationId xmlns:a16="http://schemas.microsoft.com/office/drawing/2014/main" id="{3C430A66-B807-2C6E-4DF8-FBF76C0F63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517E8B0-51FE-4E92-94E8-8E67390D2626}" type="slidenum">
              <a:rPr lang="en-US" altLang="en-US" sz="1200"/>
              <a:pPr/>
              <a:t>29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EA23FEB-04DB-A0F8-A6A3-54682595DF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24EE2A3-023C-491C-B651-2C109148F757}" type="slidenum">
              <a:rPr lang="en-US" altLang="en-US" sz="1200"/>
              <a:pPr/>
              <a:t>32</a:t>
            </a:fld>
            <a:endParaRPr lang="en-US" altLang="en-US" sz="1200"/>
          </a:p>
        </p:txBody>
      </p:sp>
      <p:sp>
        <p:nvSpPr>
          <p:cNvPr id="46083" name="Rectangle 2">
            <a:extLst>
              <a:ext uri="{FF2B5EF4-FFF2-40B4-BE49-F238E27FC236}">
                <a16:creationId xmlns:a16="http://schemas.microsoft.com/office/drawing/2014/main" id="{7AC25EAB-7712-7BC7-E620-8FF6BB75DB48}"/>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622699D-ECF3-2951-1717-89E520493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NewRomanPSMT"/>
              </a:rPr>
              <a:t>When we Lutherans say the Bible is the Word of God we mean, above all, that the Bible is the book that reveals Jesus Christ to us.  And by that we mean the whole Bible - not just the Gospels or the New Testament.    </a:t>
            </a:r>
          </a:p>
          <a:p>
            <a:pPr eaLnBrk="1" hangingPunct="1"/>
            <a:endParaRPr lang="en-US" altLang="en-US">
              <a:latin typeface="TimesNewRomanPSMT"/>
            </a:endParaRPr>
          </a:p>
          <a:p>
            <a:pPr eaLnBrk="1" hangingPunct="1"/>
            <a:r>
              <a:rPr lang="en-US" altLang="en-US">
                <a:latin typeface="TimesNewRomanPSMT"/>
              </a:rPr>
              <a:t>The Jesus we know and love is the Messiah of Israel, so the Scriptures of Israel - the Old Testament - also reveal him to us. . . . Everything in the Bible points us toward Christ and helps us to know Christ and to love Christ and to have a relationship with Christ, who is risen from the dead.    </a:t>
            </a:r>
          </a:p>
          <a:p>
            <a:pPr eaLnBrk="1" hangingPunct="1"/>
            <a:endParaRPr lang="en-US" altLang="en-US">
              <a:latin typeface="TimesNewRomanPSMT"/>
            </a:endParaRPr>
          </a:p>
          <a:p>
            <a:pPr eaLnBrk="1" hangingPunct="1"/>
            <a:r>
              <a:rPr lang="en-US" altLang="en-US">
                <a:latin typeface="TimesNewRomanPSMT"/>
              </a:rPr>
              <a:t>Martin Luther used to say the Bible is like the manger that held the Christ child.  In many Christmas scenes, we see people kneeling before the manger to worship, but they are not worshiping the manger. They are worshiping the Christ child who is in the manger. So, also, we do not worship the Bible. We worship the Christ who is found in the Bible.    </a:t>
            </a:r>
          </a:p>
          <a:p>
            <a:pPr eaLnBrk="1" hangingPunct="1"/>
            <a:r>
              <a:rPr lang="en-US" altLang="en-US">
                <a:latin typeface="TimesNewRomanPSMT"/>
              </a:rPr>
              <a:t>Mark Powell puts it this way: “</a:t>
            </a:r>
            <a:r>
              <a:rPr lang="en-US" altLang="en-US" i="1">
                <a:latin typeface="TimesNewRomanPSMT"/>
              </a:rPr>
              <a:t>Lutherans are Jesus people, and they understand the Bible to be a Jesus book.</a:t>
            </a:r>
            <a:r>
              <a:rPr lang="en-US" altLang="en-US">
                <a:latin typeface="TimesNewRomanPSMT"/>
              </a:rPr>
              <a:t>”   [Powell, pp. 31-32]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C5F8959-B2E4-3E91-689C-900D7B75A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A4583C3-1E43-43EB-A337-58D8D5D0183A}" type="slidenum">
              <a:rPr lang="en-US" altLang="en-US" sz="1200"/>
              <a:pPr/>
              <a:t>35</a:t>
            </a:fld>
            <a:endParaRPr lang="en-US" altLang="en-US" sz="1200"/>
          </a:p>
        </p:txBody>
      </p:sp>
      <p:sp>
        <p:nvSpPr>
          <p:cNvPr id="47107" name="Rectangle 7">
            <a:extLst>
              <a:ext uri="{FF2B5EF4-FFF2-40B4-BE49-F238E27FC236}">
                <a16:creationId xmlns:a16="http://schemas.microsoft.com/office/drawing/2014/main" id="{126F572D-85E4-529E-A58C-002996AC5D2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8A3583F7-79C8-447A-8B82-B4C2DFB455A3}" type="slidenum">
              <a:rPr lang="en-US" altLang="en-US" sz="1200"/>
              <a:pPr algn="r"/>
              <a:t>35</a:t>
            </a:fld>
            <a:endParaRPr lang="en-US" altLang="en-US" sz="1200"/>
          </a:p>
        </p:txBody>
      </p:sp>
      <p:sp>
        <p:nvSpPr>
          <p:cNvPr id="47108" name="Rectangle 2">
            <a:extLst>
              <a:ext uri="{FF2B5EF4-FFF2-40B4-BE49-F238E27FC236}">
                <a16:creationId xmlns:a16="http://schemas.microsoft.com/office/drawing/2014/main" id="{B41D6E7A-973E-3A2A-1BAE-C93E99C28DA0}"/>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433EBBFA-2F00-FCEF-3D1F-99FDE9AFD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NewRomanPSMT"/>
              </a:rPr>
              <a:t>No matter what approaches we use when we read and study the Bible, we bring some overarching and guide values. Echoing thoughts from chapter 1 and from Martin Luther’s own approach, Diane Jacobson lists some of these values:</a:t>
            </a:r>
          </a:p>
          <a:p>
            <a:endParaRPr lang="en-US" altLang="en-US">
              <a:latin typeface="TimesNewRomanPSMT"/>
            </a:endParaRPr>
          </a:p>
          <a:p>
            <a:r>
              <a:rPr lang="en-US" altLang="en-US">
                <a:latin typeface="TimesNewRomanPSMT"/>
              </a:rPr>
              <a:t>We come </a:t>
            </a:r>
            <a:r>
              <a:rPr lang="en-US" altLang="en-US" b="1">
                <a:latin typeface="TimesNewRomanPSMT"/>
              </a:rPr>
              <a:t>prayerfully </a:t>
            </a:r>
            <a:r>
              <a:rPr lang="en-US" altLang="en-US">
                <a:latin typeface="TimesNewRomanPSMT"/>
              </a:rPr>
              <a:t>asking that the Holy Spirit might guide our study and that Christ might be among us.</a:t>
            </a:r>
          </a:p>
          <a:p>
            <a:endParaRPr lang="en-US" altLang="en-US">
              <a:latin typeface="TimesNewRomanPSMT"/>
            </a:endParaRPr>
          </a:p>
          <a:p>
            <a:r>
              <a:rPr lang="en-US" altLang="en-US">
                <a:latin typeface="TimesNewRomanPSMT"/>
              </a:rPr>
              <a:t>We come to the Bible </a:t>
            </a:r>
            <a:r>
              <a:rPr lang="en-US" altLang="en-US" b="1">
                <a:latin typeface="TimesNewRomanPSMT"/>
              </a:rPr>
              <a:t>humbly</a:t>
            </a:r>
            <a:r>
              <a:rPr lang="en-US" altLang="en-US">
                <a:latin typeface="TimesNewRomanPSMT"/>
              </a:rPr>
              <a:t>, asking for the gift of faith and ever mindful of our own capacity for sin and self-deceit.  </a:t>
            </a:r>
          </a:p>
          <a:p>
            <a:endParaRPr lang="en-US" altLang="en-US">
              <a:latin typeface="TimesNewRomanPSMT"/>
            </a:endParaRPr>
          </a:p>
          <a:p>
            <a:r>
              <a:rPr lang="en-US" altLang="en-US">
                <a:latin typeface="TimesNewRomanPSMT"/>
              </a:rPr>
              <a:t>We come </a:t>
            </a:r>
            <a:r>
              <a:rPr lang="en-US" altLang="en-US" b="1">
                <a:latin typeface="TimesNewRomanPSMT"/>
              </a:rPr>
              <a:t>mindfully</a:t>
            </a:r>
            <a:r>
              <a:rPr lang="en-US" altLang="en-US">
                <a:latin typeface="TimesNewRomanPSMT"/>
              </a:rPr>
              <a:t>, bringing to our study the gifts of reason, the tools of scholarship, and the insights of others.</a:t>
            </a:r>
          </a:p>
          <a:p>
            <a:endParaRPr lang="en-US" altLang="en-US">
              <a:latin typeface="TimesNewRomanPSMT"/>
            </a:endParaRPr>
          </a:p>
          <a:p>
            <a:r>
              <a:rPr lang="en-US" altLang="en-US">
                <a:latin typeface="TimesNewRomanPSMT"/>
              </a:rPr>
              <a:t>We come </a:t>
            </a:r>
            <a:r>
              <a:rPr lang="en-US" altLang="en-US" b="1">
                <a:latin typeface="TimesNewRomanPSMT"/>
              </a:rPr>
              <a:t>attentively</a:t>
            </a:r>
            <a:r>
              <a:rPr lang="en-US" altLang="en-US">
                <a:latin typeface="TimesNewRomanPSMT"/>
              </a:rPr>
              <a:t>, reading Scripture carefully and closely.</a:t>
            </a:r>
          </a:p>
          <a:p>
            <a:endParaRPr lang="en-US" altLang="en-US">
              <a:latin typeface="TimesNewRomanPSMT"/>
            </a:endParaRPr>
          </a:p>
          <a:p>
            <a:r>
              <a:rPr lang="en-US" altLang="en-US">
                <a:latin typeface="TimesNewRomanPSMT"/>
              </a:rPr>
              <a:t>We come in the context of a faithful community, letting our stories interact with the stories of the Bible.</a:t>
            </a:r>
          </a:p>
          <a:p>
            <a:endParaRPr lang="en-US" altLang="en-US">
              <a:latin typeface="TimesNewRomanPSMT"/>
            </a:endParaRPr>
          </a:p>
          <a:p>
            <a:r>
              <a:rPr lang="en-US" altLang="en-US">
                <a:latin typeface="TimesNewRomanPSMT"/>
              </a:rPr>
              <a:t>And we come </a:t>
            </a:r>
            <a:r>
              <a:rPr lang="en-US" altLang="en-US" b="1">
                <a:latin typeface="TimesNewRomanPSMT"/>
              </a:rPr>
              <a:t>expectantly</a:t>
            </a:r>
            <a:r>
              <a:rPr lang="en-US" altLang="en-US">
                <a:latin typeface="TimesNewRomanPSMT"/>
              </a:rPr>
              <a:t>, listening for the voice of God working through the text and in the mutual study to inspire, shape, and enliven us individually and as a community of faith.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3556638-336B-75E7-D13D-2E5F45C3746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502B44C-4859-9E57-16C0-809BAE5360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83AB4C-EC39-BB13-08A6-A739ADAF172B}"/>
              </a:ext>
            </a:extLst>
          </p:cNvPr>
          <p:cNvSpPr>
            <a:spLocks noGrp="1"/>
          </p:cNvSpPr>
          <p:nvPr>
            <p:ph type="sldNum" sz="quarter" idx="12"/>
          </p:nvPr>
        </p:nvSpPr>
        <p:spPr/>
        <p:txBody>
          <a:bodyPr/>
          <a:lstStyle>
            <a:lvl1pPr>
              <a:defRPr/>
            </a:lvl1pPr>
          </a:lstStyle>
          <a:p>
            <a:fld id="{5B0D0E9C-43A4-4D28-A86B-3EB0B6A004E5}" type="slidenum">
              <a:rPr lang="en-US" altLang="en-US"/>
              <a:pPr/>
              <a:t>‹#›</a:t>
            </a:fld>
            <a:endParaRPr lang="en-US" altLang="en-US"/>
          </a:p>
        </p:txBody>
      </p:sp>
    </p:spTree>
    <p:extLst>
      <p:ext uri="{BB962C8B-B14F-4D97-AF65-F5344CB8AC3E}">
        <p14:creationId xmlns:p14="http://schemas.microsoft.com/office/powerpoint/2010/main" val="198975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71BD2-4FED-7D46-071F-3E7069C34B4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857CF7-5AD4-E3F2-77CE-733DB188CA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C9D023-4BE8-157A-D8C3-C9EC0D76BD62}"/>
              </a:ext>
            </a:extLst>
          </p:cNvPr>
          <p:cNvSpPr>
            <a:spLocks noGrp="1"/>
          </p:cNvSpPr>
          <p:nvPr>
            <p:ph type="sldNum" sz="quarter" idx="12"/>
          </p:nvPr>
        </p:nvSpPr>
        <p:spPr/>
        <p:txBody>
          <a:bodyPr/>
          <a:lstStyle>
            <a:lvl1pPr>
              <a:defRPr/>
            </a:lvl1pPr>
          </a:lstStyle>
          <a:p>
            <a:fld id="{69EED82E-1B1E-4897-B40B-2D1E21B35E97}" type="slidenum">
              <a:rPr lang="en-US" altLang="en-US"/>
              <a:pPr/>
              <a:t>‹#›</a:t>
            </a:fld>
            <a:endParaRPr lang="en-US" altLang="en-US"/>
          </a:p>
        </p:txBody>
      </p:sp>
    </p:spTree>
    <p:extLst>
      <p:ext uri="{BB962C8B-B14F-4D97-AF65-F5344CB8AC3E}">
        <p14:creationId xmlns:p14="http://schemas.microsoft.com/office/powerpoint/2010/main" val="42078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AAB96-CA99-5AC0-BBE9-2A76456708D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D40545-5E51-8A14-59A7-52212EF897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38A2A7-53C6-07EB-1B5B-E9976962C221}"/>
              </a:ext>
            </a:extLst>
          </p:cNvPr>
          <p:cNvSpPr>
            <a:spLocks noGrp="1"/>
          </p:cNvSpPr>
          <p:nvPr>
            <p:ph type="sldNum" sz="quarter" idx="12"/>
          </p:nvPr>
        </p:nvSpPr>
        <p:spPr/>
        <p:txBody>
          <a:bodyPr/>
          <a:lstStyle>
            <a:lvl1pPr>
              <a:defRPr/>
            </a:lvl1pPr>
          </a:lstStyle>
          <a:p>
            <a:fld id="{8F803686-1809-4160-A5AD-1313DE2A10AA}" type="slidenum">
              <a:rPr lang="en-US" altLang="en-US"/>
              <a:pPr/>
              <a:t>‹#›</a:t>
            </a:fld>
            <a:endParaRPr lang="en-US" altLang="en-US"/>
          </a:p>
        </p:txBody>
      </p:sp>
    </p:spTree>
    <p:extLst>
      <p:ext uri="{BB962C8B-B14F-4D97-AF65-F5344CB8AC3E}">
        <p14:creationId xmlns:p14="http://schemas.microsoft.com/office/powerpoint/2010/main" val="85353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5781C-8FA3-A854-C989-5786807A9DC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0236AD-E812-B84F-C9F1-8972F1421F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788ED2-5A23-EE60-6304-5DC4346EA3FB}"/>
              </a:ext>
            </a:extLst>
          </p:cNvPr>
          <p:cNvSpPr>
            <a:spLocks noGrp="1"/>
          </p:cNvSpPr>
          <p:nvPr>
            <p:ph type="sldNum" sz="quarter" idx="12"/>
          </p:nvPr>
        </p:nvSpPr>
        <p:spPr/>
        <p:txBody>
          <a:bodyPr/>
          <a:lstStyle>
            <a:lvl1pPr>
              <a:defRPr/>
            </a:lvl1pPr>
          </a:lstStyle>
          <a:p>
            <a:fld id="{9D595428-B8E6-4103-A9F0-7E36508F6E94}" type="slidenum">
              <a:rPr lang="en-US" altLang="en-US"/>
              <a:pPr/>
              <a:t>‹#›</a:t>
            </a:fld>
            <a:endParaRPr lang="en-US" altLang="en-US"/>
          </a:p>
        </p:txBody>
      </p:sp>
    </p:spTree>
    <p:extLst>
      <p:ext uri="{BB962C8B-B14F-4D97-AF65-F5344CB8AC3E}">
        <p14:creationId xmlns:p14="http://schemas.microsoft.com/office/powerpoint/2010/main" val="196733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5DBE4B-D5C1-F202-54B4-4121620540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F34088-86CC-BFB4-D528-7DB11AEA0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B7444E-5A5E-55C2-387F-5AFA9789BB01}"/>
              </a:ext>
            </a:extLst>
          </p:cNvPr>
          <p:cNvSpPr>
            <a:spLocks noGrp="1"/>
          </p:cNvSpPr>
          <p:nvPr>
            <p:ph type="sldNum" sz="quarter" idx="12"/>
          </p:nvPr>
        </p:nvSpPr>
        <p:spPr/>
        <p:txBody>
          <a:bodyPr/>
          <a:lstStyle>
            <a:lvl1pPr>
              <a:defRPr/>
            </a:lvl1pPr>
          </a:lstStyle>
          <a:p>
            <a:fld id="{2FBE2462-1F05-4B77-BC42-DC7220501652}" type="slidenum">
              <a:rPr lang="en-US" altLang="en-US"/>
              <a:pPr/>
              <a:t>‹#›</a:t>
            </a:fld>
            <a:endParaRPr lang="en-US" altLang="en-US"/>
          </a:p>
        </p:txBody>
      </p:sp>
    </p:spTree>
    <p:extLst>
      <p:ext uri="{BB962C8B-B14F-4D97-AF65-F5344CB8AC3E}">
        <p14:creationId xmlns:p14="http://schemas.microsoft.com/office/powerpoint/2010/main" val="193699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E27DA1-919E-7F90-9883-1C5281A17E3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0053A99-1F34-1584-840A-63BFBBD610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3779FD-3DBD-E13E-C2C1-7B6C1527517F}"/>
              </a:ext>
            </a:extLst>
          </p:cNvPr>
          <p:cNvSpPr>
            <a:spLocks noGrp="1"/>
          </p:cNvSpPr>
          <p:nvPr>
            <p:ph type="sldNum" sz="quarter" idx="12"/>
          </p:nvPr>
        </p:nvSpPr>
        <p:spPr/>
        <p:txBody>
          <a:bodyPr/>
          <a:lstStyle>
            <a:lvl1pPr>
              <a:defRPr/>
            </a:lvl1pPr>
          </a:lstStyle>
          <a:p>
            <a:fld id="{2B19017A-7717-4E28-B852-844EF233F61F}" type="slidenum">
              <a:rPr lang="en-US" altLang="en-US"/>
              <a:pPr/>
              <a:t>‹#›</a:t>
            </a:fld>
            <a:endParaRPr lang="en-US" altLang="en-US"/>
          </a:p>
        </p:txBody>
      </p:sp>
    </p:spTree>
    <p:extLst>
      <p:ext uri="{BB962C8B-B14F-4D97-AF65-F5344CB8AC3E}">
        <p14:creationId xmlns:p14="http://schemas.microsoft.com/office/powerpoint/2010/main" val="135424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3CC3EED-4B8F-4D95-26EC-B7E83CE1E6E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6258246-E93D-5A51-6BD4-1394D67D44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35B1F50-AAFE-9E1D-3BD3-FB41B34A52DC}"/>
              </a:ext>
            </a:extLst>
          </p:cNvPr>
          <p:cNvSpPr>
            <a:spLocks noGrp="1"/>
          </p:cNvSpPr>
          <p:nvPr>
            <p:ph type="sldNum" sz="quarter" idx="12"/>
          </p:nvPr>
        </p:nvSpPr>
        <p:spPr/>
        <p:txBody>
          <a:bodyPr/>
          <a:lstStyle>
            <a:lvl1pPr>
              <a:defRPr/>
            </a:lvl1pPr>
          </a:lstStyle>
          <a:p>
            <a:fld id="{CC26CAE4-D75B-479A-9AEB-0AC7A6894E84}" type="slidenum">
              <a:rPr lang="en-US" altLang="en-US"/>
              <a:pPr/>
              <a:t>‹#›</a:t>
            </a:fld>
            <a:endParaRPr lang="en-US" altLang="en-US"/>
          </a:p>
        </p:txBody>
      </p:sp>
    </p:spTree>
    <p:extLst>
      <p:ext uri="{BB962C8B-B14F-4D97-AF65-F5344CB8AC3E}">
        <p14:creationId xmlns:p14="http://schemas.microsoft.com/office/powerpoint/2010/main" val="271567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63489E-6EE3-B1FE-7080-153226B514D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571DF7D-1B6F-31DE-B11A-03572586DA6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11C47A-ABF5-378F-EA2B-6336FBAC6856}"/>
              </a:ext>
            </a:extLst>
          </p:cNvPr>
          <p:cNvSpPr>
            <a:spLocks noGrp="1"/>
          </p:cNvSpPr>
          <p:nvPr>
            <p:ph type="sldNum" sz="quarter" idx="12"/>
          </p:nvPr>
        </p:nvSpPr>
        <p:spPr/>
        <p:txBody>
          <a:bodyPr/>
          <a:lstStyle>
            <a:lvl1pPr>
              <a:defRPr/>
            </a:lvl1pPr>
          </a:lstStyle>
          <a:p>
            <a:fld id="{308FF2F1-9396-40D0-83D9-EAB97319C037}" type="slidenum">
              <a:rPr lang="en-US" altLang="en-US"/>
              <a:pPr/>
              <a:t>‹#›</a:t>
            </a:fld>
            <a:endParaRPr lang="en-US" altLang="en-US"/>
          </a:p>
        </p:txBody>
      </p:sp>
    </p:spTree>
    <p:extLst>
      <p:ext uri="{BB962C8B-B14F-4D97-AF65-F5344CB8AC3E}">
        <p14:creationId xmlns:p14="http://schemas.microsoft.com/office/powerpoint/2010/main" val="297994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3A763B-7043-7CC4-E988-2ACF937F976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2631888-A3C3-F3D5-6F0E-0299856226B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2C0AEE-7D62-5462-8802-F78B43DD848B}"/>
              </a:ext>
            </a:extLst>
          </p:cNvPr>
          <p:cNvSpPr>
            <a:spLocks noGrp="1"/>
          </p:cNvSpPr>
          <p:nvPr>
            <p:ph type="sldNum" sz="quarter" idx="12"/>
          </p:nvPr>
        </p:nvSpPr>
        <p:spPr/>
        <p:txBody>
          <a:bodyPr/>
          <a:lstStyle>
            <a:lvl1pPr>
              <a:defRPr/>
            </a:lvl1pPr>
          </a:lstStyle>
          <a:p>
            <a:fld id="{0540872E-CD61-42A4-A72D-49F1C4D562ED}" type="slidenum">
              <a:rPr lang="en-US" altLang="en-US"/>
              <a:pPr/>
              <a:t>‹#›</a:t>
            </a:fld>
            <a:endParaRPr lang="en-US" altLang="en-US"/>
          </a:p>
        </p:txBody>
      </p:sp>
    </p:spTree>
    <p:extLst>
      <p:ext uri="{BB962C8B-B14F-4D97-AF65-F5344CB8AC3E}">
        <p14:creationId xmlns:p14="http://schemas.microsoft.com/office/powerpoint/2010/main" val="281811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3E6DFA-82B9-ADE7-1C5F-6F82CB6C86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14E8DB6-1F6F-A453-98CC-DC0ED781A1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DAF903-3D82-0083-8D76-D3EB070B6E7A}"/>
              </a:ext>
            </a:extLst>
          </p:cNvPr>
          <p:cNvSpPr>
            <a:spLocks noGrp="1"/>
          </p:cNvSpPr>
          <p:nvPr>
            <p:ph type="sldNum" sz="quarter" idx="12"/>
          </p:nvPr>
        </p:nvSpPr>
        <p:spPr/>
        <p:txBody>
          <a:bodyPr/>
          <a:lstStyle>
            <a:lvl1pPr>
              <a:defRPr/>
            </a:lvl1pPr>
          </a:lstStyle>
          <a:p>
            <a:fld id="{1AB5A767-6EBC-405A-A415-E79C3CE1C34E}" type="slidenum">
              <a:rPr lang="en-US" altLang="en-US"/>
              <a:pPr/>
              <a:t>‹#›</a:t>
            </a:fld>
            <a:endParaRPr lang="en-US" altLang="en-US"/>
          </a:p>
        </p:txBody>
      </p:sp>
    </p:spTree>
    <p:extLst>
      <p:ext uri="{BB962C8B-B14F-4D97-AF65-F5344CB8AC3E}">
        <p14:creationId xmlns:p14="http://schemas.microsoft.com/office/powerpoint/2010/main" val="90076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D444CB-0A18-8EB3-1D2B-58F138BC628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68F0F68-A1C1-F5EE-9204-CD6A25D9E9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6213B1-C923-BF36-C482-BA2E3F64DD08}"/>
              </a:ext>
            </a:extLst>
          </p:cNvPr>
          <p:cNvSpPr>
            <a:spLocks noGrp="1"/>
          </p:cNvSpPr>
          <p:nvPr>
            <p:ph type="sldNum" sz="quarter" idx="12"/>
          </p:nvPr>
        </p:nvSpPr>
        <p:spPr/>
        <p:txBody>
          <a:bodyPr/>
          <a:lstStyle>
            <a:lvl1pPr>
              <a:defRPr/>
            </a:lvl1pPr>
          </a:lstStyle>
          <a:p>
            <a:fld id="{F0423A7C-668A-42A1-B75A-A7EF6FFAACF3}" type="slidenum">
              <a:rPr lang="en-US" altLang="en-US"/>
              <a:pPr/>
              <a:t>‹#›</a:t>
            </a:fld>
            <a:endParaRPr lang="en-US" altLang="en-US"/>
          </a:p>
        </p:txBody>
      </p:sp>
    </p:spTree>
    <p:extLst>
      <p:ext uri="{BB962C8B-B14F-4D97-AF65-F5344CB8AC3E}">
        <p14:creationId xmlns:p14="http://schemas.microsoft.com/office/powerpoint/2010/main" val="157998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DE36D4-16B2-8831-F58D-0CB31941D85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45C34FC-17D5-8082-C885-CC99D5E2781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9557CE-3B45-AE8B-82B2-1E2953E4AF2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pitchFamily="-28" charset="0"/>
                <a:ea typeface="ＭＳ Ｐゴシック" pitchFamily="-28" charset="-128"/>
              </a:defRPr>
            </a:lvl1pPr>
          </a:lstStyle>
          <a:p>
            <a:pPr>
              <a:defRPr/>
            </a:pPr>
            <a:endParaRPr lang="en-US"/>
          </a:p>
        </p:txBody>
      </p:sp>
      <p:sp>
        <p:nvSpPr>
          <p:cNvPr id="5" name="Footer Placeholder 4">
            <a:extLst>
              <a:ext uri="{FF2B5EF4-FFF2-40B4-BE49-F238E27FC236}">
                <a16:creationId xmlns:a16="http://schemas.microsoft.com/office/drawing/2014/main" id="{6616C226-8025-27E2-E4DD-0257C876DE5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pitchFamily="-28" charset="0"/>
                <a:ea typeface="ＭＳ Ｐゴシック" pitchFamily="-28" charset="-128"/>
              </a:defRPr>
            </a:lvl1pPr>
          </a:lstStyle>
          <a:p>
            <a:pPr>
              <a:defRPr/>
            </a:pPr>
            <a:endParaRPr lang="en-US"/>
          </a:p>
        </p:txBody>
      </p:sp>
      <p:sp>
        <p:nvSpPr>
          <p:cNvPr id="6" name="Slide Number Placeholder 5">
            <a:extLst>
              <a:ext uri="{FF2B5EF4-FFF2-40B4-BE49-F238E27FC236}">
                <a16:creationId xmlns:a16="http://schemas.microsoft.com/office/drawing/2014/main" id="{C86E0329-C1F2-1D68-BF3E-82078C9B19D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C2399170-A2BD-4142-9185-49E460B692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5087-CE47-2766-C522-C4E25045FC00}"/>
              </a:ext>
            </a:extLst>
          </p:cNvPr>
          <p:cNvSpPr>
            <a:spLocks noGrp="1"/>
          </p:cNvSpPr>
          <p:nvPr>
            <p:ph type="title"/>
          </p:nvPr>
        </p:nvSpPr>
        <p:spPr>
          <a:xfrm>
            <a:off x="457200" y="396875"/>
            <a:ext cx="8229600" cy="1143000"/>
          </a:xfrm>
        </p:spPr>
        <p:txBody>
          <a:bodyPr rtlCol="0">
            <a:noAutofit/>
          </a:bodyPr>
          <a:lstStyle/>
          <a:p>
            <a:pPr eaLnBrk="1" fontAlgn="auto" hangingPunct="1">
              <a:spcAft>
                <a:spcPts val="0"/>
              </a:spcAft>
              <a:defRPr/>
            </a:pPr>
            <a:br>
              <a:rPr lang="en-US" sz="6000" b="1" dirty="0">
                <a:latin typeface="Times" pitchFamily="-28" charset="0"/>
                <a:ea typeface="ＭＳ Ｐゴシック" pitchFamily="-28" charset="-128"/>
                <a:cs typeface="+mn-cs"/>
              </a:rPr>
            </a:br>
            <a:endParaRPr lang="en-US" sz="6000" b="1" dirty="0">
              <a:latin typeface="Times" pitchFamily="-28" charset="0"/>
              <a:ea typeface="ＭＳ Ｐゴシック" pitchFamily="-28" charset="-128"/>
              <a:cs typeface="+mn-cs"/>
            </a:endParaRPr>
          </a:p>
        </p:txBody>
      </p:sp>
      <p:sp>
        <p:nvSpPr>
          <p:cNvPr id="2051" name="TextBox 3">
            <a:extLst>
              <a:ext uri="{FF2B5EF4-FFF2-40B4-BE49-F238E27FC236}">
                <a16:creationId xmlns:a16="http://schemas.microsoft.com/office/drawing/2014/main" id="{6D48733D-00B5-E22F-2164-2A6FF6B77059}"/>
              </a:ext>
            </a:extLst>
          </p:cNvPr>
          <p:cNvSpPr txBox="1">
            <a:spLocks noChangeArrowheads="1"/>
          </p:cNvSpPr>
          <p:nvPr/>
        </p:nvSpPr>
        <p:spPr bwMode="auto">
          <a:xfrm>
            <a:off x="1143000" y="1676400"/>
            <a:ext cx="688498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5400" b="1">
                <a:solidFill>
                  <a:srgbClr val="00008F"/>
                </a:solidFill>
                <a:latin typeface="Calibri" panose="020F0502020204030204" pitchFamily="34" charset="0"/>
              </a:rPr>
              <a:t>A Biblical Conversation </a:t>
            </a:r>
            <a:br>
              <a:rPr lang="en-US" altLang="en-US" sz="5400" b="1">
                <a:solidFill>
                  <a:srgbClr val="00008F"/>
                </a:solidFill>
                <a:latin typeface="Calibri" panose="020F0502020204030204" pitchFamily="34" charset="0"/>
              </a:rPr>
            </a:br>
            <a:r>
              <a:rPr lang="en-US" altLang="en-US" sz="5400" b="1">
                <a:solidFill>
                  <a:srgbClr val="00008F"/>
                </a:solidFill>
                <a:latin typeface="Calibri" panose="020F0502020204030204" pitchFamily="34" charset="0"/>
              </a:rPr>
              <a:t>with </a:t>
            </a:r>
            <a:br>
              <a:rPr lang="en-US" altLang="en-US" sz="5400" b="1">
                <a:solidFill>
                  <a:srgbClr val="00008F"/>
                </a:solidFill>
                <a:latin typeface="Calibri" panose="020F0502020204030204" pitchFamily="34" charset="0"/>
              </a:rPr>
            </a:br>
            <a:r>
              <a:rPr lang="en-US" altLang="en-US" sz="5400" b="1">
                <a:solidFill>
                  <a:srgbClr val="00008F"/>
                </a:solidFill>
                <a:latin typeface="Calibri" panose="020F0502020204030204" pitchFamily="34" charset="0"/>
              </a:rPr>
              <a:t>2 Corinthians 7:16-8:7</a:t>
            </a:r>
          </a:p>
        </p:txBody>
      </p:sp>
      <p:pic>
        <p:nvPicPr>
          <p:cNvPr id="2052" name="Picture 5" descr="bof_alt_id.jpg">
            <a:extLst>
              <a:ext uri="{FF2B5EF4-FFF2-40B4-BE49-F238E27FC236}">
                <a16:creationId xmlns:a16="http://schemas.microsoft.com/office/drawing/2014/main" id="{00D05C80-9430-7C27-CF7A-1580ACD181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181600"/>
            <a:ext cx="6199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9F66039D-B151-922B-82B7-3F79D7BD0468}"/>
              </a:ext>
            </a:extLst>
          </p:cNvPr>
          <p:cNvSpPr>
            <a:spLocks noChangeArrowheads="1"/>
          </p:cNvSpPr>
          <p:nvPr/>
        </p:nvSpPr>
        <p:spPr bwMode="auto">
          <a:xfrm>
            <a:off x="0" y="685800"/>
            <a:ext cx="9144000"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800" b="1"/>
              <a:t>                                 </a:t>
            </a:r>
            <a:r>
              <a:rPr lang="en-US" altLang="en-US" sz="4000" b="1">
                <a:solidFill>
                  <a:schemeClr val="bg1"/>
                </a:solidFill>
              </a:rPr>
              <a:t>When Was It Written?  </a:t>
            </a:r>
          </a:p>
          <a:p>
            <a:r>
              <a:rPr lang="en-US" altLang="en-US" sz="2800" b="1">
                <a:solidFill>
                  <a:schemeClr val="bg1"/>
                </a:solidFill>
              </a:rPr>
              <a:t>                                </a:t>
            </a:r>
            <a:r>
              <a:rPr lang="en-US" altLang="en-US" sz="2800">
                <a:solidFill>
                  <a:schemeClr val="bg1"/>
                </a:solidFill>
              </a:rPr>
              <a:t>After Paul had left Corinth and was living and working in Ephesus (see 1 Corinthians 16:8), he had a letter exchange with the Corinthians. First Corinthians is left from that exchange. At the end of 1 Corinthians, Paul writes that he expects to visit Corinth. At the beginning of 2 Corinthians, Paul speaks of being reluctant to make "another painful visit" (2 Corinthians 2:1). It seems likely, then, that 2 Corinthians was written within several months of 1 Corinthians, after the visit alluded to in 1 Corinthians 16:5-7. All of this probably took place in the early 50s. </a:t>
            </a:r>
          </a:p>
        </p:txBody>
      </p:sp>
      <p:pic>
        <p:nvPicPr>
          <p:cNvPr id="11267" name="Picture 2">
            <a:extLst>
              <a:ext uri="{FF2B5EF4-FFF2-40B4-BE49-F238E27FC236}">
                <a16:creationId xmlns:a16="http://schemas.microsoft.com/office/drawing/2014/main" id="{FAD0206C-A28A-8334-A3A6-C0013AE54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13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bof_video_opening">
            <a:extLst>
              <a:ext uri="{FF2B5EF4-FFF2-40B4-BE49-F238E27FC236}">
                <a16:creationId xmlns:a16="http://schemas.microsoft.com/office/drawing/2014/main" id="{6648FD05-D14F-3B84-3EB3-1B281F0C7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a:extLst>
              <a:ext uri="{FF2B5EF4-FFF2-40B4-BE49-F238E27FC236}">
                <a16:creationId xmlns:a16="http://schemas.microsoft.com/office/drawing/2014/main" id="{3A2CEB80-37D0-91EC-7FF7-150A02C9FBA7}"/>
              </a:ext>
            </a:extLst>
          </p:cNvPr>
          <p:cNvSpPr>
            <a:spLocks noGrp="1" noChangeArrowheads="1"/>
          </p:cNvSpPr>
          <p:nvPr>
            <p:ph type="title"/>
          </p:nvPr>
        </p:nvSpPr>
        <p:spPr>
          <a:xfrm>
            <a:off x="725488" y="361950"/>
            <a:ext cx="8229600" cy="1143000"/>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Historical</a:t>
            </a:r>
            <a:r>
              <a:rPr lang="en-US" altLang="zh-CN" sz="3600" b="1" dirty="0"/>
              <a:t> </a:t>
            </a:r>
            <a:r>
              <a:rPr lang="en-US" altLang="zh-CN" sz="3600" b="1" dirty="0">
                <a:solidFill>
                  <a:schemeClr val="tx2">
                    <a:lumMod val="75000"/>
                  </a:schemeClr>
                </a:solidFill>
                <a:latin typeface="+mn-lt"/>
                <a:ea typeface="+mn-ea"/>
                <a:cs typeface="+mn-cs"/>
              </a:rPr>
              <a:t>Reading</a:t>
            </a:r>
            <a:r>
              <a:rPr lang="en-US" altLang="zh-CN" sz="3600" b="1" dirty="0"/>
              <a:t> </a:t>
            </a:r>
            <a:r>
              <a:rPr lang="en-US" altLang="zh-CN" sz="3600" b="1" dirty="0">
                <a:solidFill>
                  <a:schemeClr val="tx2">
                    <a:lumMod val="75000"/>
                  </a:schemeClr>
                </a:solidFill>
                <a:latin typeface="+mn-lt"/>
                <a:ea typeface="+mn-ea"/>
                <a:cs typeface="+mn-cs"/>
              </a:rPr>
              <a:t>Exercise</a:t>
            </a:r>
            <a:endParaRPr lang="en-US" sz="3600" b="1" dirty="0">
              <a:solidFill>
                <a:schemeClr val="tx2">
                  <a:lumMod val="75000"/>
                </a:schemeClr>
              </a:solidFill>
              <a:latin typeface="+mn-lt"/>
              <a:ea typeface="+mn-ea"/>
              <a:cs typeface="+mn-cs"/>
            </a:endParaRPr>
          </a:p>
        </p:txBody>
      </p:sp>
      <p:sp>
        <p:nvSpPr>
          <p:cNvPr id="105476" name="Rectangle 4">
            <a:extLst>
              <a:ext uri="{FF2B5EF4-FFF2-40B4-BE49-F238E27FC236}">
                <a16:creationId xmlns:a16="http://schemas.microsoft.com/office/drawing/2014/main" id="{90892516-8603-79AE-EE9D-B88D778DB394}"/>
              </a:ext>
            </a:extLst>
          </p:cNvPr>
          <p:cNvSpPr>
            <a:spLocks noGrp="1" noChangeArrowheads="1"/>
          </p:cNvSpPr>
          <p:nvPr>
            <p:ph idx="1"/>
          </p:nvPr>
        </p:nvSpPr>
        <p:spPr>
          <a:xfrm>
            <a:off x="1112838" y="1189038"/>
            <a:ext cx="8026400" cy="5946775"/>
          </a:xfrm>
        </p:spPr>
        <p:txBody>
          <a:bodyPr/>
          <a:lstStyle/>
          <a:p>
            <a:pPr eaLnBrk="1" hangingPunct="1">
              <a:lnSpc>
                <a:spcPct val="90000"/>
              </a:lnSpc>
              <a:buFontTx/>
              <a:buNone/>
            </a:pPr>
            <a:r>
              <a:rPr lang="en-US" altLang="zh-CN" b="1"/>
              <a:t>If you were writing the notes for a Study Bible for this passage, at which points would you put a note?  </a:t>
            </a:r>
            <a:endParaRPr lang="en-US" altLang="zh-CN" sz="1000" b="1"/>
          </a:p>
          <a:p>
            <a:pPr eaLnBrk="1" hangingPunct="1">
              <a:lnSpc>
                <a:spcPct val="90000"/>
              </a:lnSpc>
              <a:buFontTx/>
              <a:buNone/>
            </a:pPr>
            <a:r>
              <a:rPr lang="en-US" altLang="zh-CN" sz="2000"/>
              <a:t>Example:  </a:t>
            </a:r>
            <a:r>
              <a:rPr lang="en-US" altLang="zh-CN" sz="2800"/>
              <a:t>Ruth 1:1 In the days when the judges* ruled, there was a famine in the land,  and a certain man of Bethlehem in Judah went to live in the country of Moab**, he and his wife and two sons…</a:t>
            </a:r>
          </a:p>
          <a:p>
            <a:pPr eaLnBrk="1" hangingPunct="1">
              <a:lnSpc>
                <a:spcPct val="90000"/>
              </a:lnSpc>
              <a:buFont typeface="Arial" panose="020B0604020202020204" pitchFamily="34" charset="0"/>
              <a:buNone/>
            </a:pPr>
            <a:r>
              <a:rPr lang="en-US" altLang="zh-CN" sz="2400" i="1"/>
              <a:t>       * when judges ruled  -- prior to kings, Israel was ruled by Judges.  In the Book of Judges which precedes Ruth, things go badly</a:t>
            </a:r>
            <a:endParaRPr lang="en-US" altLang="en-US" sz="2400" i="1"/>
          </a:p>
          <a:p>
            <a:pPr eaLnBrk="1" hangingPunct="1">
              <a:lnSpc>
                <a:spcPct val="90000"/>
              </a:lnSpc>
              <a:buFont typeface="Arial" panose="020B0604020202020204" pitchFamily="34" charset="0"/>
              <a:buNone/>
            </a:pPr>
            <a:endParaRPr lang="en-US" altLang="zh-CN" sz="800" i="1"/>
          </a:p>
          <a:p>
            <a:pPr eaLnBrk="1" hangingPunct="1">
              <a:lnSpc>
                <a:spcPct val="90000"/>
              </a:lnSpc>
              <a:buFont typeface="Arial" panose="020B0604020202020204" pitchFamily="34" charset="0"/>
              <a:buNone/>
            </a:pPr>
            <a:r>
              <a:rPr lang="en-US" altLang="zh-CN" sz="2400"/>
              <a:t>        </a:t>
            </a:r>
            <a:r>
              <a:rPr lang="en-US" altLang="zh-CN" sz="2400" i="1"/>
              <a:t>** Moab</a:t>
            </a:r>
            <a:r>
              <a:rPr lang="en-US" altLang="en-US" sz="2400" i="1"/>
              <a:t> -- a bitter enemy of Israel, </a:t>
            </a:r>
          </a:p>
          <a:p>
            <a:pPr eaLnBrk="1" hangingPunct="1">
              <a:lnSpc>
                <a:spcPct val="90000"/>
              </a:lnSpc>
              <a:buFont typeface="Arial" panose="020B0604020202020204" pitchFamily="34" charset="0"/>
              <a:buNone/>
            </a:pPr>
            <a:r>
              <a:rPr lang="en-US" altLang="en-US" sz="2400" i="1"/>
              <a:t>                                   see Deuteronomy 23:3-6</a:t>
            </a:r>
          </a:p>
          <a:p>
            <a:pPr eaLnBrk="1" hangingPunct="1">
              <a:lnSpc>
                <a:spcPct val="90000"/>
              </a:lnSpc>
              <a:buFont typeface="Arial" panose="020B0604020202020204" pitchFamily="34" charset="0"/>
              <a:buNone/>
            </a:pPr>
            <a:r>
              <a:rPr lang="en-US" altLang="en-US" sz="2400" i="1"/>
              <a:t>. </a:t>
            </a:r>
            <a:endParaRPr lang="en-US" altLang="zh-CN" sz="2400" i="1"/>
          </a:p>
          <a:p>
            <a:pPr eaLnBrk="1" hangingPunct="1">
              <a:lnSpc>
                <a:spcPct val="90000"/>
              </a:lnSpc>
              <a:buFontTx/>
              <a:buNone/>
            </a:pPr>
            <a:endParaRPr lang="en-US" altLang="zh-CN" sz="800"/>
          </a:p>
          <a:p>
            <a:pPr eaLnBrk="1" hangingPunct="1">
              <a:lnSpc>
                <a:spcPct val="90000"/>
              </a:lnSpc>
              <a:buFontTx/>
              <a:buNone/>
            </a:pPr>
            <a:endParaRPr lang="en-US" altLang="en-US" sz="2800"/>
          </a:p>
        </p:txBody>
      </p:sp>
      <p:sp>
        <p:nvSpPr>
          <p:cNvPr id="12293" name="Rectangle 1">
            <a:extLst>
              <a:ext uri="{FF2B5EF4-FFF2-40B4-BE49-F238E27FC236}">
                <a16:creationId xmlns:a16="http://schemas.microsoft.com/office/drawing/2014/main" id="{D0650BED-925C-068B-934B-1F4A836512C4}"/>
              </a:ext>
            </a:extLst>
          </p:cNvPr>
          <p:cNvSpPr>
            <a:spLocks noChangeArrowheads="1"/>
          </p:cNvSpPr>
          <p:nvPr/>
        </p:nvSpPr>
        <p:spPr bwMode="auto">
          <a:xfrm>
            <a:off x="157163" y="26988"/>
            <a:ext cx="8986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hangingPunct="1"/>
            <a:r>
              <a:rPr lang="en-US" altLang="en-US" sz="2800" b="1"/>
              <a:t>What about the original context would you like to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additive="base">
                                        <p:cTn id="7" dur="500" fill="hold"/>
                                        <p:tgtEl>
                                          <p:spTgt spid="105475"/>
                                        </p:tgtEl>
                                        <p:attrNameLst>
                                          <p:attrName>ppt_x</p:attrName>
                                        </p:attrNameLst>
                                      </p:cBhvr>
                                      <p:tavLst>
                                        <p:tav tm="0">
                                          <p:val>
                                            <p:strVal val="#ppt_x"/>
                                          </p:val>
                                        </p:tav>
                                        <p:tav tm="100000">
                                          <p:val>
                                            <p:strVal val="#ppt_x"/>
                                          </p:val>
                                        </p:tav>
                                      </p:tavLst>
                                    </p:anim>
                                    <p:anim calcmode="lin" valueType="num">
                                      <p:cBhvr additive="base">
                                        <p:cTn id="8" dur="500" fill="hold"/>
                                        <p:tgtEl>
                                          <p:spTgt spid="1054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6">
                                            <p:txEl>
                                              <p:pRg st="0" end="0"/>
                                            </p:txEl>
                                          </p:spTgt>
                                        </p:tgtEl>
                                        <p:attrNameLst>
                                          <p:attrName>style.visibility</p:attrName>
                                        </p:attrNameLst>
                                      </p:cBhvr>
                                      <p:to>
                                        <p:strVal val="visible"/>
                                      </p:to>
                                    </p:set>
                                    <p:anim calcmode="lin" valueType="num">
                                      <p:cBhvr additive="base">
                                        <p:cTn id="13" dur="500" fill="hold"/>
                                        <p:tgtEl>
                                          <p:spTgt spid="1054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05476">
                                            <p:txEl>
                                              <p:pRg st="1" end="1"/>
                                            </p:txEl>
                                          </p:spTgt>
                                        </p:tgtEl>
                                        <p:attrNameLst>
                                          <p:attrName>style.visibility</p:attrName>
                                        </p:attrNameLst>
                                      </p:cBhvr>
                                      <p:to>
                                        <p:strVal val="visible"/>
                                      </p:to>
                                    </p:set>
                                    <p:animEffect transition="in" filter="box(in)">
                                      <p:cBhvr>
                                        <p:cTn id="19" dur="500"/>
                                        <p:tgtEl>
                                          <p:spTgt spid="10547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5476">
                                            <p:txEl>
                                              <p:pRg st="2" end="2"/>
                                            </p:txEl>
                                          </p:spTgt>
                                        </p:tgtEl>
                                        <p:attrNameLst>
                                          <p:attrName>style.visibility</p:attrName>
                                        </p:attrNameLst>
                                      </p:cBhvr>
                                      <p:to>
                                        <p:strVal val="visible"/>
                                      </p:to>
                                    </p:set>
                                    <p:animEffect transition="in" filter="blinds(horizontal)">
                                      <p:cBhvr>
                                        <p:cTn id="24" dur="500"/>
                                        <p:tgtEl>
                                          <p:spTgt spid="105476">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05476">
                                            <p:txEl>
                                              <p:pRg st="4" end="4"/>
                                            </p:txEl>
                                          </p:spTgt>
                                        </p:tgtEl>
                                        <p:attrNameLst>
                                          <p:attrName>style.visibility</p:attrName>
                                        </p:attrNameLst>
                                      </p:cBhvr>
                                      <p:to>
                                        <p:strVal val="visible"/>
                                      </p:to>
                                    </p:set>
                                    <p:animEffect transition="in" filter="blinds(horizontal)">
                                      <p:cBhvr>
                                        <p:cTn id="29" dur="500"/>
                                        <p:tgtEl>
                                          <p:spTgt spid="105476">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05476">
                                            <p:txEl>
                                              <p:pRg st="5" end="5"/>
                                            </p:txEl>
                                          </p:spTgt>
                                        </p:tgtEl>
                                        <p:attrNameLst>
                                          <p:attrName>style.visibility</p:attrName>
                                        </p:attrNameLst>
                                      </p:cBhvr>
                                      <p:to>
                                        <p:strVal val="visible"/>
                                      </p:to>
                                    </p:set>
                                    <p:animEffect transition="in" filter="blinds(horizontal)">
                                      <p:cBhvr>
                                        <p:cTn id="32" dur="500"/>
                                        <p:tgtEl>
                                          <p:spTgt spid="105476">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05476">
                                            <p:txEl>
                                              <p:pRg st="6" end="6"/>
                                            </p:txEl>
                                          </p:spTgt>
                                        </p:tgtEl>
                                        <p:attrNameLst>
                                          <p:attrName>style.visibility</p:attrName>
                                        </p:attrNameLst>
                                      </p:cBhvr>
                                      <p:to>
                                        <p:strVal val="visible"/>
                                      </p:to>
                                    </p:set>
                                    <p:animEffect transition="in" filter="blinds(horizontal)">
                                      <p:cBhvr>
                                        <p:cTn id="35" dur="500"/>
                                        <p:tgtEl>
                                          <p:spTgt spid="1054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262626"/>
        </a:solidFill>
        <a:effectLst/>
      </p:bgPr>
    </p:bg>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8E38F93-1700-7476-25DC-FD8AC0CFBC81}"/>
              </a:ext>
            </a:extLst>
          </p:cNvPr>
          <p:cNvSpPr>
            <a:spLocks noGrp="1" noChangeArrowheads="1"/>
          </p:cNvSpPr>
          <p:nvPr>
            <p:ph type="title" idx="4294967295"/>
          </p:nvPr>
        </p:nvSpPr>
        <p:spPr>
          <a:xfrm>
            <a:off x="503238" y="-228600"/>
            <a:ext cx="8229600" cy="1143000"/>
          </a:xfrm>
        </p:spPr>
        <p:txBody>
          <a:bodyPr/>
          <a:lstStyle/>
          <a:p>
            <a:pPr eaLnBrk="1" hangingPunct="1"/>
            <a:r>
              <a:rPr lang="en-US" altLang="en-US" sz="3600">
                <a:solidFill>
                  <a:schemeClr val="bg1"/>
                </a:solidFill>
              </a:rPr>
              <a:t>2 Corinthians 7:16-8:7</a:t>
            </a:r>
          </a:p>
        </p:txBody>
      </p:sp>
      <p:sp>
        <p:nvSpPr>
          <p:cNvPr id="13315" name="Rectangle 1">
            <a:extLst>
              <a:ext uri="{FF2B5EF4-FFF2-40B4-BE49-F238E27FC236}">
                <a16:creationId xmlns:a16="http://schemas.microsoft.com/office/drawing/2014/main" id="{92747D67-8F34-3BF4-F4FA-F8C4460A4004}"/>
              </a:ext>
            </a:extLst>
          </p:cNvPr>
          <p:cNvSpPr>
            <a:spLocks noChangeArrowheads="1"/>
          </p:cNvSpPr>
          <p:nvPr/>
        </p:nvSpPr>
        <p:spPr bwMode="auto">
          <a:xfrm>
            <a:off x="4373563" y="3429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solidFill>
                <a:schemeClr val="bg1"/>
              </a:solidFill>
            </a:endParaRPr>
          </a:p>
        </p:txBody>
      </p:sp>
      <p:sp>
        <p:nvSpPr>
          <p:cNvPr id="13316" name="Rectangle 2">
            <a:extLst>
              <a:ext uri="{FF2B5EF4-FFF2-40B4-BE49-F238E27FC236}">
                <a16:creationId xmlns:a16="http://schemas.microsoft.com/office/drawing/2014/main" id="{4005C7F6-FDE5-FC0A-F36B-5D194B45C67A}"/>
              </a:ext>
            </a:extLst>
          </p:cNvPr>
          <p:cNvSpPr>
            <a:spLocks noChangeArrowheads="1"/>
          </p:cNvSpPr>
          <p:nvPr/>
        </p:nvSpPr>
        <p:spPr bwMode="auto">
          <a:xfrm>
            <a:off x="0" y="601663"/>
            <a:ext cx="9144000"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700" baseline="30000">
                <a:solidFill>
                  <a:schemeClr val="bg1"/>
                </a:solidFill>
              </a:rPr>
              <a:t>7:16</a:t>
            </a:r>
            <a:r>
              <a:rPr lang="en-US" altLang="en-US" sz="2700">
                <a:solidFill>
                  <a:schemeClr val="bg1"/>
                </a:solidFill>
              </a:rPr>
              <a:t> </a:t>
            </a:r>
            <a:r>
              <a:rPr lang="en-US" altLang="en-US">
                <a:solidFill>
                  <a:schemeClr val="bg1"/>
                </a:solidFill>
              </a:rPr>
              <a:t>I rejoice, because I have complete confidence in you.</a:t>
            </a:r>
          </a:p>
          <a:p>
            <a:r>
              <a:rPr lang="en-US" altLang="en-US" b="1">
                <a:solidFill>
                  <a:schemeClr val="bg1"/>
                </a:solidFill>
              </a:rPr>
              <a:t> 8:1</a:t>
            </a:r>
            <a:r>
              <a:rPr lang="en-US" altLang="en-US">
                <a:solidFill>
                  <a:schemeClr val="bg1"/>
                </a:solidFill>
              </a:rPr>
              <a:t> We want you to know, brothers and sisters, about the grace of God that has been granted to the churches of Macedonia; </a:t>
            </a:r>
            <a:r>
              <a:rPr lang="en-US" altLang="en-US" baseline="30000">
                <a:solidFill>
                  <a:schemeClr val="bg1"/>
                </a:solidFill>
              </a:rPr>
              <a:t>2</a:t>
            </a:r>
            <a:r>
              <a:rPr lang="en-US" altLang="en-US">
                <a:solidFill>
                  <a:schemeClr val="bg1"/>
                </a:solidFill>
              </a:rPr>
              <a:t> for during a severe ordeal of affliction, their abundant joy and their extreme poverty have overflowed in a wealth of generosity on their part.</a:t>
            </a:r>
            <a:r>
              <a:rPr lang="en-US" altLang="en-US" baseline="30000">
                <a:solidFill>
                  <a:schemeClr val="bg1"/>
                </a:solidFill>
              </a:rPr>
              <a:t>3</a:t>
            </a:r>
            <a:r>
              <a:rPr lang="en-US" altLang="en-US">
                <a:solidFill>
                  <a:schemeClr val="bg1"/>
                </a:solidFill>
              </a:rPr>
              <a:t> For, as I can testify, they voluntarily gave according to their means, and even beyond their means,</a:t>
            </a:r>
            <a:r>
              <a:rPr lang="en-US" altLang="en-US" baseline="30000">
                <a:solidFill>
                  <a:schemeClr val="bg1"/>
                </a:solidFill>
              </a:rPr>
              <a:t>4</a:t>
            </a:r>
            <a:r>
              <a:rPr lang="en-US" altLang="en-US">
                <a:solidFill>
                  <a:schemeClr val="bg1"/>
                </a:solidFill>
              </a:rPr>
              <a:t> begging us earnestly for the privilege of sharing in this ministry to the saints--</a:t>
            </a:r>
            <a:r>
              <a:rPr lang="en-US" altLang="en-US" baseline="30000">
                <a:solidFill>
                  <a:schemeClr val="bg1"/>
                </a:solidFill>
              </a:rPr>
              <a:t>5</a:t>
            </a:r>
            <a:r>
              <a:rPr lang="en-US" altLang="en-US">
                <a:solidFill>
                  <a:schemeClr val="bg1"/>
                </a:solidFill>
              </a:rPr>
              <a:t> and this, not merely as we expected; they gave themselves first to the Lord and, by the will of God, to us,           </a:t>
            </a:r>
            <a:r>
              <a:rPr lang="en-US" altLang="en-US" baseline="30000">
                <a:solidFill>
                  <a:schemeClr val="bg1"/>
                </a:solidFill>
              </a:rPr>
              <a:t>6</a:t>
            </a:r>
            <a:r>
              <a:rPr lang="en-US" altLang="en-US">
                <a:solidFill>
                  <a:schemeClr val="bg1"/>
                </a:solidFill>
              </a:rPr>
              <a:t> so that we might urge Titus that, as he had already made a beginning, so he should also complete this generous undertaking among you. </a:t>
            </a:r>
            <a:r>
              <a:rPr lang="en-US" altLang="en-US" baseline="30000">
                <a:solidFill>
                  <a:schemeClr val="bg1"/>
                </a:solidFill>
              </a:rPr>
              <a:t>7</a:t>
            </a:r>
            <a:r>
              <a:rPr lang="en-US" altLang="en-US">
                <a:solidFill>
                  <a:schemeClr val="bg1"/>
                </a:solidFill>
              </a:rPr>
              <a:t> Now as you excel in everything-- in faith, in speech, in knowledge, in utmost eagerness, and in our love for you-- so we want you to excel also in this generous undertaking.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D41D05-30C9-3E74-A8C0-1592985B9432}"/>
              </a:ext>
            </a:extLst>
          </p:cNvPr>
          <p:cNvSpPr>
            <a:spLocks noGrp="1" noChangeArrowheads="1"/>
          </p:cNvSpPr>
          <p:nvPr>
            <p:ph type="title" idx="4294967295"/>
          </p:nvPr>
        </p:nvSpPr>
        <p:spPr>
          <a:xfrm>
            <a:off x="457200" y="0"/>
            <a:ext cx="8229600" cy="1143000"/>
          </a:xfrm>
        </p:spPr>
        <p:txBody>
          <a:bodyPr/>
          <a:lstStyle/>
          <a:p>
            <a:pPr eaLnBrk="1" hangingPunct="1"/>
            <a:r>
              <a:rPr lang="en-US" altLang="en-US" b="1"/>
              <a:t>Corinth, in the Region of Achaia</a:t>
            </a:r>
          </a:p>
        </p:txBody>
      </p:sp>
      <p:pic>
        <p:nvPicPr>
          <p:cNvPr id="14339" name="Picture 5">
            <a:extLst>
              <a:ext uri="{FF2B5EF4-FFF2-40B4-BE49-F238E27FC236}">
                <a16:creationId xmlns:a16="http://schemas.microsoft.com/office/drawing/2014/main" id="{5EB07F88-19E7-92D0-7D69-DA2A95D294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084263"/>
            <a:ext cx="67246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2">
            <a:extLst>
              <a:ext uri="{FF2B5EF4-FFF2-40B4-BE49-F238E27FC236}">
                <a16:creationId xmlns:a16="http://schemas.microsoft.com/office/drawing/2014/main" id="{D808C8A3-981B-6594-3E53-FB7B256545EE}"/>
              </a:ext>
            </a:extLst>
          </p:cNvPr>
          <p:cNvSpPr txBox="1">
            <a:spLocks noChangeArrowheads="1"/>
          </p:cNvSpPr>
          <p:nvPr/>
        </p:nvSpPr>
        <p:spPr bwMode="auto">
          <a:xfrm>
            <a:off x="5273675" y="6126163"/>
            <a:ext cx="370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Map from enterthebible.com</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DACBB54-3CE0-FC93-5FC8-95375F699520}"/>
              </a:ext>
            </a:extLst>
          </p:cNvPr>
          <p:cNvSpPr>
            <a:spLocks noGrp="1" noChangeArrowheads="1"/>
          </p:cNvSpPr>
          <p:nvPr>
            <p:ph type="title" idx="4294967295"/>
          </p:nvPr>
        </p:nvSpPr>
        <p:spPr>
          <a:xfrm>
            <a:off x="0" y="0"/>
            <a:ext cx="9144000" cy="1143000"/>
          </a:xfrm>
        </p:spPr>
        <p:txBody>
          <a:bodyPr/>
          <a:lstStyle/>
          <a:p>
            <a:pPr eaLnBrk="1" hangingPunct="1"/>
            <a:r>
              <a:rPr lang="en-US" altLang="en-US" sz="3200" b="1"/>
              <a:t>Macedonia, including Philippi and Thessalonica</a:t>
            </a:r>
          </a:p>
        </p:txBody>
      </p:sp>
      <p:pic>
        <p:nvPicPr>
          <p:cNvPr id="15363" name="Picture 4">
            <a:extLst>
              <a:ext uri="{FF2B5EF4-FFF2-40B4-BE49-F238E27FC236}">
                <a16:creationId xmlns:a16="http://schemas.microsoft.com/office/drawing/2014/main" id="{3B053AED-D9CD-E2A5-1A83-40E4BD7239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871538"/>
            <a:ext cx="6602412"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26F03DB-3F70-41CD-60F5-E10CAA18B4A1}"/>
              </a:ext>
            </a:extLst>
          </p:cNvPr>
          <p:cNvSpPr>
            <a:spLocks noChangeArrowheads="1"/>
          </p:cNvSpPr>
          <p:nvPr/>
        </p:nvSpPr>
        <p:spPr bwMode="auto">
          <a:xfrm>
            <a:off x="1524000" y="57150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800"/>
              <a:t>What is the relationship of churches in Macedonia and the church of Corinth?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F79C1B2-9AF6-2DE5-666A-0A12E86B87A1}"/>
              </a:ext>
            </a:extLst>
          </p:cNvPr>
          <p:cNvSpPr>
            <a:spLocks noGrp="1"/>
          </p:cNvSpPr>
          <p:nvPr>
            <p:ph type="title"/>
          </p:nvPr>
        </p:nvSpPr>
        <p:spPr/>
        <p:txBody>
          <a:bodyPr/>
          <a:lstStyle/>
          <a:p>
            <a:pPr eaLnBrk="1" hangingPunct="1"/>
            <a:r>
              <a:rPr lang="en-US" altLang="en-US" sz="7200" b="1"/>
              <a:t>Who is Titus?</a:t>
            </a:r>
          </a:p>
        </p:txBody>
      </p:sp>
      <p:pic>
        <p:nvPicPr>
          <p:cNvPr id="16387" name="Content Placeholder 3">
            <a:extLst>
              <a:ext uri="{FF2B5EF4-FFF2-40B4-BE49-F238E27FC236}">
                <a16:creationId xmlns:a16="http://schemas.microsoft.com/office/drawing/2014/main" id="{80B12F06-83D6-AE0A-BD98-15E0228308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97075" y="2027238"/>
            <a:ext cx="5151438" cy="3657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5769F88-494E-209D-EACC-B1237EA48E50}"/>
              </a:ext>
            </a:extLst>
          </p:cNvPr>
          <p:cNvSpPr>
            <a:spLocks noGrp="1"/>
          </p:cNvSpPr>
          <p:nvPr>
            <p:ph type="title"/>
          </p:nvPr>
        </p:nvSpPr>
        <p:spPr>
          <a:xfrm>
            <a:off x="457200" y="-46038"/>
            <a:ext cx="8229600" cy="1143001"/>
          </a:xfrm>
        </p:spPr>
        <p:txBody>
          <a:bodyPr/>
          <a:lstStyle/>
          <a:p>
            <a:pPr eaLnBrk="1" hangingPunct="1"/>
            <a:r>
              <a:rPr lang="en-US" altLang="en-US" b="1"/>
              <a:t>The Collection</a:t>
            </a:r>
          </a:p>
        </p:txBody>
      </p:sp>
      <p:sp>
        <p:nvSpPr>
          <p:cNvPr id="3" name="Content Placeholder 2">
            <a:extLst>
              <a:ext uri="{FF2B5EF4-FFF2-40B4-BE49-F238E27FC236}">
                <a16:creationId xmlns:a16="http://schemas.microsoft.com/office/drawing/2014/main" id="{3E885D6D-960F-C9B1-5C29-D751D5A71027}"/>
              </a:ext>
            </a:extLst>
          </p:cNvPr>
          <p:cNvSpPr>
            <a:spLocks noGrp="1"/>
          </p:cNvSpPr>
          <p:nvPr>
            <p:ph idx="1"/>
          </p:nvPr>
        </p:nvSpPr>
        <p:spPr>
          <a:xfrm>
            <a:off x="288925" y="1023938"/>
            <a:ext cx="8686800" cy="6638925"/>
          </a:xfrm>
        </p:spPr>
        <p:txBody>
          <a:bodyPr/>
          <a:lstStyle/>
          <a:p>
            <a:pPr marL="0" indent="0" eaLnBrk="1">
              <a:buFont typeface="Arial" panose="020B0604020202020204" pitchFamily="34" charset="0"/>
              <a:buNone/>
            </a:pPr>
            <a:r>
              <a:rPr lang="en-US" altLang="en-US" sz="3600">
                <a:solidFill>
                  <a:schemeClr val="bg1"/>
                </a:solidFill>
              </a:rPr>
              <a:t>Acts 11:27-30 </a:t>
            </a:r>
            <a:r>
              <a:rPr lang="en-US" altLang="en-US" sz="3600" baseline="30000">
                <a:solidFill>
                  <a:schemeClr val="bg1"/>
                </a:solidFill>
              </a:rPr>
              <a:t>27</a:t>
            </a:r>
            <a:r>
              <a:rPr lang="en-US" altLang="en-US" sz="3600">
                <a:solidFill>
                  <a:schemeClr val="bg1"/>
                </a:solidFill>
              </a:rPr>
              <a:t> At that time prophets came down from Jerusalem to Antioch. </a:t>
            </a:r>
            <a:r>
              <a:rPr lang="en-US" altLang="en-US" sz="3600" baseline="30000">
                <a:solidFill>
                  <a:schemeClr val="bg1"/>
                </a:solidFill>
              </a:rPr>
              <a:t>28</a:t>
            </a:r>
            <a:r>
              <a:rPr lang="en-US" altLang="en-US" sz="3600">
                <a:solidFill>
                  <a:schemeClr val="bg1"/>
                </a:solidFill>
              </a:rPr>
              <a:t> One of them named Agabus stood up and predicted by the Spirit that there would be a severe famine over all the world; and this took place during the reign of Claudius.  </a:t>
            </a:r>
            <a:r>
              <a:rPr lang="en-US" altLang="en-US" sz="3600" baseline="30000">
                <a:solidFill>
                  <a:schemeClr val="bg1"/>
                </a:solidFill>
              </a:rPr>
              <a:t>29</a:t>
            </a:r>
            <a:r>
              <a:rPr lang="en-US" altLang="en-US" sz="3600">
                <a:solidFill>
                  <a:schemeClr val="bg1"/>
                </a:solidFill>
              </a:rPr>
              <a:t> The disciples determined that according to their ability, each would send relief to the believers living in Judea; </a:t>
            </a:r>
            <a:r>
              <a:rPr lang="en-US" altLang="en-US" sz="3600" baseline="30000">
                <a:solidFill>
                  <a:schemeClr val="bg1"/>
                </a:solidFill>
              </a:rPr>
              <a:t>30</a:t>
            </a:r>
            <a:r>
              <a:rPr lang="en-US" altLang="en-US" sz="3600">
                <a:solidFill>
                  <a:schemeClr val="bg1"/>
                </a:solidFill>
              </a:rPr>
              <a:t> this they did, sending it to the elders by Barnabas and Saul.</a:t>
            </a:r>
          </a:p>
          <a:p>
            <a:pPr marL="0" indent="0" eaLnBrk="1" hangingPunct="1">
              <a:buFont typeface="Arial" panose="020B0604020202020204" pitchFamily="34" charset="0"/>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51F4075-19D0-8280-911E-449BD066332F}"/>
              </a:ext>
            </a:extLst>
          </p:cNvPr>
          <p:cNvSpPr>
            <a:spLocks noGrp="1"/>
          </p:cNvSpPr>
          <p:nvPr>
            <p:ph type="title"/>
          </p:nvPr>
        </p:nvSpPr>
        <p:spPr>
          <a:xfrm>
            <a:off x="457200" y="-182563"/>
            <a:ext cx="8229600" cy="1143001"/>
          </a:xfrm>
        </p:spPr>
        <p:txBody>
          <a:bodyPr/>
          <a:lstStyle/>
          <a:p>
            <a:pPr eaLnBrk="1" hangingPunct="1"/>
            <a:r>
              <a:rPr lang="en-US" altLang="en-US" b="1"/>
              <a:t>The Collection</a:t>
            </a:r>
          </a:p>
        </p:txBody>
      </p:sp>
      <p:sp>
        <p:nvSpPr>
          <p:cNvPr id="3" name="Content Placeholder 2">
            <a:extLst>
              <a:ext uri="{FF2B5EF4-FFF2-40B4-BE49-F238E27FC236}">
                <a16:creationId xmlns:a16="http://schemas.microsoft.com/office/drawing/2014/main" id="{90B63ED9-BDD8-2234-7B17-EFC20181C9C7}"/>
              </a:ext>
            </a:extLst>
          </p:cNvPr>
          <p:cNvSpPr>
            <a:spLocks noGrp="1"/>
          </p:cNvSpPr>
          <p:nvPr>
            <p:ph idx="1"/>
          </p:nvPr>
        </p:nvSpPr>
        <p:spPr>
          <a:xfrm>
            <a:off x="0" y="857250"/>
            <a:ext cx="9144000" cy="6637338"/>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dirty="0">
                <a:solidFill>
                  <a:schemeClr val="bg1"/>
                </a:solidFill>
              </a:rPr>
              <a:t>Galatians 2:6-10 </a:t>
            </a:r>
            <a:r>
              <a:rPr lang="en-US" baseline="30000" dirty="0">
                <a:solidFill>
                  <a:schemeClr val="bg1"/>
                </a:solidFill>
              </a:rPr>
              <a:t>6</a:t>
            </a:r>
            <a:r>
              <a:rPr lang="en-US" dirty="0">
                <a:solidFill>
                  <a:schemeClr val="bg1"/>
                </a:solidFill>
              </a:rPr>
              <a:t> And from those who were supposed to be acknowledged leaders (what they actually were makes no difference to me; God shows no partiality)-- those leaders contributed nothing to me. </a:t>
            </a:r>
            <a:r>
              <a:rPr lang="en-US" baseline="30000" dirty="0">
                <a:solidFill>
                  <a:schemeClr val="bg1"/>
                </a:solidFill>
              </a:rPr>
              <a:t>7</a:t>
            </a:r>
            <a:r>
              <a:rPr lang="en-US" dirty="0">
                <a:solidFill>
                  <a:schemeClr val="bg1"/>
                </a:solidFill>
              </a:rPr>
              <a:t> On the contrary, when they saw that I had been entrusted with the gospel for the uncircumcised, just as Peter had been entrusted with the gospel for the circumcised </a:t>
            </a:r>
            <a:r>
              <a:rPr lang="en-US" baseline="30000" dirty="0">
                <a:solidFill>
                  <a:schemeClr val="bg1"/>
                </a:solidFill>
              </a:rPr>
              <a:t>8</a:t>
            </a:r>
            <a:r>
              <a:rPr lang="en-US" dirty="0">
                <a:solidFill>
                  <a:schemeClr val="bg1"/>
                </a:solidFill>
              </a:rPr>
              <a:t> (for he who worked through Peter making him an apostle to the circumcised also worked through me in sending me to the Gentiles),   </a:t>
            </a:r>
            <a:r>
              <a:rPr lang="en-US" baseline="30000" dirty="0">
                <a:solidFill>
                  <a:schemeClr val="bg1"/>
                </a:solidFill>
              </a:rPr>
              <a:t>9</a:t>
            </a:r>
            <a:r>
              <a:rPr lang="en-US" dirty="0">
                <a:solidFill>
                  <a:schemeClr val="bg1"/>
                </a:solidFill>
              </a:rPr>
              <a:t> and when James and </a:t>
            </a:r>
            <a:r>
              <a:rPr lang="en-US" dirty="0" err="1">
                <a:solidFill>
                  <a:schemeClr val="bg1"/>
                </a:solidFill>
              </a:rPr>
              <a:t>Cephas</a:t>
            </a:r>
            <a:r>
              <a:rPr lang="en-US" dirty="0">
                <a:solidFill>
                  <a:schemeClr val="bg1"/>
                </a:solidFill>
              </a:rPr>
              <a:t> and John, who were acknowledged pillars, recognized the grace that had been given to me, they gave to Barnabas and me the right hand of fellowship, agreeing that we should go to the Gentiles and they to the circumcised.  </a:t>
            </a:r>
            <a:r>
              <a:rPr lang="en-US" baseline="30000" dirty="0">
                <a:solidFill>
                  <a:schemeClr val="bg1"/>
                </a:solidFill>
              </a:rPr>
              <a:t>10</a:t>
            </a:r>
            <a:r>
              <a:rPr lang="en-US" dirty="0">
                <a:solidFill>
                  <a:schemeClr val="bg1"/>
                </a:solidFill>
              </a:rPr>
              <a:t> They asked only one thing, that we remember the poor, which was actually what I was eager to do.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1F46E59-C16D-6BBE-B86E-34D824F1BC34}"/>
              </a:ext>
            </a:extLst>
          </p:cNvPr>
          <p:cNvSpPr>
            <a:spLocks noGrp="1"/>
          </p:cNvSpPr>
          <p:nvPr>
            <p:ph type="title"/>
          </p:nvPr>
        </p:nvSpPr>
        <p:spPr>
          <a:xfrm>
            <a:off x="457200" y="-152400"/>
            <a:ext cx="8229600" cy="1143000"/>
          </a:xfrm>
        </p:spPr>
        <p:txBody>
          <a:bodyPr/>
          <a:lstStyle/>
          <a:p>
            <a:pPr eaLnBrk="1" hangingPunct="1"/>
            <a:r>
              <a:rPr lang="en-US" altLang="en-US" b="1"/>
              <a:t>The Collection</a:t>
            </a:r>
          </a:p>
        </p:txBody>
      </p:sp>
      <p:sp>
        <p:nvSpPr>
          <p:cNvPr id="19459" name="Content Placeholder 2">
            <a:extLst>
              <a:ext uri="{FF2B5EF4-FFF2-40B4-BE49-F238E27FC236}">
                <a16:creationId xmlns:a16="http://schemas.microsoft.com/office/drawing/2014/main" id="{99E0411E-0BD6-D354-2AEF-B41A7039AF7F}"/>
              </a:ext>
            </a:extLst>
          </p:cNvPr>
          <p:cNvSpPr>
            <a:spLocks noGrp="1"/>
          </p:cNvSpPr>
          <p:nvPr>
            <p:ph idx="1"/>
          </p:nvPr>
        </p:nvSpPr>
        <p:spPr>
          <a:xfrm>
            <a:off x="304800" y="1023938"/>
            <a:ext cx="8686800" cy="6638925"/>
          </a:xfrm>
        </p:spPr>
        <p:txBody>
          <a:bodyPr/>
          <a:lstStyle/>
          <a:p>
            <a:pPr marL="0" indent="0" eaLnBrk="1" hangingPunct="1">
              <a:buFont typeface="Arial" panose="020B0604020202020204" pitchFamily="34" charset="0"/>
              <a:buNone/>
            </a:pPr>
            <a:r>
              <a:rPr lang="en-US" altLang="en-US">
                <a:solidFill>
                  <a:schemeClr val="bg1"/>
                </a:solidFill>
              </a:rPr>
              <a:t>Romans 15:25-28 </a:t>
            </a:r>
            <a:r>
              <a:rPr lang="en-US" altLang="en-US" baseline="30000">
                <a:solidFill>
                  <a:schemeClr val="bg1"/>
                </a:solidFill>
              </a:rPr>
              <a:t>25</a:t>
            </a:r>
            <a:r>
              <a:rPr lang="en-US" altLang="en-US">
                <a:solidFill>
                  <a:schemeClr val="bg1"/>
                </a:solidFill>
              </a:rPr>
              <a:t> At present, however, I am going to Jerusalem in a ministry to the saints; </a:t>
            </a:r>
            <a:r>
              <a:rPr lang="en-US" altLang="en-US" baseline="30000">
                <a:solidFill>
                  <a:schemeClr val="bg1"/>
                </a:solidFill>
              </a:rPr>
              <a:t>26</a:t>
            </a:r>
            <a:r>
              <a:rPr lang="en-US" altLang="en-US">
                <a:solidFill>
                  <a:schemeClr val="bg1"/>
                </a:solidFill>
              </a:rPr>
              <a:t> for Macedonia and Achaia have been pleased to share their resources with the poor among the saints at Jerusalem. </a:t>
            </a:r>
            <a:r>
              <a:rPr lang="en-US" altLang="en-US" baseline="30000">
                <a:solidFill>
                  <a:schemeClr val="bg1"/>
                </a:solidFill>
              </a:rPr>
              <a:t>27</a:t>
            </a:r>
            <a:r>
              <a:rPr lang="en-US" altLang="en-US">
                <a:solidFill>
                  <a:schemeClr val="bg1"/>
                </a:solidFill>
              </a:rPr>
              <a:t> They were pleased to do this, and indeed they owe it to them; for if the Gentiles have come to share in their spiritual blessings, they ought also to be of service to them in material things. </a:t>
            </a:r>
            <a:r>
              <a:rPr lang="en-US" altLang="en-US" baseline="30000">
                <a:solidFill>
                  <a:schemeClr val="bg1"/>
                </a:solidFill>
              </a:rPr>
              <a:t>28</a:t>
            </a:r>
            <a:r>
              <a:rPr lang="en-US" altLang="en-US">
                <a:solidFill>
                  <a:schemeClr val="bg1"/>
                </a:solidFill>
              </a:rPr>
              <a:t> So, when I have completed this, and have delivered to them what has been collected, I will set out by way of you to Spain…</a:t>
            </a:r>
          </a:p>
          <a:p>
            <a:pPr marL="0" indent="0" eaLnBrk="1" hangingPunct="1">
              <a:buFont typeface="Arial" panose="020B0604020202020204" pitchFamily="34" charset="0"/>
              <a:buNone/>
            </a:pP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4" descr="bof_video_opening">
            <a:extLst>
              <a:ext uri="{FF2B5EF4-FFF2-40B4-BE49-F238E27FC236}">
                <a16:creationId xmlns:a16="http://schemas.microsoft.com/office/drawing/2014/main" id="{3655764E-F234-1D3F-8951-739DC26DD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a:extLst>
              <a:ext uri="{FF2B5EF4-FFF2-40B4-BE49-F238E27FC236}">
                <a16:creationId xmlns:a16="http://schemas.microsoft.com/office/drawing/2014/main" id="{78147C10-FE76-1CCB-15BF-6DB2D48BF56B}"/>
              </a:ext>
            </a:extLst>
          </p:cNvPr>
          <p:cNvSpPr>
            <a:spLocks noGrp="1" noChangeArrowheads="1"/>
          </p:cNvSpPr>
          <p:nvPr>
            <p:ph type="title"/>
          </p:nvPr>
        </p:nvSpPr>
        <p:spPr>
          <a:xfrm>
            <a:off x="685800" y="-20638"/>
            <a:ext cx="7772400" cy="1143001"/>
          </a:xfrm>
        </p:spPr>
        <p:txBody>
          <a:bodyPr rtlCol="0">
            <a:normAutofit/>
          </a:bodyPr>
          <a:lstStyle/>
          <a:p>
            <a:pPr eaLnBrk="1" fontAlgn="auto" hangingPunct="1">
              <a:spcAft>
                <a:spcPts val="0"/>
              </a:spcAft>
              <a:defRPr/>
            </a:pPr>
            <a:r>
              <a:rPr lang="en-US" altLang="zh-CN" sz="4800" b="1" dirty="0">
                <a:solidFill>
                  <a:schemeClr val="tx2">
                    <a:lumMod val="75000"/>
                  </a:schemeClr>
                </a:solidFill>
                <a:latin typeface="+mn-lt"/>
                <a:ea typeface="+mn-ea"/>
                <a:cs typeface="+mn-cs"/>
              </a:rPr>
              <a:t>Literary</a:t>
            </a:r>
            <a:r>
              <a:rPr lang="en-US" altLang="zh-CN" sz="4800" b="1" dirty="0">
                <a:cs typeface="宋体"/>
              </a:rPr>
              <a:t> </a:t>
            </a:r>
            <a:r>
              <a:rPr lang="en-US" altLang="zh-CN" sz="4800" b="1" dirty="0">
                <a:solidFill>
                  <a:schemeClr val="tx2">
                    <a:lumMod val="75000"/>
                  </a:schemeClr>
                </a:solidFill>
                <a:latin typeface="+mn-lt"/>
                <a:ea typeface="+mn-ea"/>
                <a:cs typeface="+mn-cs"/>
              </a:rPr>
              <a:t>Reading</a:t>
            </a:r>
            <a:r>
              <a:rPr lang="en-US" altLang="zh-CN" sz="4800" b="1" dirty="0">
                <a:cs typeface="宋体"/>
              </a:rPr>
              <a:t> </a:t>
            </a:r>
            <a:endParaRPr lang="en-US" sz="4800" b="1" dirty="0">
              <a:ea typeface="ＭＳ Ｐゴシック"/>
              <a:cs typeface="ＭＳ Ｐゴシック"/>
            </a:endParaRPr>
          </a:p>
        </p:txBody>
      </p:sp>
      <p:sp>
        <p:nvSpPr>
          <p:cNvPr id="72707" name="Rectangle 3">
            <a:extLst>
              <a:ext uri="{FF2B5EF4-FFF2-40B4-BE49-F238E27FC236}">
                <a16:creationId xmlns:a16="http://schemas.microsoft.com/office/drawing/2014/main" id="{6B8D8B93-7B3B-24C9-6EBB-E2E0B5EAF805}"/>
              </a:ext>
            </a:extLst>
          </p:cNvPr>
          <p:cNvSpPr>
            <a:spLocks noGrp="1" noChangeArrowheads="1"/>
          </p:cNvSpPr>
          <p:nvPr>
            <p:ph idx="1"/>
          </p:nvPr>
        </p:nvSpPr>
        <p:spPr>
          <a:xfrm>
            <a:off x="1363663" y="1014413"/>
            <a:ext cx="7780337" cy="5949950"/>
          </a:xfrm>
        </p:spPr>
        <p:txBody>
          <a:bodyPr rtlCol="0">
            <a:normAutofit/>
          </a:bodyPr>
          <a:lstStyle/>
          <a:p>
            <a:pPr eaLnBrk="1" fontAlgn="auto" hangingPunct="1">
              <a:spcAft>
                <a:spcPts val="0"/>
              </a:spcAft>
              <a:defRPr/>
            </a:pPr>
            <a:r>
              <a:rPr lang="en-US" altLang="zh-CN" sz="3600" b="1" dirty="0">
                <a:cs typeface="宋体"/>
              </a:rPr>
              <a:t>First Steps on Type </a:t>
            </a:r>
          </a:p>
          <a:p>
            <a:pPr lvl="1" eaLnBrk="1" fontAlgn="auto" hangingPunct="1">
              <a:spcAft>
                <a:spcPts val="0"/>
              </a:spcAft>
              <a:defRPr/>
            </a:pPr>
            <a:r>
              <a:rPr lang="en-US" b="1" dirty="0"/>
              <a:t>What is a letter?  What kind of letter is this one?</a:t>
            </a:r>
            <a:endParaRPr lang="en-US" altLang="zh-CN" b="1" dirty="0">
              <a:cs typeface="宋体"/>
            </a:endParaRPr>
          </a:p>
          <a:p>
            <a:pPr eaLnBrk="1" fontAlgn="auto" hangingPunct="1">
              <a:spcAft>
                <a:spcPts val="0"/>
              </a:spcAft>
              <a:defRPr/>
            </a:pPr>
            <a:r>
              <a:rPr lang="en-US" altLang="zh-CN" sz="3600" b="1" dirty="0">
                <a:cs typeface="宋体"/>
              </a:rPr>
              <a:t>Literary Context</a:t>
            </a:r>
            <a:r>
              <a:rPr lang="en-US" sz="3600" b="1" dirty="0"/>
              <a:t>: What comes before and after our passage? </a:t>
            </a:r>
          </a:p>
          <a:p>
            <a:pPr eaLnBrk="1" fontAlgn="auto" hangingPunct="1">
              <a:spcAft>
                <a:spcPts val="0"/>
              </a:spcAft>
              <a:defRPr/>
            </a:pPr>
            <a:r>
              <a:rPr lang="en-US" sz="3600" b="1" dirty="0"/>
              <a:t>Literary Use of Language: What themes are important?</a:t>
            </a:r>
          </a:p>
          <a:p>
            <a:pPr lvl="1" eaLnBrk="1" fontAlgn="auto" hangingPunct="1">
              <a:spcAft>
                <a:spcPts val="0"/>
              </a:spcAft>
              <a:defRPr/>
            </a:pPr>
            <a:r>
              <a:rPr lang="en-US" b="1" dirty="0"/>
              <a:t>Exercise: Underline the repeated or important words or phrases. What do you notice?</a:t>
            </a:r>
          </a:p>
          <a:p>
            <a:pPr eaLnBrk="1" fontAlgn="auto" hangingPunct="1">
              <a:spcAft>
                <a:spcPts val="0"/>
              </a:spcAft>
              <a:defRPr/>
            </a:pPr>
            <a:endParaRPr lang="en-US" sz="3600" dirty="0"/>
          </a:p>
          <a:p>
            <a:pPr eaLnBrk="1" fontAlgn="auto" hangingPunct="1">
              <a:spcAft>
                <a:spcPts val="0"/>
              </a:spcAft>
              <a:defRPr/>
            </a:pPr>
            <a:endParaRPr lang="en-US" altLang="zh-CN" sz="3600" dirty="0">
              <a:cs typeface="宋体"/>
            </a:endParaRPr>
          </a:p>
          <a:p>
            <a:pPr marL="0" indent="0" eaLnBrk="1" fontAlgn="auto" hangingPunct="1">
              <a:spcAft>
                <a:spcPts val="0"/>
              </a:spcAft>
              <a:buFont typeface="Arial" panose="020B0604020202020204" pitchFamily="34" charset="0"/>
              <a:buNone/>
              <a:defRPr/>
            </a:pPr>
            <a:endParaRPr lang="en-US" altLang="zh-CN" sz="3600" dirty="0">
              <a:cs typeface="宋体"/>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linds(horizontal)">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blinds(horizontal)">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blinds(horizontal)">
                                      <p:cBhvr>
                                        <p:cTn id="22" dur="500"/>
                                        <p:tgtEl>
                                          <p:spTgt spid="727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blinds(horizontal)">
                                      <p:cBhvr>
                                        <p:cTn id="27" dur="5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icture 68.png">
            <a:extLst>
              <a:ext uri="{FF2B5EF4-FFF2-40B4-BE49-F238E27FC236}">
                <a16:creationId xmlns:a16="http://schemas.microsoft.com/office/drawing/2014/main" id="{9C483F69-B891-EDB0-F360-D7D25B4F90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47950"/>
            <a:ext cx="89916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69.png">
            <a:extLst>
              <a:ext uri="{FF2B5EF4-FFF2-40B4-BE49-F238E27FC236}">
                <a16:creationId xmlns:a16="http://schemas.microsoft.com/office/drawing/2014/main" id="{B4B6F49A-F535-1E83-0B46-95635E4A8F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E1D6C11-E3EE-528E-22B6-DAA963BE8434}"/>
              </a:ext>
            </a:extLst>
          </p:cNvPr>
          <p:cNvSpPr>
            <a:spLocks noGrp="1" noChangeArrowheads="1"/>
          </p:cNvSpPr>
          <p:nvPr>
            <p:ph type="title"/>
          </p:nvPr>
        </p:nvSpPr>
        <p:spPr>
          <a:xfrm>
            <a:off x="685800" y="-160338"/>
            <a:ext cx="7772400" cy="1143001"/>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 Words and Repetitions</a:t>
            </a:r>
            <a:r>
              <a:rPr lang="en-US" altLang="zh-CN" sz="4000" b="1" dirty="0">
                <a:solidFill>
                  <a:schemeClr val="tx2">
                    <a:lumMod val="75000"/>
                  </a:schemeClr>
                </a:solidFill>
                <a:cs typeface="宋体"/>
              </a:rPr>
              <a:t> </a:t>
            </a:r>
            <a:endParaRPr lang="en-US" sz="4000" b="1" dirty="0">
              <a:solidFill>
                <a:schemeClr val="tx2">
                  <a:lumMod val="75000"/>
                </a:schemeClr>
              </a:solidFill>
              <a:ea typeface="ＭＳ Ｐゴシック"/>
              <a:cs typeface="ＭＳ Ｐゴシック"/>
            </a:endParaRPr>
          </a:p>
        </p:txBody>
      </p:sp>
      <p:sp>
        <p:nvSpPr>
          <p:cNvPr id="72707" name="Rectangle 3">
            <a:extLst>
              <a:ext uri="{FF2B5EF4-FFF2-40B4-BE49-F238E27FC236}">
                <a16:creationId xmlns:a16="http://schemas.microsoft.com/office/drawing/2014/main" id="{A2E6EDB7-C1B3-7424-DEAE-B37BAE79985C}"/>
              </a:ext>
            </a:extLst>
          </p:cNvPr>
          <p:cNvSpPr>
            <a:spLocks noGrp="1" noChangeArrowheads="1"/>
          </p:cNvSpPr>
          <p:nvPr>
            <p:ph idx="1"/>
          </p:nvPr>
        </p:nvSpPr>
        <p:spPr>
          <a:xfrm>
            <a:off x="46038" y="565150"/>
            <a:ext cx="8332787" cy="5949950"/>
          </a:xfrm>
        </p:spPr>
        <p:txBody>
          <a:bodyPr rtlCol="0">
            <a:normAutofit/>
          </a:bodyPr>
          <a:lstStyle/>
          <a:p>
            <a:pPr marL="0" indent="0" eaLnBrk="1" fontAlgn="auto" hangingPunct="1">
              <a:spcAft>
                <a:spcPts val="0"/>
              </a:spcAft>
              <a:buFont typeface="Arial" panose="020B0604020202020204" pitchFamily="34" charset="0"/>
              <a:buNone/>
              <a:defRPr/>
            </a:pPr>
            <a:r>
              <a:rPr lang="en-US" sz="4000" b="1" dirty="0" err="1"/>
              <a:t>Charis</a:t>
            </a:r>
            <a:r>
              <a:rPr lang="en-US" sz="4000" b="1" dirty="0"/>
              <a:t> – </a:t>
            </a:r>
            <a:r>
              <a:rPr lang="en-US" sz="3600" b="1" dirty="0"/>
              <a:t>grace, privilege</a:t>
            </a:r>
          </a:p>
          <a:p>
            <a:pPr marL="0" indent="0" eaLnBrk="1" fontAlgn="auto" hangingPunct="1">
              <a:spcAft>
                <a:spcPts val="0"/>
              </a:spcAft>
              <a:buFont typeface="Arial" panose="020B0604020202020204" pitchFamily="34" charset="0"/>
              <a:buNone/>
              <a:defRPr/>
            </a:pPr>
            <a:r>
              <a:rPr lang="en-US" sz="3600" b="1" dirty="0"/>
              <a:t>8:1 </a:t>
            </a:r>
            <a:r>
              <a:rPr lang="en-US" sz="3600" dirty="0"/>
              <a:t>We want you to know, brothers and sisters, about the </a:t>
            </a:r>
            <a:r>
              <a:rPr lang="en-US" sz="3600" b="1" dirty="0"/>
              <a:t>grace</a:t>
            </a:r>
            <a:r>
              <a:rPr lang="en-US" sz="3600" dirty="0"/>
              <a:t> (</a:t>
            </a:r>
            <a:r>
              <a:rPr lang="en-US" sz="3600" i="1" dirty="0" err="1"/>
              <a:t>charis</a:t>
            </a:r>
            <a:r>
              <a:rPr lang="en-US" sz="3600" dirty="0"/>
              <a:t>) of God </a:t>
            </a:r>
          </a:p>
          <a:p>
            <a:pPr marL="0" indent="0" eaLnBrk="1" fontAlgn="auto" hangingPunct="1">
              <a:spcAft>
                <a:spcPts val="0"/>
              </a:spcAft>
              <a:buFont typeface="Arial" panose="020B0604020202020204" pitchFamily="34" charset="0"/>
              <a:buNone/>
              <a:defRPr/>
            </a:pPr>
            <a:r>
              <a:rPr lang="en-US" sz="3600" dirty="0"/>
              <a:t>that has been granted to the churches of Macedonia…</a:t>
            </a:r>
          </a:p>
          <a:p>
            <a:pPr marL="0" indent="0" eaLnBrk="1" fontAlgn="auto">
              <a:spcAft>
                <a:spcPts val="0"/>
              </a:spcAft>
              <a:buFont typeface="Arial" panose="020B0604020202020204" pitchFamily="34" charset="0"/>
              <a:buNone/>
              <a:defRPr/>
            </a:pPr>
            <a:r>
              <a:rPr lang="en-US" sz="4000" dirty="0"/>
              <a:t>8:4  begging us earnestly for the </a:t>
            </a:r>
            <a:r>
              <a:rPr lang="en-US" sz="4000" b="1" dirty="0"/>
              <a:t>privilege</a:t>
            </a:r>
            <a:r>
              <a:rPr lang="en-US" sz="4000" dirty="0"/>
              <a:t> (</a:t>
            </a:r>
            <a:r>
              <a:rPr lang="en-US" sz="4000" i="1" dirty="0" err="1"/>
              <a:t>charis</a:t>
            </a:r>
            <a:r>
              <a:rPr lang="en-US" sz="4000" dirty="0"/>
              <a:t>) of sharing in this ministry to the saints…</a:t>
            </a:r>
          </a:p>
          <a:p>
            <a:pPr marL="0" indent="0" eaLnBrk="1" fontAlgn="auto" hangingPunct="1">
              <a:spcAft>
                <a:spcPts val="0"/>
              </a:spcAft>
              <a:buFont typeface="Arial" panose="020B0604020202020204" pitchFamily="34" charset="0"/>
              <a:buNone/>
              <a:defRPr/>
            </a:pPr>
            <a:endParaRPr lang="en-US" sz="4000" b="1" dirty="0"/>
          </a:p>
          <a:p>
            <a:pPr eaLnBrk="1" fontAlgn="auto" hangingPunct="1">
              <a:spcAft>
                <a:spcPts val="0"/>
              </a:spcAft>
              <a:buFont typeface="Arial" panose="020B0604020202020204" pitchFamily="34" charset="0"/>
              <a:buNone/>
              <a:defRPr/>
            </a:pPr>
            <a:endParaRPr lang="en-US" altLang="zh-CN" dirty="0">
              <a:cs typeface="宋体"/>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 calcmode="lin" valueType="num">
                                      <p:cBhvr additive="base">
                                        <p:cTn id="7"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anim calcmode="lin" valueType="num">
                                      <p:cBhvr additive="base">
                                        <p:cTn id="11"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 calcmode="lin" valueType="num">
                                      <p:cBhvr additive="base">
                                        <p:cTn id="17"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600940B-1CA7-0F94-0A23-835E978968F1}"/>
              </a:ext>
            </a:extLst>
          </p:cNvPr>
          <p:cNvSpPr>
            <a:spLocks noGrp="1" noChangeArrowheads="1"/>
          </p:cNvSpPr>
          <p:nvPr>
            <p:ph type="title"/>
          </p:nvPr>
        </p:nvSpPr>
        <p:spPr>
          <a:xfrm>
            <a:off x="685800" y="-327025"/>
            <a:ext cx="7772400" cy="1143000"/>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Words</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and</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Repetitions</a:t>
            </a:r>
            <a:r>
              <a:rPr lang="en-US" altLang="zh-CN" sz="4000" b="1" dirty="0">
                <a:cs typeface="宋体"/>
              </a:rPr>
              <a:t> </a:t>
            </a:r>
            <a:endParaRPr lang="en-US" sz="4000" b="1" dirty="0">
              <a:ea typeface="ＭＳ Ｐゴシック"/>
              <a:cs typeface="ＭＳ Ｐゴシック"/>
            </a:endParaRPr>
          </a:p>
        </p:txBody>
      </p:sp>
      <p:sp>
        <p:nvSpPr>
          <p:cNvPr id="72707" name="Rectangle 3">
            <a:extLst>
              <a:ext uri="{FF2B5EF4-FFF2-40B4-BE49-F238E27FC236}">
                <a16:creationId xmlns:a16="http://schemas.microsoft.com/office/drawing/2014/main" id="{8AFB4FAA-FD0D-A270-1A6F-214F785A8BC6}"/>
              </a:ext>
            </a:extLst>
          </p:cNvPr>
          <p:cNvSpPr>
            <a:spLocks noGrp="1" noChangeArrowheads="1"/>
          </p:cNvSpPr>
          <p:nvPr>
            <p:ph idx="1"/>
          </p:nvPr>
        </p:nvSpPr>
        <p:spPr>
          <a:xfrm>
            <a:off x="-30163" y="549275"/>
            <a:ext cx="8332788" cy="5951538"/>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4000" b="1" dirty="0"/>
              <a:t>     </a:t>
            </a:r>
            <a:r>
              <a:rPr lang="en-US" sz="4000" b="1" dirty="0" err="1"/>
              <a:t>Charis</a:t>
            </a:r>
            <a:r>
              <a:rPr lang="en-US" sz="4000" b="1" dirty="0"/>
              <a:t> – grace, generous undertaking</a:t>
            </a:r>
          </a:p>
          <a:p>
            <a:pPr marL="0" indent="0" eaLnBrk="1" fontAlgn="auto">
              <a:spcAft>
                <a:spcPts val="0"/>
              </a:spcAft>
              <a:buFont typeface="Arial" panose="020B0604020202020204" pitchFamily="34" charset="0"/>
              <a:buNone/>
              <a:defRPr/>
            </a:pPr>
            <a:r>
              <a:rPr lang="en-US" sz="4000" dirty="0"/>
              <a:t>8:6 -7 so that we might urge Titus that, </a:t>
            </a:r>
          </a:p>
          <a:p>
            <a:pPr marL="0" indent="0" eaLnBrk="1" fontAlgn="auto">
              <a:spcAft>
                <a:spcPts val="0"/>
              </a:spcAft>
              <a:buFont typeface="Arial" panose="020B0604020202020204" pitchFamily="34" charset="0"/>
              <a:buNone/>
              <a:defRPr/>
            </a:pPr>
            <a:r>
              <a:rPr lang="en-US" sz="4000" dirty="0"/>
              <a:t>as he had already made a beginning, so </a:t>
            </a:r>
          </a:p>
          <a:p>
            <a:pPr marL="0" indent="0" eaLnBrk="1" fontAlgn="auto">
              <a:spcAft>
                <a:spcPts val="0"/>
              </a:spcAft>
              <a:buFont typeface="Arial" panose="020B0604020202020204" pitchFamily="34" charset="0"/>
              <a:buNone/>
              <a:defRPr/>
            </a:pPr>
            <a:r>
              <a:rPr lang="en-US" sz="4000" dirty="0"/>
              <a:t>he should also complete this </a:t>
            </a:r>
            <a:r>
              <a:rPr lang="en-US" sz="4000" b="1" dirty="0"/>
              <a:t>generous undertaking</a:t>
            </a:r>
            <a:r>
              <a:rPr lang="en-US" sz="4000" dirty="0"/>
              <a:t> (</a:t>
            </a:r>
            <a:r>
              <a:rPr lang="en-US" sz="4000" i="1" dirty="0" err="1"/>
              <a:t>charis</a:t>
            </a:r>
            <a:r>
              <a:rPr lang="en-US" sz="4000" dirty="0"/>
              <a:t>) among you. </a:t>
            </a:r>
          </a:p>
          <a:p>
            <a:pPr marL="0" indent="0" eaLnBrk="1" fontAlgn="auto">
              <a:spcAft>
                <a:spcPts val="0"/>
              </a:spcAft>
              <a:buFont typeface="Arial" panose="020B0604020202020204" pitchFamily="34" charset="0"/>
              <a:buNone/>
              <a:defRPr/>
            </a:pPr>
            <a:r>
              <a:rPr lang="en-US" sz="4000" dirty="0"/>
              <a:t>Now as you excel in everything-- in faith, in speech, in knowledge, in utmost eagerness, and in our love for you-- so </a:t>
            </a:r>
          </a:p>
          <a:p>
            <a:pPr marL="0" indent="0" eaLnBrk="1" fontAlgn="auto">
              <a:spcAft>
                <a:spcPts val="0"/>
              </a:spcAft>
              <a:buFont typeface="Arial" panose="020B0604020202020204" pitchFamily="34" charset="0"/>
              <a:buNone/>
              <a:defRPr/>
            </a:pPr>
            <a:r>
              <a:rPr lang="en-US" sz="4000" dirty="0"/>
              <a:t>we want you to excel also in this </a:t>
            </a:r>
          </a:p>
          <a:p>
            <a:pPr marL="0" indent="0" eaLnBrk="1" fontAlgn="auto">
              <a:spcAft>
                <a:spcPts val="0"/>
              </a:spcAft>
              <a:buFont typeface="Arial" panose="020B0604020202020204" pitchFamily="34" charset="0"/>
              <a:buNone/>
              <a:defRPr/>
            </a:pPr>
            <a:r>
              <a:rPr lang="en-US" sz="4000" b="1" dirty="0"/>
              <a:t>generous undertaking </a:t>
            </a:r>
            <a:r>
              <a:rPr lang="en-US" sz="4000" dirty="0"/>
              <a:t>(</a:t>
            </a:r>
            <a:r>
              <a:rPr lang="en-US" sz="4000" i="1" dirty="0" err="1"/>
              <a:t>charis</a:t>
            </a:r>
            <a:r>
              <a:rPr lang="en-US" sz="4000" dirty="0"/>
              <a:t>).</a:t>
            </a:r>
          </a:p>
          <a:p>
            <a:pPr marL="0" indent="0" eaLnBrk="1" fontAlgn="auto" hangingPunct="1">
              <a:spcAft>
                <a:spcPts val="0"/>
              </a:spcAft>
              <a:buFont typeface="Arial" panose="020B0604020202020204" pitchFamily="34" charset="0"/>
              <a:buNone/>
              <a:defRPr/>
            </a:pPr>
            <a:endParaRPr lang="en-US" sz="4000" b="1" dirty="0"/>
          </a:p>
          <a:p>
            <a:pPr eaLnBrk="1" fontAlgn="auto" hangingPunct="1">
              <a:spcAft>
                <a:spcPts val="0"/>
              </a:spcAft>
              <a:buFont typeface="Arial" panose="020B0604020202020204" pitchFamily="34" charset="0"/>
              <a:buNone/>
              <a:defRPr/>
            </a:pPr>
            <a:endParaRPr lang="en-US" altLang="zh-CN" dirty="0">
              <a:cs typeface="宋体"/>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A491797-6DC1-1B34-633C-55BCEA547974}"/>
              </a:ext>
            </a:extLst>
          </p:cNvPr>
          <p:cNvSpPr>
            <a:spLocks noGrp="1" noChangeArrowheads="1"/>
          </p:cNvSpPr>
          <p:nvPr>
            <p:ph type="title"/>
          </p:nvPr>
        </p:nvSpPr>
        <p:spPr>
          <a:xfrm>
            <a:off x="685800" y="-160338"/>
            <a:ext cx="7772400" cy="1143001"/>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Words</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and</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Repetitions</a:t>
            </a:r>
            <a:r>
              <a:rPr lang="en-US" altLang="zh-CN" sz="4000" b="1" dirty="0">
                <a:cs typeface="宋体"/>
              </a:rPr>
              <a:t> </a:t>
            </a:r>
            <a:endParaRPr lang="en-US" sz="4000" b="1" dirty="0">
              <a:ea typeface="ＭＳ Ｐゴシック"/>
              <a:cs typeface="ＭＳ Ｐゴシック"/>
            </a:endParaRPr>
          </a:p>
        </p:txBody>
      </p:sp>
      <p:sp>
        <p:nvSpPr>
          <p:cNvPr id="72707" name="Rectangle 3">
            <a:extLst>
              <a:ext uri="{FF2B5EF4-FFF2-40B4-BE49-F238E27FC236}">
                <a16:creationId xmlns:a16="http://schemas.microsoft.com/office/drawing/2014/main" id="{F436DDA1-4650-ED07-06F3-5D4819D9ED3A}"/>
              </a:ext>
            </a:extLst>
          </p:cNvPr>
          <p:cNvSpPr>
            <a:spLocks noGrp="1" noChangeArrowheads="1"/>
          </p:cNvSpPr>
          <p:nvPr>
            <p:ph idx="1"/>
          </p:nvPr>
        </p:nvSpPr>
        <p:spPr>
          <a:xfrm>
            <a:off x="-25400" y="473075"/>
            <a:ext cx="7780338" cy="5951538"/>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3700" b="1" dirty="0"/>
              <a:t>    </a:t>
            </a:r>
            <a:r>
              <a:rPr lang="en-US" sz="3700" b="1" dirty="0" err="1"/>
              <a:t>Perisseia</a:t>
            </a:r>
            <a:r>
              <a:rPr lang="en-US" sz="3700" b="1" dirty="0"/>
              <a:t>/</a:t>
            </a:r>
            <a:r>
              <a:rPr lang="en-US" sz="3700" b="1" dirty="0" err="1"/>
              <a:t>Perisseuo</a:t>
            </a:r>
            <a:r>
              <a:rPr lang="en-US" sz="6000" dirty="0"/>
              <a:t> </a:t>
            </a:r>
          </a:p>
          <a:p>
            <a:pPr marL="0" indent="0" eaLnBrk="1" fontAlgn="auto">
              <a:spcAft>
                <a:spcPts val="0"/>
              </a:spcAft>
              <a:buFont typeface="Arial" panose="020B0604020202020204" pitchFamily="34" charset="0"/>
              <a:buNone/>
              <a:defRPr/>
            </a:pPr>
            <a:r>
              <a:rPr lang="en-US" dirty="0"/>
              <a:t>8:2 for during a severe ordeal of affliction, their </a:t>
            </a:r>
            <a:r>
              <a:rPr lang="en-US" b="1" dirty="0"/>
              <a:t>abundant</a:t>
            </a:r>
            <a:r>
              <a:rPr lang="en-US" dirty="0"/>
              <a:t> joy (</a:t>
            </a:r>
            <a:r>
              <a:rPr lang="en-US" i="1" dirty="0" err="1"/>
              <a:t>perisseia</a:t>
            </a:r>
            <a:r>
              <a:rPr lang="en-US" i="1" dirty="0"/>
              <a:t> </a:t>
            </a:r>
            <a:r>
              <a:rPr lang="en-US" dirty="0"/>
              <a:t>literally, “the abundance of their joy”) and their extreme poverty have </a:t>
            </a:r>
            <a:r>
              <a:rPr lang="en-US" b="1" dirty="0"/>
              <a:t>overflowed</a:t>
            </a:r>
            <a:r>
              <a:rPr lang="en-US" dirty="0"/>
              <a:t> (</a:t>
            </a:r>
            <a:r>
              <a:rPr lang="en-US" i="1" dirty="0" err="1"/>
              <a:t>perisseuo</a:t>
            </a:r>
            <a:r>
              <a:rPr lang="en-US" dirty="0"/>
              <a:t>) in a wealth of generosity on their part.</a:t>
            </a:r>
          </a:p>
          <a:p>
            <a:pPr marL="0" indent="0" eaLnBrk="1" fontAlgn="auto" hangingPunct="1">
              <a:spcAft>
                <a:spcPts val="0"/>
              </a:spcAft>
              <a:buFont typeface="Arial" panose="020B0604020202020204" pitchFamily="34" charset="0"/>
              <a:buNone/>
              <a:defRPr/>
            </a:pPr>
            <a:r>
              <a:rPr lang="en-US" dirty="0"/>
              <a:t>8:7 Now as you </a:t>
            </a:r>
            <a:r>
              <a:rPr lang="en-US" b="1" dirty="0"/>
              <a:t>excel</a:t>
            </a:r>
            <a:r>
              <a:rPr lang="en-US" dirty="0"/>
              <a:t> (</a:t>
            </a:r>
            <a:r>
              <a:rPr lang="en-US" i="1" dirty="0" err="1"/>
              <a:t>perisseuo</a:t>
            </a:r>
            <a:r>
              <a:rPr lang="en-US" dirty="0"/>
              <a:t>) in everything-- in faith, in speech, in knowledge, in utmost eagerness, and in our love for you-- so we want you to </a:t>
            </a:r>
            <a:r>
              <a:rPr lang="en-US" b="1" dirty="0"/>
              <a:t>excel</a:t>
            </a:r>
            <a:r>
              <a:rPr lang="en-US" dirty="0"/>
              <a:t> (</a:t>
            </a:r>
            <a:r>
              <a:rPr lang="en-US" i="1" dirty="0" err="1"/>
              <a:t>perisseuo</a:t>
            </a:r>
            <a:r>
              <a:rPr lang="en-US" dirty="0"/>
              <a:t>) also in this generous undertaking.</a:t>
            </a:r>
          </a:p>
          <a:p>
            <a:pPr marL="0" indent="0" eaLnBrk="1" fontAlgn="auto" hangingPunct="1">
              <a:spcAft>
                <a:spcPts val="0"/>
              </a:spcAft>
              <a:buFont typeface="Arial" panose="020B0604020202020204" pitchFamily="34" charset="0"/>
              <a:buNone/>
              <a:defRPr/>
            </a:pPr>
            <a:endParaRPr lang="en-US" altLang="zh-CN" dirty="0">
              <a:cs typeface="宋体"/>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 calcmode="lin" valueType="num">
                                      <p:cBhvr additive="base">
                                        <p:cTn id="7"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anim calcmode="lin" valueType="num">
                                      <p:cBhvr additive="base">
                                        <p:cTn id="13"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B8D4C55-6367-6076-AFDD-89689136585A}"/>
              </a:ext>
            </a:extLst>
          </p:cNvPr>
          <p:cNvSpPr>
            <a:spLocks noGrp="1" noChangeArrowheads="1"/>
          </p:cNvSpPr>
          <p:nvPr>
            <p:ph type="title"/>
          </p:nvPr>
        </p:nvSpPr>
        <p:spPr>
          <a:xfrm>
            <a:off x="685800" y="-160338"/>
            <a:ext cx="7772400" cy="1143001"/>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Words</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and</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Repetitions</a:t>
            </a:r>
            <a:r>
              <a:rPr lang="en-US" altLang="zh-CN" sz="4000" b="1" dirty="0">
                <a:cs typeface="宋体"/>
              </a:rPr>
              <a:t> </a:t>
            </a:r>
            <a:endParaRPr lang="en-US" sz="4000" b="1" dirty="0">
              <a:ea typeface="ＭＳ Ｐゴシック"/>
              <a:cs typeface="ＭＳ Ｐゴシック"/>
            </a:endParaRPr>
          </a:p>
        </p:txBody>
      </p:sp>
      <p:sp>
        <p:nvSpPr>
          <p:cNvPr id="72707" name="Rectangle 3">
            <a:extLst>
              <a:ext uri="{FF2B5EF4-FFF2-40B4-BE49-F238E27FC236}">
                <a16:creationId xmlns:a16="http://schemas.microsoft.com/office/drawing/2014/main" id="{9136BA05-1B80-3FDB-184B-6042F56115D2}"/>
              </a:ext>
            </a:extLst>
          </p:cNvPr>
          <p:cNvSpPr>
            <a:spLocks noGrp="1" noChangeArrowheads="1"/>
          </p:cNvSpPr>
          <p:nvPr>
            <p:ph idx="1"/>
          </p:nvPr>
        </p:nvSpPr>
        <p:spPr>
          <a:xfrm>
            <a:off x="401638" y="854075"/>
            <a:ext cx="7778750" cy="5951538"/>
          </a:xfrm>
        </p:spPr>
        <p:txBody>
          <a:bodyPr/>
          <a:lstStyle/>
          <a:p>
            <a:pPr marL="0" indent="0" eaLnBrk="1" hangingPunct="1">
              <a:buFont typeface="Arial" panose="020B0604020202020204" pitchFamily="34" charset="0"/>
              <a:buNone/>
            </a:pPr>
            <a:r>
              <a:rPr lang="en-US" altLang="en-US" sz="4000" b="1"/>
              <a:t>**</a:t>
            </a:r>
            <a:r>
              <a:rPr lang="en-US" altLang="en-US" sz="4000"/>
              <a:t>begging us </a:t>
            </a:r>
            <a:r>
              <a:rPr lang="en-US" altLang="en-US" sz="4000" b="1"/>
              <a:t>earnestly</a:t>
            </a:r>
            <a:r>
              <a:rPr lang="en-US" altLang="en-US" sz="4000"/>
              <a:t> (</a:t>
            </a:r>
            <a:r>
              <a:rPr lang="en-US" altLang="en-US" sz="4000" i="1"/>
              <a:t>paraklesis</a:t>
            </a:r>
            <a:r>
              <a:rPr lang="en-US" altLang="en-US" sz="4000"/>
              <a:t>) for the privilege (</a:t>
            </a:r>
            <a:r>
              <a:rPr lang="en-US" altLang="en-US" sz="4000" i="1"/>
              <a:t>charis</a:t>
            </a:r>
            <a:r>
              <a:rPr lang="en-US" altLang="en-US" sz="4000"/>
              <a:t>) of </a:t>
            </a:r>
            <a:r>
              <a:rPr lang="en-US" altLang="en-US" sz="4000" b="1"/>
              <a:t>sharing</a:t>
            </a:r>
            <a:r>
              <a:rPr lang="en-US" altLang="en-US" sz="4000"/>
              <a:t> (</a:t>
            </a:r>
            <a:r>
              <a:rPr lang="en-US" altLang="en-US" sz="4000" i="1"/>
              <a:t>koinonia</a:t>
            </a:r>
            <a:r>
              <a:rPr lang="en-US" altLang="en-US" sz="4000"/>
              <a:t>) in this </a:t>
            </a:r>
            <a:r>
              <a:rPr lang="en-US" altLang="en-US" sz="4000" b="1"/>
              <a:t>ministry</a:t>
            </a:r>
            <a:r>
              <a:rPr lang="en-US" altLang="en-US" sz="4000"/>
              <a:t>(</a:t>
            </a:r>
            <a:r>
              <a:rPr lang="en-US" altLang="en-US" sz="4000" i="1"/>
              <a:t>diakonia</a:t>
            </a:r>
            <a:r>
              <a:rPr lang="en-US" altLang="en-US" sz="4000"/>
              <a:t>) to the saints—</a:t>
            </a:r>
          </a:p>
          <a:p>
            <a:pPr marL="0" indent="0" eaLnBrk="1" hangingPunct="1">
              <a:buFont typeface="Arial" panose="020B0604020202020204" pitchFamily="34" charset="0"/>
              <a:buNone/>
            </a:pPr>
            <a:endParaRPr lang="en-US" altLang="en-US" sz="1800"/>
          </a:p>
          <a:p>
            <a:pPr marL="0" indent="0" eaLnBrk="1" hangingPunct="1">
              <a:buFont typeface="Arial" panose="020B0604020202020204" pitchFamily="34" charset="0"/>
              <a:buNone/>
            </a:pPr>
            <a:r>
              <a:rPr lang="en-US" altLang="en-US" sz="3600" b="1"/>
              <a:t>Paraklesis – earnestly, </a:t>
            </a:r>
          </a:p>
          <a:p>
            <a:pPr marL="0" indent="0" eaLnBrk="1" hangingPunct="1">
              <a:buFont typeface="Arial" panose="020B0604020202020204" pitchFamily="34" charset="0"/>
              <a:buNone/>
            </a:pPr>
            <a:r>
              <a:rPr lang="en-US" altLang="en-US" sz="3600" b="1"/>
              <a:t>	with strong appeal, </a:t>
            </a:r>
          </a:p>
          <a:p>
            <a:pPr marL="0" indent="0" eaLnBrk="1" hangingPunct="1">
              <a:buFont typeface="Arial" panose="020B0604020202020204" pitchFamily="34" charset="0"/>
              <a:buNone/>
            </a:pPr>
            <a:r>
              <a:rPr lang="en-US" altLang="en-US" sz="3600" b="1"/>
              <a:t>	lift another’s spirits, </a:t>
            </a:r>
          </a:p>
          <a:p>
            <a:pPr marL="0" indent="0" eaLnBrk="1" hangingPunct="1">
              <a:buFont typeface="Arial" panose="020B0604020202020204" pitchFamily="34" charset="0"/>
              <a:buNone/>
            </a:pPr>
            <a:r>
              <a:rPr lang="en-US" altLang="en-US" sz="3600" b="1"/>
              <a:t>	comfort, console.</a:t>
            </a:r>
            <a:endParaRPr lang="en-US" altLang="zh-CN" sz="3600" b="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2" end="2"/>
                                            </p:txEl>
                                          </p:spTgt>
                                        </p:tgtEl>
                                        <p:attrNameLst>
                                          <p:attrName>style.visibility</p:attrName>
                                        </p:attrNameLst>
                                      </p:cBhvr>
                                      <p:to>
                                        <p:strVal val="visible"/>
                                      </p:to>
                                    </p:set>
                                    <p:anim calcmode="lin" valueType="num">
                                      <p:cBhvr additive="base">
                                        <p:cTn id="7"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anim calcmode="lin" valueType="num">
                                      <p:cBhvr additive="base">
                                        <p:cTn id="11"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anim calcmode="lin" valueType="num">
                                      <p:cBhvr additive="base">
                                        <p:cTn id="15"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270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2707">
                                            <p:txEl>
                                              <p:pRg st="5" end="5"/>
                                            </p:txEl>
                                          </p:spTgt>
                                        </p:tgtEl>
                                        <p:attrNameLst>
                                          <p:attrName>style.visibility</p:attrName>
                                        </p:attrNameLst>
                                      </p:cBhvr>
                                      <p:to>
                                        <p:strVal val="visible"/>
                                      </p:to>
                                    </p:set>
                                    <p:anim calcmode="lin" valueType="num">
                                      <p:cBhvr additive="base">
                                        <p:cTn id="19"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522952D-95EE-8A4A-9E57-A6DA8F0D6659}"/>
              </a:ext>
            </a:extLst>
          </p:cNvPr>
          <p:cNvSpPr>
            <a:spLocks noGrp="1" noChangeArrowheads="1"/>
          </p:cNvSpPr>
          <p:nvPr>
            <p:ph type="title"/>
          </p:nvPr>
        </p:nvSpPr>
        <p:spPr>
          <a:xfrm>
            <a:off x="685800" y="-160338"/>
            <a:ext cx="7772400" cy="1143001"/>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Words</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and</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Repetitions</a:t>
            </a:r>
            <a:r>
              <a:rPr lang="en-US" altLang="zh-CN" sz="4000" b="1" dirty="0">
                <a:cs typeface="宋体"/>
              </a:rPr>
              <a:t> </a:t>
            </a:r>
            <a:endParaRPr lang="en-US" sz="4000" b="1" dirty="0">
              <a:ea typeface="ＭＳ Ｐゴシック"/>
              <a:cs typeface="ＭＳ Ｐゴシック"/>
            </a:endParaRPr>
          </a:p>
        </p:txBody>
      </p:sp>
      <p:sp>
        <p:nvSpPr>
          <p:cNvPr id="72707" name="Rectangle 3">
            <a:extLst>
              <a:ext uri="{FF2B5EF4-FFF2-40B4-BE49-F238E27FC236}">
                <a16:creationId xmlns:a16="http://schemas.microsoft.com/office/drawing/2014/main" id="{464BE185-88F5-0B17-CA6E-E90BE8937AA3}"/>
              </a:ext>
            </a:extLst>
          </p:cNvPr>
          <p:cNvSpPr>
            <a:spLocks noGrp="1" noChangeArrowheads="1"/>
          </p:cNvSpPr>
          <p:nvPr>
            <p:ph idx="1"/>
          </p:nvPr>
        </p:nvSpPr>
        <p:spPr>
          <a:xfrm>
            <a:off x="0" y="717550"/>
            <a:ext cx="9247188" cy="6140450"/>
          </a:xfrm>
        </p:spPr>
        <p:txBody>
          <a:bodyPr rtlCol="0">
            <a:normAutofit fontScale="47500" lnSpcReduction="20000"/>
          </a:bodyPr>
          <a:lstStyle/>
          <a:p>
            <a:pPr marL="0" indent="0" eaLnBrk="1" fontAlgn="auto" hangingPunct="1">
              <a:spcAft>
                <a:spcPts val="0"/>
              </a:spcAft>
              <a:buFont typeface="Arial" panose="020B0604020202020204" pitchFamily="34" charset="0"/>
              <a:buNone/>
              <a:defRPr/>
            </a:pPr>
            <a:r>
              <a:rPr lang="en-US" sz="6700" b="1" dirty="0"/>
              <a:t>      </a:t>
            </a:r>
            <a:r>
              <a:rPr lang="en-US" sz="6700" b="1" dirty="0" err="1"/>
              <a:t>Paraklesis</a:t>
            </a:r>
            <a:r>
              <a:rPr lang="en-US" sz="6700" b="1" dirty="0"/>
              <a:t> –</a:t>
            </a:r>
          </a:p>
          <a:p>
            <a:pPr marL="0" indent="0" eaLnBrk="1" fontAlgn="auto" hangingPunct="1">
              <a:spcAft>
                <a:spcPts val="0"/>
              </a:spcAft>
              <a:buFont typeface="Arial" panose="020B0604020202020204" pitchFamily="34" charset="0"/>
              <a:buNone/>
              <a:defRPr/>
            </a:pPr>
            <a:r>
              <a:rPr lang="en-US" sz="6700" dirty="0"/>
              <a:t>2 </a:t>
            </a:r>
            <a:r>
              <a:rPr lang="en-US" sz="6700" dirty="0" err="1"/>
              <a:t>Cor</a:t>
            </a:r>
            <a:r>
              <a:rPr lang="en-US" sz="6700" dirty="0"/>
              <a:t> 1:</a:t>
            </a:r>
            <a:r>
              <a:rPr lang="en-US" sz="6700" baseline="30000" dirty="0"/>
              <a:t> 3</a:t>
            </a:r>
            <a:r>
              <a:rPr lang="en-US" sz="6700" dirty="0"/>
              <a:t> Blessed be the God and Father of our Lord Jesus Christ, the Father of mercies and the God of all </a:t>
            </a:r>
            <a:r>
              <a:rPr lang="en-US" sz="6700" b="1" dirty="0"/>
              <a:t>consolation</a:t>
            </a:r>
            <a:r>
              <a:rPr lang="en-US" sz="6700" dirty="0"/>
              <a:t>,</a:t>
            </a:r>
            <a:r>
              <a:rPr lang="en-US" sz="6700" baseline="30000" dirty="0"/>
              <a:t>4</a:t>
            </a:r>
            <a:r>
              <a:rPr lang="en-US" sz="6700" dirty="0"/>
              <a:t> who </a:t>
            </a:r>
            <a:r>
              <a:rPr lang="en-US" sz="6700" b="1" dirty="0"/>
              <a:t>consoles</a:t>
            </a:r>
            <a:r>
              <a:rPr lang="en-US" sz="6700" dirty="0"/>
              <a:t> us in all our affliction, so that we may be able to </a:t>
            </a:r>
            <a:r>
              <a:rPr lang="en-US" sz="6700" b="1" dirty="0"/>
              <a:t>console</a:t>
            </a:r>
            <a:r>
              <a:rPr lang="en-US" sz="6700" dirty="0"/>
              <a:t> those who are in any affliction with the </a:t>
            </a:r>
            <a:r>
              <a:rPr lang="en-US" sz="6700" b="1" dirty="0"/>
              <a:t>consolation</a:t>
            </a:r>
            <a:r>
              <a:rPr lang="en-US" sz="6700" dirty="0"/>
              <a:t> with which we ourselves are </a:t>
            </a:r>
            <a:r>
              <a:rPr lang="en-US" sz="6700" b="1" dirty="0"/>
              <a:t>consoled</a:t>
            </a:r>
            <a:r>
              <a:rPr lang="en-US" sz="6700" dirty="0"/>
              <a:t> by God. </a:t>
            </a:r>
            <a:r>
              <a:rPr lang="en-US" sz="6700" baseline="30000" dirty="0"/>
              <a:t>5</a:t>
            </a:r>
            <a:r>
              <a:rPr lang="en-US" sz="6700" dirty="0"/>
              <a:t> For just as the sufferings of Christ are abundant for us, so also our </a:t>
            </a:r>
            <a:r>
              <a:rPr lang="en-US" sz="6700" b="1" dirty="0"/>
              <a:t>consolation</a:t>
            </a:r>
            <a:r>
              <a:rPr lang="en-US" sz="6700" dirty="0"/>
              <a:t> is abundant through Christ. </a:t>
            </a:r>
            <a:r>
              <a:rPr lang="en-US" sz="6700" baseline="30000" dirty="0"/>
              <a:t>6</a:t>
            </a:r>
            <a:r>
              <a:rPr lang="en-US" sz="6700" dirty="0"/>
              <a:t> If we are being afflicted, it is for your </a:t>
            </a:r>
            <a:r>
              <a:rPr lang="en-US" sz="6700" b="1" dirty="0"/>
              <a:t>consolation</a:t>
            </a:r>
            <a:r>
              <a:rPr lang="en-US" sz="6700" dirty="0"/>
              <a:t> and salvation; if we are being </a:t>
            </a:r>
            <a:r>
              <a:rPr lang="en-US" sz="6700" b="1" dirty="0"/>
              <a:t>consoled</a:t>
            </a:r>
            <a:r>
              <a:rPr lang="en-US" sz="6700" dirty="0"/>
              <a:t>, it is for your </a:t>
            </a:r>
            <a:r>
              <a:rPr lang="en-US" sz="6700" b="1" dirty="0"/>
              <a:t>consolation</a:t>
            </a:r>
            <a:r>
              <a:rPr lang="en-US" sz="6700" dirty="0"/>
              <a:t>, which you experience when you patiently endure the same sufferings that we are also suffering. </a:t>
            </a:r>
            <a:r>
              <a:rPr lang="en-US" sz="6700" baseline="30000" dirty="0"/>
              <a:t>7</a:t>
            </a:r>
            <a:r>
              <a:rPr lang="en-US" sz="6700" dirty="0"/>
              <a:t> Our hope for you is unshaken; for we know that as you share in our sufferings, so also you share in our </a:t>
            </a:r>
            <a:r>
              <a:rPr lang="en-US" sz="6700" b="1" dirty="0"/>
              <a:t>consolation</a:t>
            </a:r>
            <a:r>
              <a:rPr lang="en-US" sz="6700" dirty="0"/>
              <a:t>. </a:t>
            </a:r>
            <a:endParaRPr lang="en-US" altLang="zh-CN" sz="6700" dirty="0">
              <a:cs typeface="宋体"/>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9400F4F-7AB4-8324-0788-C0A77960F595}"/>
              </a:ext>
            </a:extLst>
          </p:cNvPr>
          <p:cNvSpPr>
            <a:spLocks noGrp="1" noChangeArrowheads="1"/>
          </p:cNvSpPr>
          <p:nvPr>
            <p:ph type="title"/>
          </p:nvPr>
        </p:nvSpPr>
        <p:spPr>
          <a:xfrm>
            <a:off x="685800" y="-160338"/>
            <a:ext cx="7772400" cy="1143001"/>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Words</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and</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Repetitions</a:t>
            </a:r>
            <a:r>
              <a:rPr lang="en-US" altLang="zh-CN" sz="4000" b="1" dirty="0">
                <a:cs typeface="宋体"/>
              </a:rPr>
              <a:t> </a:t>
            </a:r>
            <a:endParaRPr lang="en-US" sz="4000" b="1" dirty="0">
              <a:ea typeface="ＭＳ Ｐゴシック"/>
              <a:cs typeface="ＭＳ Ｐゴシック"/>
            </a:endParaRPr>
          </a:p>
        </p:txBody>
      </p:sp>
      <p:sp>
        <p:nvSpPr>
          <p:cNvPr id="26627" name="Rectangle 3">
            <a:extLst>
              <a:ext uri="{FF2B5EF4-FFF2-40B4-BE49-F238E27FC236}">
                <a16:creationId xmlns:a16="http://schemas.microsoft.com/office/drawing/2014/main" id="{72C13773-9A70-A6C3-72AA-523FB226D0A6}"/>
              </a:ext>
            </a:extLst>
          </p:cNvPr>
          <p:cNvSpPr>
            <a:spLocks noGrp="1" noChangeArrowheads="1"/>
          </p:cNvSpPr>
          <p:nvPr>
            <p:ph idx="1"/>
          </p:nvPr>
        </p:nvSpPr>
        <p:spPr>
          <a:xfrm>
            <a:off x="339725" y="1052513"/>
            <a:ext cx="7780338" cy="5949950"/>
          </a:xfrm>
        </p:spPr>
        <p:txBody>
          <a:bodyPr/>
          <a:lstStyle/>
          <a:p>
            <a:pPr marL="0" indent="0" eaLnBrk="1" hangingPunct="1">
              <a:buFont typeface="Arial" panose="020B0604020202020204" pitchFamily="34" charset="0"/>
              <a:buNone/>
            </a:pPr>
            <a:r>
              <a:rPr lang="en-US" altLang="en-US" sz="4000" b="1"/>
              <a:t>**</a:t>
            </a:r>
            <a:r>
              <a:rPr lang="en-US" altLang="en-US" sz="4000"/>
              <a:t>begging us earnestly (</a:t>
            </a:r>
            <a:r>
              <a:rPr lang="en-US" altLang="en-US" sz="4000" i="1"/>
              <a:t>paraklesis</a:t>
            </a:r>
            <a:r>
              <a:rPr lang="en-US" altLang="en-US" sz="4000"/>
              <a:t>) for the privilege (</a:t>
            </a:r>
            <a:r>
              <a:rPr lang="en-US" altLang="en-US" sz="4000" i="1"/>
              <a:t>charis</a:t>
            </a:r>
            <a:r>
              <a:rPr lang="en-US" altLang="en-US" sz="4000"/>
              <a:t>) of </a:t>
            </a:r>
            <a:r>
              <a:rPr lang="en-US" altLang="en-US" sz="4000" b="1"/>
              <a:t>sharing</a:t>
            </a:r>
            <a:r>
              <a:rPr lang="en-US" altLang="en-US" sz="4000"/>
              <a:t> (</a:t>
            </a:r>
            <a:r>
              <a:rPr lang="en-US" altLang="en-US" sz="4000" i="1"/>
              <a:t>koinonia</a:t>
            </a:r>
            <a:r>
              <a:rPr lang="en-US" altLang="en-US" sz="4000"/>
              <a:t>) in this ministry(</a:t>
            </a:r>
            <a:r>
              <a:rPr lang="en-US" altLang="en-US" sz="4000" i="1"/>
              <a:t>diakonia</a:t>
            </a:r>
            <a:r>
              <a:rPr lang="en-US" altLang="en-US" sz="4000"/>
              <a:t>) to the saints—</a:t>
            </a:r>
          </a:p>
          <a:p>
            <a:pPr marL="0" indent="0" eaLnBrk="1" hangingPunct="1">
              <a:buFont typeface="Arial" panose="020B0604020202020204" pitchFamily="34" charset="0"/>
              <a:buNone/>
            </a:pPr>
            <a:endParaRPr lang="en-US" altLang="en-US" sz="2000"/>
          </a:p>
          <a:p>
            <a:pPr marL="0" indent="0" eaLnBrk="1" hangingPunct="1">
              <a:buFont typeface="Arial" panose="020B0604020202020204" pitchFamily="34" charset="0"/>
              <a:buNone/>
            </a:pPr>
            <a:r>
              <a:rPr lang="en-US" altLang="en-US" sz="4000" b="1"/>
              <a:t>Koinonia</a:t>
            </a:r>
            <a:r>
              <a:rPr lang="en-US" altLang="en-US" sz="3600" b="1"/>
              <a:t> –</a:t>
            </a:r>
            <a:r>
              <a:rPr lang="en-US" altLang="en-US" sz="3600"/>
              <a:t> </a:t>
            </a:r>
            <a:r>
              <a:rPr lang="en-US" altLang="en-US" sz="3600" b="1"/>
              <a:t>sharing,</a:t>
            </a:r>
          </a:p>
          <a:p>
            <a:pPr marL="0" indent="0" eaLnBrk="1" hangingPunct="1">
              <a:buFont typeface="Arial" panose="020B0604020202020204" pitchFamily="34" charset="0"/>
              <a:buNone/>
            </a:pPr>
            <a:r>
              <a:rPr lang="en-US" altLang="zh-CN" sz="3600" b="1"/>
              <a:t>	generosity, contribution,</a:t>
            </a:r>
          </a:p>
          <a:p>
            <a:pPr marL="0" indent="0" eaLnBrk="1" hangingPunct="1">
              <a:buFont typeface="Arial" panose="020B0604020202020204" pitchFamily="34" charset="0"/>
              <a:buNone/>
            </a:pPr>
            <a:r>
              <a:rPr lang="en-US" altLang="zh-CN" sz="3600" b="1"/>
              <a:t>	fellowship, communion</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0D63190-B079-12FF-15EA-569DCDEA140A}"/>
              </a:ext>
            </a:extLst>
          </p:cNvPr>
          <p:cNvSpPr>
            <a:spLocks noGrp="1" noChangeArrowheads="1"/>
          </p:cNvSpPr>
          <p:nvPr>
            <p:ph type="title"/>
          </p:nvPr>
        </p:nvSpPr>
        <p:spPr>
          <a:xfrm>
            <a:off x="685800" y="-160338"/>
            <a:ext cx="7772400" cy="1143001"/>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Words</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and</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Repetitions</a:t>
            </a:r>
            <a:r>
              <a:rPr lang="en-US" altLang="zh-CN" sz="4000" b="1" dirty="0">
                <a:cs typeface="宋体"/>
              </a:rPr>
              <a:t> </a:t>
            </a:r>
            <a:endParaRPr lang="en-US" sz="4000" b="1" dirty="0">
              <a:ea typeface="ＭＳ Ｐゴシック"/>
              <a:cs typeface="ＭＳ Ｐゴシック"/>
            </a:endParaRPr>
          </a:p>
        </p:txBody>
      </p:sp>
      <p:sp>
        <p:nvSpPr>
          <p:cNvPr id="27651" name="Rectangle 3">
            <a:extLst>
              <a:ext uri="{FF2B5EF4-FFF2-40B4-BE49-F238E27FC236}">
                <a16:creationId xmlns:a16="http://schemas.microsoft.com/office/drawing/2014/main" id="{94F43EAD-9E9E-0069-9F6A-2FE5093E981E}"/>
              </a:ext>
            </a:extLst>
          </p:cNvPr>
          <p:cNvSpPr>
            <a:spLocks noGrp="1" noChangeArrowheads="1"/>
          </p:cNvSpPr>
          <p:nvPr>
            <p:ph idx="1"/>
          </p:nvPr>
        </p:nvSpPr>
        <p:spPr>
          <a:xfrm>
            <a:off x="690563" y="1052513"/>
            <a:ext cx="7780337" cy="5949950"/>
          </a:xfrm>
        </p:spPr>
        <p:txBody>
          <a:bodyPr/>
          <a:lstStyle/>
          <a:p>
            <a:pPr marL="0" indent="0" eaLnBrk="1" hangingPunct="1">
              <a:buFont typeface="Arial" panose="020B0604020202020204" pitchFamily="34" charset="0"/>
              <a:buNone/>
            </a:pPr>
            <a:r>
              <a:rPr lang="en-US" altLang="en-US" sz="4000" b="1"/>
              <a:t>**</a:t>
            </a:r>
            <a:r>
              <a:rPr lang="en-US" altLang="en-US" sz="4000"/>
              <a:t>begging us earnestly (</a:t>
            </a:r>
            <a:r>
              <a:rPr lang="en-US" altLang="en-US" sz="4000" i="1"/>
              <a:t>paraklesis</a:t>
            </a:r>
            <a:r>
              <a:rPr lang="en-US" altLang="en-US" sz="4000"/>
              <a:t>) for the privilege (</a:t>
            </a:r>
            <a:r>
              <a:rPr lang="en-US" altLang="en-US" sz="4000" i="1"/>
              <a:t>charis</a:t>
            </a:r>
            <a:r>
              <a:rPr lang="en-US" altLang="en-US" sz="4000"/>
              <a:t>) of sharing (</a:t>
            </a:r>
            <a:r>
              <a:rPr lang="en-US" altLang="en-US" sz="4000" i="1"/>
              <a:t>koinonia</a:t>
            </a:r>
            <a:r>
              <a:rPr lang="en-US" altLang="en-US" sz="4000"/>
              <a:t>) in this </a:t>
            </a:r>
            <a:r>
              <a:rPr lang="en-US" altLang="en-US" sz="4000" b="1"/>
              <a:t>ministry</a:t>
            </a:r>
            <a:r>
              <a:rPr lang="en-US" altLang="en-US" sz="4000"/>
              <a:t>(</a:t>
            </a:r>
            <a:r>
              <a:rPr lang="en-US" altLang="en-US" sz="4000" i="1"/>
              <a:t>diakonia</a:t>
            </a:r>
            <a:r>
              <a:rPr lang="en-US" altLang="en-US" sz="4000"/>
              <a:t>) to the saints—</a:t>
            </a:r>
          </a:p>
          <a:p>
            <a:pPr marL="0" indent="0" eaLnBrk="1" hangingPunct="1">
              <a:buFont typeface="Arial" panose="020B0604020202020204" pitchFamily="34" charset="0"/>
              <a:buNone/>
            </a:pPr>
            <a:endParaRPr lang="en-US" altLang="en-US" sz="1800" b="1"/>
          </a:p>
          <a:p>
            <a:pPr marL="0" indent="0" eaLnBrk="1" hangingPunct="1">
              <a:buFont typeface="Arial" panose="020B0604020202020204" pitchFamily="34" charset="0"/>
              <a:buNone/>
            </a:pPr>
            <a:r>
              <a:rPr lang="en-US" altLang="en-US" sz="4000" b="1"/>
              <a:t>   Diakonia – </a:t>
            </a:r>
          </a:p>
          <a:p>
            <a:pPr marL="0" indent="0" eaLnBrk="1" hangingPunct="1">
              <a:buFont typeface="Arial" panose="020B0604020202020204" pitchFamily="34" charset="0"/>
              <a:buNone/>
            </a:pPr>
            <a:r>
              <a:rPr lang="en-US" altLang="en-US" sz="4000" b="1"/>
              <a:t>	   ministry,</a:t>
            </a:r>
          </a:p>
          <a:p>
            <a:pPr marL="0" indent="0" eaLnBrk="1" hangingPunct="1">
              <a:buFont typeface="Arial" panose="020B0604020202020204" pitchFamily="34" charset="0"/>
              <a:buNone/>
            </a:pPr>
            <a:r>
              <a:rPr lang="en-US" altLang="en-US" sz="4000" b="1"/>
              <a:t>	   service</a:t>
            </a:r>
          </a:p>
          <a:p>
            <a:pPr marL="0" indent="0" eaLnBrk="1" hangingPunct="1">
              <a:buFont typeface="Arial" panose="020B0604020202020204" pitchFamily="34" charset="0"/>
              <a:buNone/>
            </a:pPr>
            <a:r>
              <a:rPr lang="en-US" altLang="zh-CN" sz="3600" b="1"/>
              <a:t>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7042648-0FEF-995E-0C85-838588B60E05}"/>
              </a:ext>
            </a:extLst>
          </p:cNvPr>
          <p:cNvSpPr>
            <a:spLocks noGrp="1" noChangeArrowheads="1"/>
          </p:cNvSpPr>
          <p:nvPr>
            <p:ph type="title"/>
          </p:nvPr>
        </p:nvSpPr>
        <p:spPr>
          <a:xfrm>
            <a:off x="685800" y="-160338"/>
            <a:ext cx="7772400" cy="1143001"/>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Key</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Words</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and</a:t>
            </a:r>
            <a:r>
              <a:rPr lang="en-US" altLang="zh-CN" sz="3600" b="1" dirty="0">
                <a:solidFill>
                  <a:srgbClr val="0070C0"/>
                </a:solidFill>
                <a:latin typeface="+mn-lt"/>
                <a:ea typeface="+mn-ea"/>
                <a:cs typeface="+mn-cs"/>
              </a:rPr>
              <a:t> </a:t>
            </a:r>
            <a:r>
              <a:rPr lang="en-US" altLang="zh-CN" sz="3600" b="1" dirty="0">
                <a:solidFill>
                  <a:schemeClr val="tx2">
                    <a:lumMod val="75000"/>
                  </a:schemeClr>
                </a:solidFill>
                <a:latin typeface="+mn-lt"/>
                <a:ea typeface="+mn-ea"/>
                <a:cs typeface="+mn-cs"/>
              </a:rPr>
              <a:t>Repetitions</a:t>
            </a:r>
            <a:r>
              <a:rPr lang="en-US" altLang="zh-CN" sz="4000" b="1" dirty="0">
                <a:cs typeface="宋体"/>
              </a:rPr>
              <a:t> </a:t>
            </a:r>
            <a:endParaRPr lang="en-US" sz="4000" b="1" dirty="0">
              <a:ea typeface="ＭＳ Ｐゴシック"/>
              <a:cs typeface="ＭＳ Ｐゴシック"/>
            </a:endParaRPr>
          </a:p>
        </p:txBody>
      </p:sp>
      <p:sp>
        <p:nvSpPr>
          <p:cNvPr id="72707" name="Rectangle 3">
            <a:extLst>
              <a:ext uri="{FF2B5EF4-FFF2-40B4-BE49-F238E27FC236}">
                <a16:creationId xmlns:a16="http://schemas.microsoft.com/office/drawing/2014/main" id="{C798A10A-C5EE-1DFB-78C1-DF196A964534}"/>
              </a:ext>
            </a:extLst>
          </p:cNvPr>
          <p:cNvSpPr>
            <a:spLocks noGrp="1" noChangeArrowheads="1"/>
          </p:cNvSpPr>
          <p:nvPr>
            <p:ph idx="1"/>
          </p:nvPr>
        </p:nvSpPr>
        <p:spPr>
          <a:xfrm>
            <a:off x="0" y="854075"/>
            <a:ext cx="9247188" cy="5951538"/>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US" sz="4600" dirty="0"/>
              <a:t>begging us </a:t>
            </a:r>
            <a:r>
              <a:rPr lang="en-US" sz="4600" b="1" dirty="0"/>
              <a:t>earnestly</a:t>
            </a:r>
            <a:r>
              <a:rPr lang="en-US" sz="4600" dirty="0"/>
              <a:t> (</a:t>
            </a:r>
            <a:r>
              <a:rPr lang="en-US" sz="4600" i="1" dirty="0" err="1"/>
              <a:t>paraklesis</a:t>
            </a:r>
            <a:r>
              <a:rPr lang="en-US" sz="4600" dirty="0"/>
              <a:t>) for the privilege (</a:t>
            </a:r>
            <a:r>
              <a:rPr lang="en-US" sz="4600" i="1" dirty="0" err="1"/>
              <a:t>charis</a:t>
            </a:r>
            <a:r>
              <a:rPr lang="en-US" sz="4600" dirty="0"/>
              <a:t>) of </a:t>
            </a:r>
            <a:r>
              <a:rPr lang="en-US" sz="4600" b="1" dirty="0"/>
              <a:t>sharing</a:t>
            </a:r>
            <a:r>
              <a:rPr lang="en-US" sz="4600" dirty="0"/>
              <a:t> (</a:t>
            </a:r>
            <a:r>
              <a:rPr lang="en-US" sz="4600" i="1" dirty="0" err="1"/>
              <a:t>koinonia</a:t>
            </a:r>
            <a:r>
              <a:rPr lang="en-US" sz="4600" dirty="0"/>
              <a:t>) in this </a:t>
            </a:r>
            <a:r>
              <a:rPr lang="en-US" sz="4600" b="1" dirty="0"/>
              <a:t>ministry</a:t>
            </a:r>
            <a:r>
              <a:rPr lang="en-US" sz="4600" dirty="0"/>
              <a:t>(</a:t>
            </a:r>
            <a:r>
              <a:rPr lang="en-US" sz="4600" i="1" dirty="0" err="1"/>
              <a:t>diakonia</a:t>
            </a:r>
            <a:r>
              <a:rPr lang="en-US" sz="4600" dirty="0"/>
              <a:t>) to the saints—</a:t>
            </a:r>
          </a:p>
          <a:p>
            <a:pPr marL="0" indent="0" eaLnBrk="1" fontAlgn="auto" hangingPunct="1">
              <a:spcAft>
                <a:spcPts val="0"/>
              </a:spcAft>
              <a:buFont typeface="Arial" panose="020B0604020202020204" pitchFamily="34" charset="0"/>
              <a:buNone/>
              <a:defRPr/>
            </a:pPr>
            <a:r>
              <a:rPr lang="en-US" sz="4000" dirty="0"/>
              <a:t>	</a:t>
            </a:r>
          </a:p>
          <a:p>
            <a:pPr marL="0" indent="0" eaLnBrk="1" fontAlgn="auto" hangingPunct="1">
              <a:spcAft>
                <a:spcPts val="0"/>
              </a:spcAft>
              <a:buFont typeface="Arial" panose="020B0604020202020204" pitchFamily="34" charset="0"/>
              <a:buNone/>
              <a:defRPr/>
            </a:pPr>
            <a:r>
              <a:rPr lang="en-US" sz="4000" dirty="0"/>
              <a:t>	they urgently pleaded with us for the privilege of sharing in this service to the saints. </a:t>
            </a:r>
            <a:r>
              <a:rPr lang="en-US" sz="4000" i="1" dirty="0"/>
              <a:t>New International Version</a:t>
            </a:r>
            <a:endParaRPr lang="en-US" sz="4000" dirty="0"/>
          </a:p>
          <a:p>
            <a:pPr marL="0" indent="0" eaLnBrk="1" fontAlgn="auto" hangingPunct="1">
              <a:spcAft>
                <a:spcPts val="0"/>
              </a:spcAft>
              <a:buFont typeface="Arial" panose="020B0604020202020204" pitchFamily="34" charset="0"/>
              <a:buNone/>
              <a:defRPr/>
            </a:pPr>
            <a:r>
              <a:rPr lang="en-US" sz="4000" dirty="0"/>
              <a:t>	Praying us with much </a:t>
            </a:r>
            <a:r>
              <a:rPr lang="en-US" sz="4000" dirty="0" err="1"/>
              <a:t>intreaty</a:t>
            </a:r>
            <a:r>
              <a:rPr lang="en-US" sz="4000" dirty="0"/>
              <a:t> that we would receive the gift, and </a:t>
            </a:r>
            <a:r>
              <a:rPr lang="en-US" sz="4000" i="1" dirty="0"/>
              <a:t>take upon us </a:t>
            </a:r>
            <a:r>
              <a:rPr lang="en-US" sz="4000" dirty="0"/>
              <a:t>the fellowship of the ministering to the saints. </a:t>
            </a:r>
            <a:r>
              <a:rPr lang="en-US" sz="4000" i="1" dirty="0"/>
              <a:t>King James</a:t>
            </a:r>
            <a:endParaRPr lang="en-US" sz="4000" dirty="0"/>
          </a:p>
          <a:p>
            <a:pPr marL="0" indent="0" eaLnBrk="1" fontAlgn="auto">
              <a:spcAft>
                <a:spcPts val="0"/>
              </a:spcAft>
              <a:buFont typeface="Arial" panose="020B0604020202020204" pitchFamily="34" charset="0"/>
              <a:buNone/>
              <a:defRPr/>
            </a:pPr>
            <a:r>
              <a:rPr lang="en-US" sz="4000" dirty="0"/>
              <a:t>	begging us with much entreaty for the favor of participation in the support of the saints, </a:t>
            </a:r>
            <a:r>
              <a:rPr lang="en-US" sz="4000" i="1" dirty="0"/>
              <a:t>New American Standard</a:t>
            </a:r>
          </a:p>
          <a:p>
            <a:pPr marL="0" indent="0" eaLnBrk="1" fontAlgn="auto">
              <a:spcAft>
                <a:spcPts val="0"/>
              </a:spcAft>
              <a:buFont typeface="Arial" panose="020B0604020202020204" pitchFamily="34" charset="0"/>
              <a:buNone/>
              <a:defRPr/>
            </a:pPr>
            <a:r>
              <a:rPr lang="en-US" sz="4000" dirty="0"/>
              <a:t>	They gave offerings of whatever they could—far more than they could afford!—pleading for the privilege of helping out in the relief of poor Christians. </a:t>
            </a:r>
            <a:r>
              <a:rPr lang="en-US" sz="4000" i="1" dirty="0"/>
              <a:t>The Message</a:t>
            </a:r>
          </a:p>
          <a:p>
            <a:pPr marL="0" indent="0" eaLnBrk="1" fontAlgn="auto" hangingPunct="1">
              <a:spcAft>
                <a:spcPts val="0"/>
              </a:spcAft>
              <a:buFont typeface="Arial" panose="020B0604020202020204" pitchFamily="34" charset="0"/>
              <a:buNone/>
              <a:defRPr/>
            </a:pPr>
            <a:endParaRPr lang="en-US" sz="4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2" end="2"/>
                                            </p:txEl>
                                          </p:spTgt>
                                        </p:tgtEl>
                                        <p:attrNameLst>
                                          <p:attrName>style.visibility</p:attrName>
                                        </p:attrNameLst>
                                      </p:cBhvr>
                                      <p:to>
                                        <p:strVal val="visible"/>
                                      </p:to>
                                    </p:set>
                                    <p:anim calcmode="lin" valueType="num">
                                      <p:cBhvr additive="base">
                                        <p:cTn id="7"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anim calcmode="lin" valueType="num">
                                      <p:cBhvr additive="base">
                                        <p:cTn id="11"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707">
                                            <p:txEl>
                                              <p:pRg st="4" end="4"/>
                                            </p:txEl>
                                          </p:spTgt>
                                        </p:tgtEl>
                                        <p:attrNameLst>
                                          <p:attrName>style.visibility</p:attrName>
                                        </p:attrNameLst>
                                      </p:cBhvr>
                                      <p:to>
                                        <p:strVal val="visible"/>
                                      </p:to>
                                    </p:set>
                                    <p:anim calcmode="lin" valueType="num">
                                      <p:cBhvr additive="base">
                                        <p:cTn id="15"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270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2707">
                                            <p:txEl>
                                              <p:pRg st="5" end="5"/>
                                            </p:txEl>
                                          </p:spTgt>
                                        </p:tgtEl>
                                        <p:attrNameLst>
                                          <p:attrName>style.visibility</p:attrName>
                                        </p:attrNameLst>
                                      </p:cBhvr>
                                      <p:to>
                                        <p:strVal val="visible"/>
                                      </p:to>
                                    </p:set>
                                    <p:anim calcmode="lin" valueType="num">
                                      <p:cBhvr additive="base">
                                        <p:cTn id="19"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56733D0-0E42-C170-B9AA-F51AFAAFA85D}"/>
              </a:ext>
            </a:extLst>
          </p:cNvPr>
          <p:cNvSpPr>
            <a:spLocks noGrp="1" noChangeArrowheads="1"/>
          </p:cNvSpPr>
          <p:nvPr>
            <p:ph type="title"/>
          </p:nvPr>
        </p:nvSpPr>
        <p:spPr>
          <a:xfrm>
            <a:off x="685800" y="130175"/>
            <a:ext cx="7772400" cy="1143000"/>
          </a:xfrm>
        </p:spPr>
        <p:txBody>
          <a:bodyPr rtlCol="0">
            <a:normAutofit fontScale="90000"/>
          </a:bodyPr>
          <a:lstStyle/>
          <a:p>
            <a:pPr eaLnBrk="1" fontAlgn="auto" hangingPunct="1">
              <a:spcAft>
                <a:spcPts val="0"/>
              </a:spcAft>
              <a:defRPr/>
            </a:pPr>
            <a:r>
              <a:rPr lang="en-US" sz="6700" b="1" dirty="0">
                <a:solidFill>
                  <a:schemeClr val="tx2">
                    <a:lumMod val="75000"/>
                  </a:schemeClr>
                </a:solidFill>
                <a:latin typeface="+mn-lt"/>
                <a:ea typeface="+mn-ea"/>
                <a:cs typeface="+mn-cs"/>
              </a:rPr>
              <a:t>Literary</a:t>
            </a:r>
            <a:r>
              <a:rPr lang="en-US" sz="6700" b="1" dirty="0">
                <a:solidFill>
                  <a:srgbClr val="0070C0"/>
                </a:solidFill>
                <a:latin typeface="+mn-lt"/>
                <a:ea typeface="+mn-ea"/>
                <a:cs typeface="+mn-cs"/>
              </a:rPr>
              <a:t> </a:t>
            </a:r>
            <a:r>
              <a:rPr lang="en-US" sz="6700" b="1" dirty="0">
                <a:solidFill>
                  <a:schemeClr val="tx2">
                    <a:lumMod val="75000"/>
                  </a:schemeClr>
                </a:solidFill>
                <a:latin typeface="+mn-lt"/>
                <a:ea typeface="+mn-ea"/>
                <a:cs typeface="+mn-cs"/>
              </a:rPr>
              <a:t>Shape</a:t>
            </a:r>
            <a:r>
              <a:rPr lang="en-US" sz="6700" b="1" dirty="0">
                <a:solidFill>
                  <a:srgbClr val="0070C0"/>
                </a:solidFill>
                <a:latin typeface="+mn-lt"/>
                <a:ea typeface="+mn-ea"/>
                <a:cs typeface="+mn-cs"/>
              </a:rPr>
              <a:t> </a:t>
            </a:r>
            <a:br>
              <a:rPr lang="en-US" sz="3600" dirty="0"/>
            </a:br>
            <a:endParaRPr lang="en-US" sz="4000" b="1" dirty="0">
              <a:ea typeface="ＭＳ Ｐゴシック"/>
              <a:cs typeface="ＭＳ Ｐゴシック"/>
            </a:endParaRPr>
          </a:p>
        </p:txBody>
      </p:sp>
      <p:sp>
        <p:nvSpPr>
          <p:cNvPr id="72707" name="Rectangle 3">
            <a:extLst>
              <a:ext uri="{FF2B5EF4-FFF2-40B4-BE49-F238E27FC236}">
                <a16:creationId xmlns:a16="http://schemas.microsoft.com/office/drawing/2014/main" id="{F059BB09-6BCD-4E7E-68FA-89D50379EC4C}"/>
              </a:ext>
            </a:extLst>
          </p:cNvPr>
          <p:cNvSpPr>
            <a:spLocks noGrp="1" noChangeArrowheads="1"/>
          </p:cNvSpPr>
          <p:nvPr>
            <p:ph idx="1"/>
          </p:nvPr>
        </p:nvSpPr>
        <p:spPr>
          <a:xfrm>
            <a:off x="309563" y="747713"/>
            <a:ext cx="7780337" cy="5949950"/>
          </a:xfrm>
        </p:spPr>
        <p:txBody>
          <a:bodyPr/>
          <a:lstStyle/>
          <a:p>
            <a:pPr marL="0" indent="0" eaLnBrk="1" hangingPunct="1">
              <a:buFont typeface="Arial" panose="020B0604020202020204" pitchFamily="34" charset="0"/>
              <a:buNone/>
            </a:pPr>
            <a:r>
              <a:rPr lang="en-US" altLang="en-US" sz="4700" i="1"/>
              <a:t>Exercise: </a:t>
            </a:r>
          </a:p>
          <a:p>
            <a:pPr marL="0" indent="0" eaLnBrk="1" hangingPunct="1">
              <a:buFont typeface="Arial" panose="020B0604020202020204" pitchFamily="34" charset="0"/>
              <a:buNone/>
            </a:pPr>
            <a:r>
              <a:rPr lang="en-US" altLang="en-US" sz="4700" i="1"/>
              <a:t>Summarize Paul’s argument in this passage. How is he trying to persuade the ones reading the letter to be generous? How does Paul’s argument work on us today?</a:t>
            </a:r>
            <a:r>
              <a:rPr lang="en-US" altLang="en-US" sz="6000"/>
              <a:t> </a:t>
            </a:r>
            <a:endParaRPr lang="en-US"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262626"/>
        </a:solidFill>
        <a:effectLst/>
      </p:bgPr>
    </p:bg>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420B5CA0-4A90-B951-930B-7DE776BDE95B}"/>
              </a:ext>
            </a:extLst>
          </p:cNvPr>
          <p:cNvSpPr>
            <a:spLocks noGrp="1" noChangeArrowheads="1"/>
          </p:cNvSpPr>
          <p:nvPr>
            <p:ph type="title" idx="4294967295"/>
          </p:nvPr>
        </p:nvSpPr>
        <p:spPr>
          <a:xfrm>
            <a:off x="503238" y="-228600"/>
            <a:ext cx="8229600" cy="1143000"/>
          </a:xfrm>
        </p:spPr>
        <p:txBody>
          <a:bodyPr/>
          <a:lstStyle/>
          <a:p>
            <a:pPr eaLnBrk="1" hangingPunct="1"/>
            <a:r>
              <a:rPr lang="en-US" altLang="en-US" sz="3600">
                <a:solidFill>
                  <a:schemeClr val="bg1"/>
                </a:solidFill>
              </a:rPr>
              <a:t>2 Corinthians 7:16-8:7</a:t>
            </a:r>
          </a:p>
        </p:txBody>
      </p:sp>
      <p:sp>
        <p:nvSpPr>
          <p:cNvPr id="30723" name="Rectangle 1">
            <a:extLst>
              <a:ext uri="{FF2B5EF4-FFF2-40B4-BE49-F238E27FC236}">
                <a16:creationId xmlns:a16="http://schemas.microsoft.com/office/drawing/2014/main" id="{20322C34-36DC-0AF0-949C-2A421596D752}"/>
              </a:ext>
            </a:extLst>
          </p:cNvPr>
          <p:cNvSpPr>
            <a:spLocks noChangeArrowheads="1"/>
          </p:cNvSpPr>
          <p:nvPr/>
        </p:nvSpPr>
        <p:spPr bwMode="auto">
          <a:xfrm>
            <a:off x="4373563" y="3429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solidFill>
                <a:schemeClr val="bg1"/>
              </a:solidFill>
            </a:endParaRPr>
          </a:p>
        </p:txBody>
      </p:sp>
      <p:sp>
        <p:nvSpPr>
          <p:cNvPr id="30724" name="Rectangle 2">
            <a:extLst>
              <a:ext uri="{FF2B5EF4-FFF2-40B4-BE49-F238E27FC236}">
                <a16:creationId xmlns:a16="http://schemas.microsoft.com/office/drawing/2014/main" id="{F9077CC1-1AC0-2603-1800-DD9F598AB038}"/>
              </a:ext>
            </a:extLst>
          </p:cNvPr>
          <p:cNvSpPr>
            <a:spLocks noChangeArrowheads="1"/>
          </p:cNvSpPr>
          <p:nvPr/>
        </p:nvSpPr>
        <p:spPr bwMode="auto">
          <a:xfrm>
            <a:off x="0" y="601663"/>
            <a:ext cx="9144000"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700" baseline="30000">
                <a:solidFill>
                  <a:schemeClr val="bg1"/>
                </a:solidFill>
              </a:rPr>
              <a:t>7:16</a:t>
            </a:r>
            <a:r>
              <a:rPr lang="en-US" altLang="en-US" sz="2700">
                <a:solidFill>
                  <a:schemeClr val="bg1"/>
                </a:solidFill>
              </a:rPr>
              <a:t> </a:t>
            </a:r>
            <a:r>
              <a:rPr lang="en-US" altLang="en-US">
                <a:solidFill>
                  <a:schemeClr val="bg1"/>
                </a:solidFill>
              </a:rPr>
              <a:t>I rejoice, because I have complete confidence in you.</a:t>
            </a:r>
          </a:p>
          <a:p>
            <a:r>
              <a:rPr lang="en-US" altLang="en-US" b="1">
                <a:solidFill>
                  <a:schemeClr val="bg1"/>
                </a:solidFill>
              </a:rPr>
              <a:t> 8:1</a:t>
            </a:r>
            <a:r>
              <a:rPr lang="en-US" altLang="en-US">
                <a:solidFill>
                  <a:schemeClr val="bg1"/>
                </a:solidFill>
              </a:rPr>
              <a:t> We want you to know, brothers and sisters, about the grace of God that has been granted to the churches of Macedonia; </a:t>
            </a:r>
            <a:r>
              <a:rPr lang="en-US" altLang="en-US" baseline="30000">
                <a:solidFill>
                  <a:schemeClr val="bg1"/>
                </a:solidFill>
              </a:rPr>
              <a:t>2</a:t>
            </a:r>
            <a:r>
              <a:rPr lang="en-US" altLang="en-US">
                <a:solidFill>
                  <a:schemeClr val="bg1"/>
                </a:solidFill>
              </a:rPr>
              <a:t> for during a severe ordeal of affliction, their abundant joy and their extreme poverty have overflowed in a wealth of generosity on their part.</a:t>
            </a:r>
            <a:r>
              <a:rPr lang="en-US" altLang="en-US" baseline="30000">
                <a:solidFill>
                  <a:schemeClr val="bg1"/>
                </a:solidFill>
              </a:rPr>
              <a:t>3</a:t>
            </a:r>
            <a:r>
              <a:rPr lang="en-US" altLang="en-US">
                <a:solidFill>
                  <a:schemeClr val="bg1"/>
                </a:solidFill>
              </a:rPr>
              <a:t> For, as I can testify, they voluntarily gave according to their means, and even beyond their means,</a:t>
            </a:r>
            <a:r>
              <a:rPr lang="en-US" altLang="en-US" baseline="30000">
                <a:solidFill>
                  <a:schemeClr val="bg1"/>
                </a:solidFill>
              </a:rPr>
              <a:t>4</a:t>
            </a:r>
            <a:r>
              <a:rPr lang="en-US" altLang="en-US">
                <a:solidFill>
                  <a:schemeClr val="bg1"/>
                </a:solidFill>
              </a:rPr>
              <a:t> begging us earnestly for the privilege of sharing in this ministry to the saints--</a:t>
            </a:r>
            <a:r>
              <a:rPr lang="en-US" altLang="en-US" baseline="30000">
                <a:solidFill>
                  <a:schemeClr val="bg1"/>
                </a:solidFill>
              </a:rPr>
              <a:t>5</a:t>
            </a:r>
            <a:r>
              <a:rPr lang="en-US" altLang="en-US">
                <a:solidFill>
                  <a:schemeClr val="bg1"/>
                </a:solidFill>
              </a:rPr>
              <a:t> and this, not merely as we expected; they gave themselves first to the Lord and, by the will of God, to us,           </a:t>
            </a:r>
            <a:r>
              <a:rPr lang="en-US" altLang="en-US" baseline="30000">
                <a:solidFill>
                  <a:schemeClr val="bg1"/>
                </a:solidFill>
              </a:rPr>
              <a:t>6</a:t>
            </a:r>
            <a:r>
              <a:rPr lang="en-US" altLang="en-US">
                <a:solidFill>
                  <a:schemeClr val="bg1"/>
                </a:solidFill>
              </a:rPr>
              <a:t> so that we might urge Titus that, as he had already made a beginning, so he should also complete this generous undertaking among you. </a:t>
            </a:r>
            <a:r>
              <a:rPr lang="en-US" altLang="en-US" baseline="30000">
                <a:solidFill>
                  <a:schemeClr val="bg1"/>
                </a:solidFill>
              </a:rPr>
              <a:t>7</a:t>
            </a:r>
            <a:r>
              <a:rPr lang="en-US" altLang="en-US">
                <a:solidFill>
                  <a:schemeClr val="bg1"/>
                </a:solidFill>
              </a:rPr>
              <a:t> Now as you excel in everything-- in faith, in speech, in knowledge, in utmost eagerness, and in our love for you-- so we want you to excel also in this generous undertaking.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a:extLst>
              <a:ext uri="{FF2B5EF4-FFF2-40B4-BE49-F238E27FC236}">
                <a16:creationId xmlns:a16="http://schemas.microsoft.com/office/drawing/2014/main" id="{CD10A298-1A9C-5BF8-D7AF-C214710EAA5E}"/>
              </a:ext>
            </a:extLst>
          </p:cNvPr>
          <p:cNvPicPr>
            <a:picLocks noChangeAspect="1" noChangeArrowheads="1"/>
          </p:cNvPicPr>
          <p:nvPr/>
        </p:nvPicPr>
        <p:blipFill>
          <a:blip r:embed="rId2"/>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a:extLst>
              <a:ext uri="{FF2B5EF4-FFF2-40B4-BE49-F238E27FC236}">
                <a16:creationId xmlns:a16="http://schemas.microsoft.com/office/drawing/2014/main" id="{F7A7D112-F515-F4F1-2180-5E63D217DAE0}"/>
              </a:ext>
            </a:extLst>
          </p:cNvPr>
          <p:cNvSpPr>
            <a:spLocks noGrp="1" noChangeArrowheads="1"/>
          </p:cNvSpPr>
          <p:nvPr>
            <p:ph type="title"/>
          </p:nvPr>
        </p:nvSpPr>
        <p:spPr>
          <a:xfrm>
            <a:off x="420688" y="-220663"/>
            <a:ext cx="8229600" cy="1143001"/>
          </a:xfrm>
        </p:spPr>
        <p:txBody>
          <a:bodyPr rtlCol="0">
            <a:normAutofit/>
          </a:bodyPr>
          <a:lstStyle/>
          <a:p>
            <a:pPr eaLnBrk="1" fontAlgn="auto" hangingPunct="1">
              <a:spcAft>
                <a:spcPts val="0"/>
              </a:spcAft>
              <a:defRPr/>
            </a:pPr>
            <a:r>
              <a:rPr lang="en-US" sz="3600" b="1" dirty="0">
                <a:solidFill>
                  <a:schemeClr val="tx2">
                    <a:lumMod val="75000"/>
                  </a:schemeClr>
                </a:solidFill>
                <a:latin typeface="+mn-lt"/>
                <a:ea typeface="+mn-ea"/>
                <a:cs typeface="+mn-cs"/>
              </a:rPr>
              <a:t>Devotional Reading</a:t>
            </a:r>
          </a:p>
        </p:txBody>
      </p:sp>
      <p:sp>
        <p:nvSpPr>
          <p:cNvPr id="103428" name="Rectangle 4">
            <a:extLst>
              <a:ext uri="{FF2B5EF4-FFF2-40B4-BE49-F238E27FC236}">
                <a16:creationId xmlns:a16="http://schemas.microsoft.com/office/drawing/2014/main" id="{DA204696-7704-9C85-D879-6F2ED46ED50A}"/>
              </a:ext>
            </a:extLst>
          </p:cNvPr>
          <p:cNvSpPr>
            <a:spLocks noGrp="1" noChangeArrowheads="1"/>
          </p:cNvSpPr>
          <p:nvPr>
            <p:ph idx="1"/>
          </p:nvPr>
        </p:nvSpPr>
        <p:spPr>
          <a:xfrm>
            <a:off x="1095375" y="762000"/>
            <a:ext cx="8201025" cy="4978400"/>
          </a:xfrm>
        </p:spPr>
        <p:txBody>
          <a:bodyPr/>
          <a:lstStyle/>
          <a:p>
            <a:pPr eaLnBrk="1" hangingPunct="1">
              <a:lnSpc>
                <a:spcPct val="90000"/>
              </a:lnSpc>
              <a:buClr>
                <a:srgbClr val="00B0F0"/>
              </a:buClr>
              <a:buFont typeface="Wingdings" panose="05000000000000000000" pitchFamily="2" charset="2"/>
              <a:buChar char="Ø"/>
            </a:pPr>
            <a:r>
              <a:rPr lang="en-US" altLang="zh-CN" sz="3600" b="1"/>
              <a:t>Lectio Divina</a:t>
            </a:r>
          </a:p>
          <a:p>
            <a:pPr eaLnBrk="1" hangingPunct="1">
              <a:lnSpc>
                <a:spcPct val="90000"/>
              </a:lnSpc>
              <a:buClr>
                <a:srgbClr val="00B0F0"/>
              </a:buClr>
              <a:buFont typeface="Wingdings" panose="05000000000000000000" pitchFamily="2" charset="2"/>
              <a:buChar char="Ø"/>
            </a:pPr>
            <a:endParaRPr lang="en-US" altLang="zh-CN" sz="2000" b="1"/>
          </a:p>
          <a:p>
            <a:pPr eaLnBrk="1" hangingPunct="1">
              <a:lnSpc>
                <a:spcPct val="90000"/>
              </a:lnSpc>
              <a:buClr>
                <a:srgbClr val="00B0F0"/>
              </a:buClr>
              <a:buFont typeface="Wingdings" panose="05000000000000000000" pitchFamily="2" charset="2"/>
              <a:buChar char="Ø"/>
            </a:pPr>
            <a:r>
              <a:rPr lang="en-US" altLang="zh-CN" sz="3600" b="1"/>
              <a:t>T.R.I.P. - </a:t>
            </a:r>
            <a:r>
              <a:rPr lang="en-US" altLang="en-US" sz="3600" b="1"/>
              <a:t>T</a:t>
            </a:r>
            <a:r>
              <a:rPr lang="en-US" altLang="en-US" sz="3600"/>
              <a:t>hanks, </a:t>
            </a:r>
            <a:r>
              <a:rPr lang="en-US" altLang="en-US" sz="3600" b="1"/>
              <a:t>R</a:t>
            </a:r>
            <a:r>
              <a:rPr lang="en-US" altLang="en-US" sz="3600"/>
              <a:t>egret, </a:t>
            </a:r>
            <a:r>
              <a:rPr lang="en-US" altLang="en-US" sz="3600" b="1"/>
              <a:t>I</a:t>
            </a:r>
            <a:r>
              <a:rPr lang="en-US" altLang="en-US" sz="3600"/>
              <a:t>ntercession, </a:t>
            </a:r>
          </a:p>
          <a:p>
            <a:pPr eaLnBrk="1" hangingPunct="1">
              <a:lnSpc>
                <a:spcPct val="90000"/>
              </a:lnSpc>
              <a:buClr>
                <a:srgbClr val="00B0F0"/>
              </a:buClr>
              <a:buFont typeface="Arial" panose="020B0604020202020204" pitchFamily="34" charset="0"/>
              <a:buNone/>
            </a:pPr>
            <a:r>
              <a:rPr lang="en-US" altLang="en-US" sz="3600"/>
              <a:t>                                               and </a:t>
            </a:r>
            <a:r>
              <a:rPr lang="en-US" altLang="en-US" sz="3600" b="1"/>
              <a:t>P</a:t>
            </a:r>
            <a:r>
              <a:rPr lang="en-US" altLang="en-US" sz="3600"/>
              <a:t>urpose</a:t>
            </a:r>
          </a:p>
          <a:p>
            <a:pPr eaLnBrk="1" hangingPunct="1">
              <a:lnSpc>
                <a:spcPct val="90000"/>
              </a:lnSpc>
              <a:buClr>
                <a:srgbClr val="00B0F0"/>
              </a:buClr>
              <a:buFont typeface="Arial" panose="020B0604020202020204" pitchFamily="34" charset="0"/>
              <a:buNone/>
            </a:pPr>
            <a:endParaRPr lang="en-US" altLang="zh-CN" sz="2000" b="1"/>
          </a:p>
          <a:p>
            <a:pPr eaLnBrk="1" hangingPunct="1">
              <a:lnSpc>
                <a:spcPct val="90000"/>
              </a:lnSpc>
              <a:buClr>
                <a:srgbClr val="00B0F0"/>
              </a:buClr>
              <a:buFont typeface="Wingdings" panose="05000000000000000000" pitchFamily="2" charset="2"/>
              <a:buChar char="Ø"/>
            </a:pPr>
            <a:r>
              <a:rPr lang="en-US" altLang="en-US" sz="3600" b="1">
                <a:ea typeface="SimSun" panose="02010600030101010101" pitchFamily="2" charset="-122"/>
              </a:rPr>
              <a:t>Catechemenate Bible Study Methods</a:t>
            </a:r>
          </a:p>
          <a:p>
            <a:pPr eaLnBrk="1" hangingPunct="1">
              <a:lnSpc>
                <a:spcPct val="90000"/>
              </a:lnSpc>
              <a:buClr>
                <a:srgbClr val="00B0F0"/>
              </a:buClr>
              <a:buFont typeface="Wingdings" panose="05000000000000000000" pitchFamily="2" charset="2"/>
              <a:buChar char="Ø"/>
            </a:pPr>
            <a:endParaRPr lang="en-US" altLang="zh-CN" sz="2000" b="1"/>
          </a:p>
          <a:p>
            <a:pPr eaLnBrk="1" hangingPunct="1">
              <a:lnSpc>
                <a:spcPct val="90000"/>
              </a:lnSpc>
              <a:buClr>
                <a:srgbClr val="00B0F0"/>
              </a:buClr>
              <a:buFont typeface="Wingdings" panose="05000000000000000000" pitchFamily="2" charset="2"/>
              <a:buChar char="Ø"/>
            </a:pPr>
            <a:r>
              <a:rPr lang="en-US" altLang="en-US" sz="3600" b="1"/>
              <a:t>Kaleidoscope Institute – </a:t>
            </a:r>
          </a:p>
          <a:p>
            <a:pPr eaLnBrk="1" hangingPunct="1">
              <a:lnSpc>
                <a:spcPct val="90000"/>
              </a:lnSpc>
              <a:buClr>
                <a:srgbClr val="00B0F0"/>
              </a:buClr>
              <a:buFont typeface="Arial" panose="020B0604020202020204" pitchFamily="34" charset="0"/>
              <a:buNone/>
            </a:pPr>
            <a:r>
              <a:rPr lang="en-US" altLang="en-US" sz="3600" b="1"/>
              <a:t>                 </a:t>
            </a:r>
            <a:r>
              <a:rPr lang="en-US" altLang="en-US" sz="2800" b="1"/>
              <a:t>Eric Law --</a:t>
            </a:r>
            <a:r>
              <a:rPr lang="en-US" altLang="en-US" sz="2800" b="1" i="1"/>
              <a:t>Building Inclusive </a:t>
            </a:r>
          </a:p>
          <a:p>
            <a:pPr eaLnBrk="1" hangingPunct="1">
              <a:lnSpc>
                <a:spcPct val="90000"/>
              </a:lnSpc>
              <a:buClr>
                <a:srgbClr val="00B0F0"/>
              </a:buClr>
              <a:buFont typeface="Arial" panose="020B0604020202020204" pitchFamily="34" charset="0"/>
              <a:buNone/>
            </a:pPr>
            <a:r>
              <a:rPr lang="en-US" altLang="en-US" sz="2800" b="1" i="1"/>
              <a:t>                               Community Around Holy Scriptures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animEffect transition="in" filter="blinds(horizontal)">
                                      <p:cBhvr>
                                        <p:cTn id="7" dur="500"/>
                                        <p:tgtEl>
                                          <p:spTgt spid="1034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3428">
                                            <p:txEl>
                                              <p:pRg st="2" end="2"/>
                                            </p:txEl>
                                          </p:spTgt>
                                        </p:tgtEl>
                                        <p:attrNameLst>
                                          <p:attrName>style.visibility</p:attrName>
                                        </p:attrNameLst>
                                      </p:cBhvr>
                                      <p:to>
                                        <p:strVal val="visible"/>
                                      </p:to>
                                    </p:set>
                                    <p:animEffect transition="in" filter="blinds(horizontal)">
                                      <p:cBhvr>
                                        <p:cTn id="12" dur="500"/>
                                        <p:tgtEl>
                                          <p:spTgt spid="103428">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3428">
                                            <p:txEl>
                                              <p:pRg st="3" end="3"/>
                                            </p:txEl>
                                          </p:spTgt>
                                        </p:tgtEl>
                                        <p:attrNameLst>
                                          <p:attrName>style.visibility</p:attrName>
                                        </p:attrNameLst>
                                      </p:cBhvr>
                                      <p:to>
                                        <p:strVal val="visible"/>
                                      </p:to>
                                    </p:set>
                                    <p:animEffect transition="in" filter="blinds(horizontal)">
                                      <p:cBhvr>
                                        <p:cTn id="15" dur="500"/>
                                        <p:tgtEl>
                                          <p:spTgt spid="10342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3428">
                                            <p:txEl>
                                              <p:pRg st="5" end="5"/>
                                            </p:txEl>
                                          </p:spTgt>
                                        </p:tgtEl>
                                        <p:attrNameLst>
                                          <p:attrName>style.visibility</p:attrName>
                                        </p:attrNameLst>
                                      </p:cBhvr>
                                      <p:to>
                                        <p:strVal val="visible"/>
                                      </p:to>
                                    </p:set>
                                    <p:animEffect transition="in" filter="blinds(horizontal)">
                                      <p:cBhvr>
                                        <p:cTn id="20" dur="500"/>
                                        <p:tgtEl>
                                          <p:spTgt spid="103428">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3428">
                                            <p:txEl>
                                              <p:pRg st="7" end="7"/>
                                            </p:txEl>
                                          </p:spTgt>
                                        </p:tgtEl>
                                        <p:attrNameLst>
                                          <p:attrName>style.visibility</p:attrName>
                                        </p:attrNameLst>
                                      </p:cBhvr>
                                      <p:to>
                                        <p:strVal val="visible"/>
                                      </p:to>
                                    </p:set>
                                    <p:animEffect transition="in" filter="blinds(horizontal)">
                                      <p:cBhvr>
                                        <p:cTn id="25" dur="500"/>
                                        <p:tgtEl>
                                          <p:spTgt spid="103428">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3428">
                                            <p:txEl>
                                              <p:pRg st="8" end="8"/>
                                            </p:txEl>
                                          </p:spTgt>
                                        </p:tgtEl>
                                        <p:attrNameLst>
                                          <p:attrName>style.visibility</p:attrName>
                                        </p:attrNameLst>
                                      </p:cBhvr>
                                      <p:to>
                                        <p:strVal val="visible"/>
                                      </p:to>
                                    </p:set>
                                    <p:animEffect transition="in" filter="blinds(horizontal)">
                                      <p:cBhvr>
                                        <p:cTn id="28" dur="500"/>
                                        <p:tgtEl>
                                          <p:spTgt spid="103428">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3428">
                                            <p:txEl>
                                              <p:pRg st="9" end="9"/>
                                            </p:txEl>
                                          </p:spTgt>
                                        </p:tgtEl>
                                        <p:attrNameLst>
                                          <p:attrName>style.visibility</p:attrName>
                                        </p:attrNameLst>
                                      </p:cBhvr>
                                      <p:to>
                                        <p:strVal val="visible"/>
                                      </p:to>
                                    </p:set>
                                    <p:animEffect transition="in" filter="blinds(horizontal)">
                                      <p:cBhvr>
                                        <p:cTn id="31" dur="500"/>
                                        <p:tgtEl>
                                          <p:spTgt spid="1034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of_video_opening">
            <a:extLst>
              <a:ext uri="{FF2B5EF4-FFF2-40B4-BE49-F238E27FC236}">
                <a16:creationId xmlns:a16="http://schemas.microsoft.com/office/drawing/2014/main" id="{CD8F77D5-5901-753E-7940-A1E47AB83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Rectangle 1">
            <a:extLst>
              <a:ext uri="{FF2B5EF4-FFF2-40B4-BE49-F238E27FC236}">
                <a16:creationId xmlns:a16="http://schemas.microsoft.com/office/drawing/2014/main" id="{5A6F66AD-C15A-100C-3A3B-42F7D7F2804C}"/>
              </a:ext>
            </a:extLst>
          </p:cNvPr>
          <p:cNvSpPr>
            <a:spLocks noChangeArrowheads="1"/>
          </p:cNvSpPr>
          <p:nvPr/>
        </p:nvSpPr>
        <p:spPr bwMode="auto">
          <a:xfrm>
            <a:off x="-449952" y="-395612"/>
            <a:ext cx="9593952" cy="7263527"/>
          </a:xfrm>
          <a:prstGeom prst="rect">
            <a:avLst/>
          </a:prstGeom>
          <a:noFill/>
          <a:ln w="9525">
            <a:noFill/>
            <a:miter lim="800000"/>
            <a:headEnd/>
            <a:tailEnd/>
          </a:ln>
          <a:effectLst/>
        </p:spPr>
        <p:txBody>
          <a:bodyPr tIns="0" bIns="0" anchor="ctr">
            <a:spAutoFit/>
          </a:bodyPr>
          <a:lstStyle/>
          <a:p>
            <a:pPr lvl="4" eaLnBrk="0" hangingPunct="0">
              <a:buFontTx/>
              <a:buChar char="•"/>
              <a:defRPr/>
            </a:pPr>
            <a:endParaRPr lang="en-US" sz="2000" dirty="0">
              <a:latin typeface="Arial" pitchFamily="34" charset="0"/>
              <a:ea typeface="ＭＳ Ｐゴシック" pitchFamily="-28" charset="-128"/>
            </a:endParaRPr>
          </a:p>
          <a:p>
            <a:pPr lvl="2" eaLnBrk="0" hangingPunct="0">
              <a:defRPr/>
            </a:pPr>
            <a:r>
              <a:rPr lang="en-US" altLang="zh-CN" sz="3600" b="1" dirty="0">
                <a:solidFill>
                  <a:schemeClr val="tx2">
                    <a:lumMod val="75000"/>
                  </a:schemeClr>
                </a:solidFill>
                <a:latin typeface="+mn-lt"/>
                <a:ea typeface="+mn-ea"/>
              </a:rPr>
              <a:t>Lutheran</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Theological</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Questions</a:t>
            </a:r>
          </a:p>
          <a:p>
            <a:pPr lvl="2" eaLnBrk="0" hangingPunct="0">
              <a:defRPr/>
            </a:pPr>
            <a:endParaRPr lang="en-US" altLang="zh-CN" sz="1800" b="1" dirty="0">
              <a:solidFill>
                <a:schemeClr val="tx2"/>
              </a:solidFill>
              <a:latin typeface="+mj-lt"/>
              <a:ea typeface="宋体"/>
              <a:cs typeface="宋体"/>
            </a:endParaRPr>
          </a:p>
          <a:p>
            <a:pPr lvl="4" eaLnBrk="0" hangingPunct="0">
              <a:buFontTx/>
              <a:buChar char="•"/>
              <a:defRPr/>
            </a:pPr>
            <a:r>
              <a:rPr lang="en-US" altLang="zh-CN" sz="3600" b="1" dirty="0">
                <a:latin typeface="+mn-lt"/>
                <a:ea typeface="宋体"/>
                <a:cs typeface="宋体"/>
              </a:rPr>
              <a:t>In what ways do we hear </a:t>
            </a:r>
          </a:p>
          <a:p>
            <a:pPr lvl="4" eaLnBrk="0" hangingPunct="0">
              <a:defRPr/>
            </a:pPr>
            <a:r>
              <a:rPr lang="en-US" altLang="zh-CN" sz="3600" b="1" dirty="0">
                <a:latin typeface="+mn-lt"/>
                <a:ea typeface="宋体"/>
                <a:cs typeface="宋体"/>
              </a:rPr>
              <a:t>                  this passage as law?</a:t>
            </a:r>
          </a:p>
          <a:p>
            <a:pPr lvl="4" eaLnBrk="0" hangingPunct="0">
              <a:defRPr/>
            </a:pPr>
            <a:r>
              <a:rPr lang="en-US" altLang="zh-CN" sz="2000" b="1" dirty="0">
                <a:latin typeface="+mn-lt"/>
                <a:ea typeface="宋体"/>
                <a:cs typeface="宋体"/>
              </a:rPr>
              <a:t>  </a:t>
            </a:r>
          </a:p>
          <a:p>
            <a:pPr lvl="4" eaLnBrk="0" hangingPunct="0">
              <a:buFontTx/>
              <a:buChar char="•"/>
              <a:defRPr/>
            </a:pPr>
            <a:r>
              <a:rPr lang="en-US" altLang="zh-CN" sz="3600" b="1" dirty="0">
                <a:latin typeface="+mn-lt"/>
                <a:ea typeface="宋体"/>
                <a:cs typeface="宋体"/>
              </a:rPr>
              <a:t>In what ways do we hear </a:t>
            </a:r>
          </a:p>
          <a:p>
            <a:pPr lvl="4" eaLnBrk="0" hangingPunct="0">
              <a:defRPr/>
            </a:pPr>
            <a:r>
              <a:rPr lang="en-US" altLang="zh-CN" sz="3600" b="1" dirty="0">
                <a:latin typeface="+mn-lt"/>
                <a:ea typeface="宋体"/>
                <a:cs typeface="宋体"/>
              </a:rPr>
              <a:t>		this passage as Gospel?</a:t>
            </a:r>
          </a:p>
          <a:p>
            <a:pPr lvl="4" eaLnBrk="0" hangingPunct="0">
              <a:defRPr/>
            </a:pPr>
            <a:endParaRPr lang="en-US" altLang="zh-CN" sz="1800" dirty="0">
              <a:latin typeface="+mn-lt"/>
              <a:ea typeface="宋体"/>
              <a:cs typeface="宋体"/>
            </a:endParaRPr>
          </a:p>
          <a:p>
            <a:pPr lvl="4" eaLnBrk="0" hangingPunct="0">
              <a:buFontTx/>
              <a:buChar char="•"/>
              <a:defRPr/>
            </a:pPr>
            <a:r>
              <a:rPr lang="en-US" altLang="zh-CN" sz="2800" dirty="0">
                <a:latin typeface="+mn-lt"/>
                <a:ea typeface="宋体"/>
                <a:cs typeface="宋体"/>
              </a:rPr>
              <a:t>How does this passage show forth Christ?</a:t>
            </a:r>
          </a:p>
          <a:p>
            <a:pPr lvl="4" eaLnBrk="0" hangingPunct="0">
              <a:defRPr/>
            </a:pPr>
            <a:endParaRPr lang="en-US" altLang="zh-CN" sz="1200" dirty="0">
              <a:latin typeface="+mn-lt"/>
              <a:ea typeface="宋体"/>
              <a:cs typeface="宋体"/>
            </a:endParaRPr>
          </a:p>
          <a:p>
            <a:pPr lvl="4" eaLnBrk="0" hangingPunct="0">
              <a:buFontTx/>
              <a:buChar char="•"/>
              <a:defRPr/>
            </a:pPr>
            <a:r>
              <a:rPr lang="en-US" altLang="zh-CN" sz="2800" dirty="0">
                <a:latin typeface="+mn-lt"/>
                <a:ea typeface="宋体"/>
                <a:cs typeface="宋体"/>
              </a:rPr>
              <a:t>How do others hear this text, especially folks </a:t>
            </a:r>
          </a:p>
          <a:p>
            <a:pPr lvl="4" eaLnBrk="0" hangingPunct="0">
              <a:defRPr/>
            </a:pPr>
            <a:r>
              <a:rPr lang="en-US" altLang="zh-CN" sz="2800" dirty="0">
                <a:latin typeface="+mn-lt"/>
                <a:ea typeface="宋体"/>
                <a:cs typeface="宋体"/>
              </a:rPr>
              <a:t>        from cultures different from my own?</a:t>
            </a:r>
          </a:p>
          <a:p>
            <a:pPr lvl="8" eaLnBrk="0" fontAlgn="base" hangingPunct="0">
              <a:spcBef>
                <a:spcPct val="0"/>
              </a:spcBef>
              <a:spcAft>
                <a:spcPct val="0"/>
              </a:spcAft>
              <a:defRPr/>
            </a:pPr>
            <a:endParaRPr lang="en-US" altLang="zh-CN" sz="1800" dirty="0">
              <a:latin typeface="+mn-lt"/>
              <a:ea typeface="宋体"/>
              <a:cs typeface="宋体"/>
            </a:endParaRPr>
          </a:p>
          <a:p>
            <a:pPr marL="2171700" lvl="4" indent="-342900" eaLnBrk="0" fontAlgn="auto">
              <a:buFont typeface="Arial" pitchFamily="34" charset="0"/>
              <a:buChar char="•"/>
              <a:defRPr/>
            </a:pPr>
            <a:r>
              <a:rPr lang="en-US" sz="2800" dirty="0">
                <a:latin typeface="+mn-lt"/>
                <a:ea typeface="宋体"/>
                <a:cs typeface="宋体"/>
              </a:rPr>
              <a:t>How does this passage move us from God’s salvation to our vocation? </a:t>
            </a:r>
          </a:p>
          <a:p>
            <a:pPr lvl="4" eaLnBrk="0" hangingPunct="0">
              <a:defRPr/>
            </a:pPr>
            <a:endParaRPr lang="en-US" altLang="zh-CN" sz="2800" dirty="0">
              <a:latin typeface="+mn-lt"/>
              <a:ea typeface="宋体"/>
              <a:cs typeface="宋体"/>
            </a:endParaRPr>
          </a:p>
          <a:p>
            <a:pPr eaLnBrk="0" hangingPunct="0">
              <a:defRPr/>
            </a:pPr>
            <a:endParaRPr lang="en-US" sz="1800" dirty="0">
              <a:latin typeface="Arial" pitchFamily="34" charset="0"/>
              <a:ea typeface="ＭＳ Ｐゴシック" pitchFamily="-28"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of_video_opening">
            <a:extLst>
              <a:ext uri="{FF2B5EF4-FFF2-40B4-BE49-F238E27FC236}">
                <a16:creationId xmlns:a16="http://schemas.microsoft.com/office/drawing/2014/main" id="{1B8AFDC4-964C-08E6-F5BD-CF34F4754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Rectangle 1">
            <a:extLst>
              <a:ext uri="{FF2B5EF4-FFF2-40B4-BE49-F238E27FC236}">
                <a16:creationId xmlns:a16="http://schemas.microsoft.com/office/drawing/2014/main" id="{655ECC1F-63FD-DB4B-A529-9276D157FC2B}"/>
              </a:ext>
            </a:extLst>
          </p:cNvPr>
          <p:cNvSpPr>
            <a:spLocks noChangeArrowheads="1"/>
          </p:cNvSpPr>
          <p:nvPr/>
        </p:nvSpPr>
        <p:spPr bwMode="auto">
          <a:xfrm>
            <a:off x="-449952" y="-411000"/>
            <a:ext cx="9593952" cy="7294305"/>
          </a:xfrm>
          <a:prstGeom prst="rect">
            <a:avLst/>
          </a:prstGeom>
          <a:noFill/>
          <a:ln w="9525">
            <a:noFill/>
            <a:miter lim="800000"/>
            <a:headEnd/>
            <a:tailEnd/>
          </a:ln>
          <a:effectLst/>
        </p:spPr>
        <p:txBody>
          <a:bodyPr tIns="0" bIns="0" anchor="ctr">
            <a:spAutoFit/>
          </a:bodyPr>
          <a:lstStyle/>
          <a:p>
            <a:pPr lvl="4" eaLnBrk="0" hangingPunct="0">
              <a:buFontTx/>
              <a:buChar char="•"/>
              <a:defRPr/>
            </a:pPr>
            <a:endParaRPr lang="en-US" sz="2000" dirty="0">
              <a:latin typeface="Arial" pitchFamily="34" charset="0"/>
              <a:ea typeface="ＭＳ Ｐゴシック" pitchFamily="-28" charset="-128"/>
            </a:endParaRPr>
          </a:p>
          <a:p>
            <a:pPr lvl="2" eaLnBrk="0" hangingPunct="0">
              <a:defRPr/>
            </a:pPr>
            <a:r>
              <a:rPr lang="en-US" altLang="zh-CN" sz="3600" b="1" dirty="0">
                <a:solidFill>
                  <a:schemeClr val="tx2">
                    <a:lumMod val="75000"/>
                  </a:schemeClr>
                </a:solidFill>
                <a:latin typeface="+mn-lt"/>
                <a:ea typeface="+mn-ea"/>
              </a:rPr>
              <a:t>Lutheran</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Theological</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Questions</a:t>
            </a:r>
          </a:p>
          <a:p>
            <a:pPr lvl="2" eaLnBrk="0" hangingPunct="0">
              <a:defRPr/>
            </a:pPr>
            <a:endParaRPr lang="en-US" altLang="zh-CN" sz="1800" b="1" dirty="0">
              <a:solidFill>
                <a:schemeClr val="tx2"/>
              </a:solidFill>
              <a:latin typeface="+mj-lt"/>
              <a:ea typeface="宋体"/>
              <a:cs typeface="宋体"/>
            </a:endParaRPr>
          </a:p>
          <a:p>
            <a:pPr lvl="4" eaLnBrk="0" hangingPunct="0">
              <a:buFontTx/>
              <a:buChar char="•"/>
              <a:defRPr/>
            </a:pPr>
            <a:r>
              <a:rPr lang="en-US" altLang="zh-CN" sz="2800" dirty="0">
                <a:latin typeface="+mn-lt"/>
                <a:ea typeface="宋体"/>
                <a:cs typeface="宋体"/>
              </a:rPr>
              <a:t>In what ways do we hear this passage as law?</a:t>
            </a:r>
          </a:p>
          <a:p>
            <a:pPr lvl="4" eaLnBrk="0" hangingPunct="0">
              <a:defRPr/>
            </a:pPr>
            <a:r>
              <a:rPr lang="en-US" altLang="zh-CN" sz="2800" dirty="0">
                <a:latin typeface="+mn-lt"/>
                <a:ea typeface="宋体"/>
                <a:cs typeface="宋体"/>
              </a:rPr>
              <a:t>  </a:t>
            </a:r>
          </a:p>
          <a:p>
            <a:pPr lvl="4" eaLnBrk="0" hangingPunct="0">
              <a:buFontTx/>
              <a:buChar char="•"/>
              <a:defRPr/>
            </a:pPr>
            <a:r>
              <a:rPr lang="en-US" altLang="zh-CN" sz="2800" dirty="0">
                <a:latin typeface="+mn-lt"/>
                <a:ea typeface="宋体"/>
                <a:cs typeface="宋体"/>
              </a:rPr>
              <a:t>In what ways do we hear </a:t>
            </a:r>
          </a:p>
          <a:p>
            <a:pPr lvl="4" eaLnBrk="0" hangingPunct="0">
              <a:defRPr/>
            </a:pPr>
            <a:r>
              <a:rPr lang="en-US" altLang="zh-CN" sz="2800" dirty="0">
                <a:latin typeface="+mn-lt"/>
                <a:ea typeface="宋体"/>
                <a:cs typeface="宋体"/>
              </a:rPr>
              <a:t>		this passage as Gospel?</a:t>
            </a:r>
          </a:p>
          <a:p>
            <a:pPr lvl="4" eaLnBrk="0" hangingPunct="0">
              <a:defRPr/>
            </a:pPr>
            <a:endParaRPr lang="en-US" altLang="zh-CN" sz="1800" dirty="0">
              <a:latin typeface="+mn-lt"/>
              <a:ea typeface="宋体"/>
              <a:cs typeface="宋体"/>
            </a:endParaRPr>
          </a:p>
          <a:p>
            <a:pPr lvl="4" eaLnBrk="0" hangingPunct="0">
              <a:buFontTx/>
              <a:buChar char="•"/>
              <a:defRPr/>
            </a:pPr>
            <a:r>
              <a:rPr lang="en-US" altLang="zh-CN" sz="3600" b="1" dirty="0">
                <a:latin typeface="+mn-lt"/>
                <a:ea typeface="宋体"/>
                <a:cs typeface="宋体"/>
              </a:rPr>
              <a:t>How does this passage </a:t>
            </a:r>
          </a:p>
          <a:p>
            <a:pPr lvl="4" eaLnBrk="0" hangingPunct="0">
              <a:defRPr/>
            </a:pPr>
            <a:r>
              <a:rPr lang="en-US" altLang="zh-CN" sz="3600" b="1" dirty="0">
                <a:latin typeface="+mn-lt"/>
                <a:ea typeface="宋体"/>
                <a:cs typeface="宋体"/>
              </a:rPr>
              <a:t>                     show forth Christ?</a:t>
            </a:r>
          </a:p>
          <a:p>
            <a:pPr lvl="4" eaLnBrk="0" hangingPunct="0">
              <a:defRPr/>
            </a:pPr>
            <a:endParaRPr lang="en-US" altLang="zh-CN" sz="1200" dirty="0">
              <a:latin typeface="+mn-lt"/>
              <a:ea typeface="宋体"/>
              <a:cs typeface="宋体"/>
            </a:endParaRPr>
          </a:p>
          <a:p>
            <a:pPr lvl="4" eaLnBrk="0" hangingPunct="0">
              <a:buFontTx/>
              <a:buChar char="•"/>
              <a:defRPr/>
            </a:pPr>
            <a:r>
              <a:rPr lang="en-US" altLang="zh-CN" sz="2800" dirty="0">
                <a:latin typeface="+mn-lt"/>
                <a:ea typeface="宋体"/>
                <a:cs typeface="宋体"/>
              </a:rPr>
              <a:t>How do others hear this text, especially folks </a:t>
            </a:r>
          </a:p>
          <a:p>
            <a:pPr lvl="4" eaLnBrk="0" hangingPunct="0">
              <a:defRPr/>
            </a:pPr>
            <a:r>
              <a:rPr lang="en-US" altLang="zh-CN" sz="2800" dirty="0">
                <a:latin typeface="+mn-lt"/>
                <a:ea typeface="宋体"/>
                <a:cs typeface="宋体"/>
              </a:rPr>
              <a:t>        from cultures different from my own?</a:t>
            </a:r>
          </a:p>
          <a:p>
            <a:pPr lvl="8" eaLnBrk="0" fontAlgn="base" hangingPunct="0">
              <a:spcBef>
                <a:spcPct val="0"/>
              </a:spcBef>
              <a:spcAft>
                <a:spcPct val="0"/>
              </a:spcAft>
              <a:defRPr/>
            </a:pPr>
            <a:endParaRPr lang="en-US" altLang="zh-CN" sz="1600" dirty="0">
              <a:latin typeface="+mn-lt"/>
              <a:ea typeface="宋体"/>
              <a:cs typeface="宋体"/>
            </a:endParaRPr>
          </a:p>
          <a:p>
            <a:pPr marL="2171700" lvl="4" indent="-342900" eaLnBrk="0" fontAlgn="auto">
              <a:buFont typeface="Arial" pitchFamily="34" charset="0"/>
              <a:buChar char="•"/>
              <a:defRPr/>
            </a:pPr>
            <a:r>
              <a:rPr lang="en-US" sz="2800" dirty="0">
                <a:latin typeface="+mn-lt"/>
                <a:ea typeface="宋体"/>
                <a:cs typeface="宋体"/>
              </a:rPr>
              <a:t>How does this passage move us from God’s salvation to our vocation? </a:t>
            </a:r>
          </a:p>
          <a:p>
            <a:pPr lvl="4" eaLnBrk="0" hangingPunct="0">
              <a:defRPr/>
            </a:pPr>
            <a:endParaRPr lang="en-US" altLang="zh-CN" sz="2800" dirty="0">
              <a:latin typeface="+mn-lt"/>
              <a:ea typeface="宋体"/>
              <a:cs typeface="宋体"/>
            </a:endParaRPr>
          </a:p>
          <a:p>
            <a:pPr eaLnBrk="0" hangingPunct="0">
              <a:defRPr/>
            </a:pPr>
            <a:endParaRPr lang="en-US" sz="1800" dirty="0">
              <a:latin typeface="Arial" pitchFamily="34" charset="0"/>
              <a:ea typeface="ＭＳ Ｐゴシック" pitchFamily="-28" charset="-128"/>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icture 56.png">
            <a:extLst>
              <a:ext uri="{FF2B5EF4-FFF2-40B4-BE49-F238E27FC236}">
                <a16:creationId xmlns:a16="http://schemas.microsoft.com/office/drawing/2014/main" id="{366D6138-469F-273F-8F39-17C156231E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6" descr="Picture 4.png">
            <a:extLst>
              <a:ext uri="{FF2B5EF4-FFF2-40B4-BE49-F238E27FC236}">
                <a16:creationId xmlns:a16="http://schemas.microsoft.com/office/drawing/2014/main" id="{A52C262F-02F1-B7A3-9E50-EB31A6F3DD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4876800"/>
            <a:ext cx="2095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icture 57.png">
            <a:extLst>
              <a:ext uri="{FF2B5EF4-FFF2-40B4-BE49-F238E27FC236}">
                <a16:creationId xmlns:a16="http://schemas.microsoft.com/office/drawing/2014/main" id="{E8D29986-36C2-1145-38C0-9FA4CDDE81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of_video_opening">
            <a:extLst>
              <a:ext uri="{FF2B5EF4-FFF2-40B4-BE49-F238E27FC236}">
                <a16:creationId xmlns:a16="http://schemas.microsoft.com/office/drawing/2014/main" id="{F1E4F0DA-7AEC-A6CB-2035-A4B58B81A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Rectangle 1">
            <a:extLst>
              <a:ext uri="{FF2B5EF4-FFF2-40B4-BE49-F238E27FC236}">
                <a16:creationId xmlns:a16="http://schemas.microsoft.com/office/drawing/2014/main" id="{506C0EC8-95DF-5FB0-37BD-32204C84BBD9}"/>
              </a:ext>
            </a:extLst>
          </p:cNvPr>
          <p:cNvSpPr>
            <a:spLocks noChangeArrowheads="1"/>
          </p:cNvSpPr>
          <p:nvPr/>
        </p:nvSpPr>
        <p:spPr bwMode="auto">
          <a:xfrm>
            <a:off x="-449952" y="-472555"/>
            <a:ext cx="9593952" cy="7417415"/>
          </a:xfrm>
          <a:prstGeom prst="rect">
            <a:avLst/>
          </a:prstGeom>
          <a:noFill/>
          <a:ln w="9525">
            <a:noFill/>
            <a:miter lim="800000"/>
            <a:headEnd/>
            <a:tailEnd/>
          </a:ln>
          <a:effectLst/>
        </p:spPr>
        <p:txBody>
          <a:bodyPr tIns="0" bIns="0" anchor="ctr">
            <a:spAutoFit/>
          </a:bodyPr>
          <a:lstStyle/>
          <a:p>
            <a:pPr lvl="4" eaLnBrk="0" hangingPunct="0">
              <a:buFontTx/>
              <a:buChar char="•"/>
              <a:defRPr/>
            </a:pPr>
            <a:endParaRPr lang="en-US" sz="2000" dirty="0">
              <a:latin typeface="Arial" pitchFamily="34" charset="0"/>
              <a:ea typeface="ＭＳ Ｐゴシック" pitchFamily="-28" charset="-128"/>
            </a:endParaRPr>
          </a:p>
          <a:p>
            <a:pPr lvl="2" eaLnBrk="0" hangingPunct="0">
              <a:defRPr/>
            </a:pPr>
            <a:r>
              <a:rPr lang="en-US" altLang="zh-CN" sz="3600" b="1" dirty="0">
                <a:solidFill>
                  <a:schemeClr val="tx2">
                    <a:lumMod val="75000"/>
                  </a:schemeClr>
                </a:solidFill>
                <a:latin typeface="+mn-lt"/>
                <a:ea typeface="+mn-ea"/>
              </a:rPr>
              <a:t>Lutheran</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Theological</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Questions</a:t>
            </a:r>
          </a:p>
          <a:p>
            <a:pPr lvl="2" eaLnBrk="0" hangingPunct="0">
              <a:defRPr/>
            </a:pPr>
            <a:endParaRPr lang="en-US" altLang="zh-CN" sz="1800" b="1" dirty="0">
              <a:solidFill>
                <a:schemeClr val="tx2"/>
              </a:solidFill>
              <a:latin typeface="+mj-lt"/>
              <a:ea typeface="宋体"/>
              <a:cs typeface="宋体"/>
            </a:endParaRPr>
          </a:p>
          <a:p>
            <a:pPr lvl="4" eaLnBrk="0" hangingPunct="0">
              <a:buFontTx/>
              <a:buChar char="•"/>
              <a:defRPr/>
            </a:pPr>
            <a:r>
              <a:rPr lang="en-US" altLang="zh-CN" sz="2800" dirty="0">
                <a:latin typeface="+mn-lt"/>
                <a:ea typeface="宋体"/>
                <a:cs typeface="宋体"/>
              </a:rPr>
              <a:t>In what ways do we hear this passage as law?</a:t>
            </a:r>
          </a:p>
          <a:p>
            <a:pPr lvl="4" eaLnBrk="0" hangingPunct="0">
              <a:defRPr/>
            </a:pPr>
            <a:r>
              <a:rPr lang="en-US" altLang="zh-CN" sz="2800" dirty="0">
                <a:latin typeface="+mn-lt"/>
                <a:ea typeface="宋体"/>
                <a:cs typeface="宋体"/>
              </a:rPr>
              <a:t>  </a:t>
            </a:r>
          </a:p>
          <a:p>
            <a:pPr lvl="4" eaLnBrk="0" hangingPunct="0">
              <a:buFontTx/>
              <a:buChar char="•"/>
              <a:defRPr/>
            </a:pPr>
            <a:r>
              <a:rPr lang="en-US" altLang="zh-CN" sz="2800" dirty="0">
                <a:latin typeface="+mn-lt"/>
                <a:ea typeface="宋体"/>
                <a:cs typeface="宋体"/>
              </a:rPr>
              <a:t>In what ways do we hear </a:t>
            </a:r>
          </a:p>
          <a:p>
            <a:pPr lvl="4" eaLnBrk="0" hangingPunct="0">
              <a:defRPr/>
            </a:pPr>
            <a:r>
              <a:rPr lang="en-US" altLang="zh-CN" sz="2800" dirty="0">
                <a:latin typeface="+mn-lt"/>
                <a:ea typeface="宋体"/>
                <a:cs typeface="宋体"/>
              </a:rPr>
              <a:t>		this passage as Gospel?</a:t>
            </a:r>
          </a:p>
          <a:p>
            <a:pPr lvl="4" eaLnBrk="0" hangingPunct="0">
              <a:defRPr/>
            </a:pPr>
            <a:endParaRPr lang="en-US" altLang="zh-CN" sz="1800" dirty="0">
              <a:latin typeface="+mn-lt"/>
              <a:ea typeface="宋体"/>
              <a:cs typeface="宋体"/>
            </a:endParaRPr>
          </a:p>
          <a:p>
            <a:pPr lvl="4" eaLnBrk="0" hangingPunct="0">
              <a:buFontTx/>
              <a:buChar char="•"/>
              <a:defRPr/>
            </a:pPr>
            <a:r>
              <a:rPr lang="en-US" altLang="zh-CN" sz="2800" dirty="0">
                <a:latin typeface="+mn-lt"/>
                <a:ea typeface="宋体"/>
                <a:cs typeface="宋体"/>
              </a:rPr>
              <a:t>How does this passage show forth Christ?</a:t>
            </a:r>
          </a:p>
          <a:p>
            <a:pPr lvl="4" eaLnBrk="0" hangingPunct="0">
              <a:defRPr/>
            </a:pPr>
            <a:endParaRPr lang="en-US" altLang="zh-CN" sz="1200" dirty="0">
              <a:latin typeface="+mn-lt"/>
              <a:ea typeface="宋体"/>
              <a:cs typeface="宋体"/>
            </a:endParaRPr>
          </a:p>
          <a:p>
            <a:pPr lvl="4" eaLnBrk="0" hangingPunct="0">
              <a:buFontTx/>
              <a:buChar char="•"/>
              <a:defRPr/>
            </a:pPr>
            <a:r>
              <a:rPr lang="en-US" altLang="zh-CN" sz="3600" b="1" dirty="0">
                <a:latin typeface="+mn-lt"/>
                <a:ea typeface="宋体"/>
                <a:cs typeface="宋体"/>
              </a:rPr>
              <a:t>How do others hear this text,  </a:t>
            </a:r>
          </a:p>
          <a:p>
            <a:pPr lvl="4" eaLnBrk="0" hangingPunct="0">
              <a:defRPr/>
            </a:pPr>
            <a:r>
              <a:rPr lang="en-US" altLang="zh-CN" sz="3600" b="1" dirty="0">
                <a:latin typeface="+mn-lt"/>
                <a:ea typeface="宋体"/>
                <a:cs typeface="宋体"/>
              </a:rPr>
              <a:t>  especially folks from cultures </a:t>
            </a:r>
          </a:p>
          <a:p>
            <a:pPr lvl="4" eaLnBrk="0" hangingPunct="0">
              <a:defRPr/>
            </a:pPr>
            <a:r>
              <a:rPr lang="en-US" altLang="zh-CN" sz="3600" b="1" dirty="0">
                <a:latin typeface="+mn-lt"/>
                <a:ea typeface="宋体"/>
                <a:cs typeface="宋体"/>
              </a:rPr>
              <a:t>  different from my own?</a:t>
            </a:r>
          </a:p>
          <a:p>
            <a:pPr lvl="8" eaLnBrk="0" fontAlgn="base" hangingPunct="0">
              <a:spcBef>
                <a:spcPct val="0"/>
              </a:spcBef>
              <a:spcAft>
                <a:spcPct val="0"/>
              </a:spcAft>
              <a:defRPr/>
            </a:pPr>
            <a:endParaRPr lang="en-US" altLang="zh-CN" sz="1600" dirty="0">
              <a:latin typeface="+mn-lt"/>
              <a:ea typeface="宋体"/>
              <a:cs typeface="宋体"/>
            </a:endParaRPr>
          </a:p>
          <a:p>
            <a:pPr marL="2171700" lvl="4" indent="-342900" eaLnBrk="0" fontAlgn="auto">
              <a:buFont typeface="Arial" pitchFamily="34" charset="0"/>
              <a:buChar char="•"/>
              <a:defRPr/>
            </a:pPr>
            <a:r>
              <a:rPr lang="en-US" sz="2800" dirty="0">
                <a:latin typeface="+mn-lt"/>
                <a:ea typeface="宋体"/>
                <a:cs typeface="宋体"/>
              </a:rPr>
              <a:t>How does this passage move us from God’s salvation to our vocation? </a:t>
            </a:r>
          </a:p>
          <a:p>
            <a:pPr lvl="4" eaLnBrk="0" hangingPunct="0">
              <a:defRPr/>
            </a:pPr>
            <a:endParaRPr lang="en-US" altLang="zh-CN" sz="2800" dirty="0">
              <a:latin typeface="+mn-lt"/>
              <a:ea typeface="宋体"/>
              <a:cs typeface="宋体"/>
            </a:endParaRPr>
          </a:p>
          <a:p>
            <a:pPr eaLnBrk="0" hangingPunct="0">
              <a:defRPr/>
            </a:pPr>
            <a:endParaRPr lang="en-US" sz="1800" dirty="0">
              <a:latin typeface="Arial" pitchFamily="34" charset="0"/>
              <a:ea typeface="ＭＳ Ｐゴシック" pitchFamily="-28" charset="-128"/>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784A3BDD-6BA4-18A0-8255-19249E0242B5}"/>
              </a:ext>
            </a:extLst>
          </p:cNvPr>
          <p:cNvSpPr>
            <a:spLocks noChangeArrowheads="1"/>
          </p:cNvSpPr>
          <p:nvPr/>
        </p:nvSpPr>
        <p:spPr bwMode="auto">
          <a:xfrm>
            <a:off x="-861432" y="-195556"/>
            <a:ext cx="9593952" cy="6863417"/>
          </a:xfrm>
          <a:prstGeom prst="rect">
            <a:avLst/>
          </a:prstGeom>
          <a:noFill/>
          <a:ln w="9525">
            <a:noFill/>
            <a:miter lim="800000"/>
            <a:headEnd/>
            <a:tailEnd/>
          </a:ln>
          <a:effectLst/>
        </p:spPr>
        <p:txBody>
          <a:bodyPr tIns="0" bIns="0" anchor="ctr">
            <a:spAutoFit/>
          </a:bodyPr>
          <a:lstStyle/>
          <a:p>
            <a:pPr lvl="4" eaLnBrk="0" hangingPunct="0">
              <a:buFontTx/>
              <a:buChar char="•"/>
              <a:defRPr/>
            </a:pPr>
            <a:endParaRPr lang="en-US" sz="2000" dirty="0">
              <a:latin typeface="Arial" pitchFamily="34" charset="0"/>
              <a:ea typeface="ＭＳ Ｐゴシック" pitchFamily="-28" charset="-128"/>
            </a:endParaRPr>
          </a:p>
          <a:p>
            <a:pPr lvl="2" eaLnBrk="0" hangingPunct="0">
              <a:defRPr/>
            </a:pPr>
            <a:r>
              <a:rPr lang="en-US" altLang="zh-CN" sz="3600" b="1" dirty="0">
                <a:solidFill>
                  <a:schemeClr val="tx2">
                    <a:lumMod val="75000"/>
                  </a:schemeClr>
                </a:solidFill>
                <a:latin typeface="+mn-lt"/>
                <a:ea typeface="+mn-ea"/>
              </a:rPr>
              <a:t>Lutheran</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Theological</a:t>
            </a:r>
            <a:r>
              <a:rPr lang="en-US" altLang="zh-CN" sz="3600" b="1" dirty="0">
                <a:solidFill>
                  <a:srgbClr val="0070C0"/>
                </a:solidFill>
                <a:latin typeface="+mn-lt"/>
                <a:ea typeface="+mn-ea"/>
              </a:rPr>
              <a:t> </a:t>
            </a:r>
            <a:r>
              <a:rPr lang="en-US" altLang="zh-CN" sz="3600" b="1" dirty="0">
                <a:solidFill>
                  <a:schemeClr val="tx2">
                    <a:lumMod val="75000"/>
                  </a:schemeClr>
                </a:solidFill>
                <a:latin typeface="+mn-lt"/>
                <a:ea typeface="+mn-ea"/>
              </a:rPr>
              <a:t>Questions</a:t>
            </a:r>
          </a:p>
          <a:p>
            <a:pPr lvl="2" eaLnBrk="0" hangingPunct="0">
              <a:defRPr/>
            </a:pPr>
            <a:endParaRPr lang="en-US" altLang="zh-CN" sz="1800" dirty="0">
              <a:solidFill>
                <a:schemeClr val="tx2"/>
              </a:solidFill>
              <a:latin typeface="+mj-lt"/>
              <a:ea typeface="宋体"/>
              <a:cs typeface="宋体"/>
            </a:endParaRPr>
          </a:p>
          <a:p>
            <a:pPr lvl="4" eaLnBrk="0" hangingPunct="0">
              <a:buFontTx/>
              <a:buChar char="•"/>
              <a:defRPr/>
            </a:pPr>
            <a:r>
              <a:rPr lang="en-US" altLang="zh-CN" sz="2800" dirty="0">
                <a:latin typeface="+mn-lt"/>
                <a:ea typeface="宋体"/>
                <a:cs typeface="宋体"/>
              </a:rPr>
              <a:t>In what ways do we hear this passage as law?</a:t>
            </a:r>
          </a:p>
          <a:p>
            <a:pPr lvl="4" eaLnBrk="0" hangingPunct="0">
              <a:defRPr/>
            </a:pPr>
            <a:r>
              <a:rPr lang="en-US" altLang="zh-CN" sz="2800" dirty="0">
                <a:latin typeface="+mn-lt"/>
                <a:ea typeface="宋体"/>
                <a:cs typeface="宋体"/>
              </a:rPr>
              <a:t>  </a:t>
            </a:r>
          </a:p>
          <a:p>
            <a:pPr lvl="4" eaLnBrk="0" hangingPunct="0">
              <a:buFontTx/>
              <a:buChar char="•"/>
              <a:defRPr/>
            </a:pPr>
            <a:r>
              <a:rPr lang="en-US" altLang="zh-CN" sz="2800" dirty="0">
                <a:latin typeface="+mn-lt"/>
                <a:ea typeface="宋体"/>
                <a:cs typeface="宋体"/>
              </a:rPr>
              <a:t>In what ways do we hear </a:t>
            </a:r>
          </a:p>
          <a:p>
            <a:pPr lvl="4" eaLnBrk="0" hangingPunct="0">
              <a:defRPr/>
            </a:pPr>
            <a:r>
              <a:rPr lang="en-US" altLang="zh-CN" sz="2800" dirty="0">
                <a:latin typeface="+mn-lt"/>
                <a:ea typeface="宋体"/>
                <a:cs typeface="宋体"/>
              </a:rPr>
              <a:t>		this passage as Gospel?</a:t>
            </a:r>
          </a:p>
          <a:p>
            <a:pPr lvl="4" eaLnBrk="0" hangingPunct="0">
              <a:defRPr/>
            </a:pPr>
            <a:endParaRPr lang="en-US" altLang="zh-CN" sz="1800" dirty="0">
              <a:latin typeface="+mn-lt"/>
              <a:ea typeface="宋体"/>
              <a:cs typeface="宋体"/>
            </a:endParaRPr>
          </a:p>
          <a:p>
            <a:pPr lvl="4" eaLnBrk="0" hangingPunct="0">
              <a:buFontTx/>
              <a:buChar char="•"/>
              <a:defRPr/>
            </a:pPr>
            <a:r>
              <a:rPr lang="en-US" altLang="zh-CN" sz="2800" dirty="0">
                <a:latin typeface="+mn-lt"/>
                <a:ea typeface="宋体"/>
                <a:cs typeface="宋体"/>
              </a:rPr>
              <a:t>How does this passage show forth Christ?</a:t>
            </a:r>
          </a:p>
          <a:p>
            <a:pPr lvl="4" eaLnBrk="0" hangingPunct="0">
              <a:defRPr/>
            </a:pPr>
            <a:endParaRPr lang="en-US" altLang="zh-CN" sz="1200" dirty="0">
              <a:latin typeface="+mn-lt"/>
              <a:ea typeface="宋体"/>
              <a:cs typeface="宋体"/>
            </a:endParaRPr>
          </a:p>
          <a:p>
            <a:pPr lvl="4" eaLnBrk="0" hangingPunct="0">
              <a:buFontTx/>
              <a:buChar char="•"/>
              <a:defRPr/>
            </a:pPr>
            <a:r>
              <a:rPr lang="en-US" altLang="zh-CN" sz="2800" dirty="0">
                <a:latin typeface="+mn-lt"/>
                <a:ea typeface="宋体"/>
                <a:cs typeface="宋体"/>
              </a:rPr>
              <a:t>How do others hear this text, especially folks </a:t>
            </a:r>
          </a:p>
          <a:p>
            <a:pPr lvl="4" eaLnBrk="0" hangingPunct="0">
              <a:defRPr/>
            </a:pPr>
            <a:r>
              <a:rPr lang="en-US" altLang="zh-CN" sz="2800" dirty="0">
                <a:latin typeface="+mn-lt"/>
                <a:ea typeface="宋体"/>
                <a:cs typeface="宋体"/>
              </a:rPr>
              <a:t>        from cultures different from my own?</a:t>
            </a:r>
          </a:p>
          <a:p>
            <a:pPr lvl="8" eaLnBrk="0" fontAlgn="base" hangingPunct="0">
              <a:spcBef>
                <a:spcPct val="0"/>
              </a:spcBef>
              <a:spcAft>
                <a:spcPct val="0"/>
              </a:spcAft>
              <a:defRPr/>
            </a:pPr>
            <a:endParaRPr lang="en-US" altLang="zh-CN" sz="2800" dirty="0">
              <a:latin typeface="+mn-lt"/>
              <a:ea typeface="宋体"/>
              <a:cs typeface="宋体"/>
            </a:endParaRPr>
          </a:p>
          <a:p>
            <a:pPr marL="2171700" lvl="4" indent="-342900" eaLnBrk="0" fontAlgn="auto">
              <a:buFont typeface="Arial" pitchFamily="34" charset="0"/>
              <a:buChar char="•"/>
              <a:defRPr/>
            </a:pPr>
            <a:r>
              <a:rPr lang="en-US" sz="3600" b="1" dirty="0">
                <a:latin typeface="+mn-lt"/>
                <a:ea typeface="宋体"/>
                <a:cs typeface="宋体"/>
              </a:rPr>
              <a:t>How does this passage move us from God’s salvation to our vocation? </a:t>
            </a:r>
          </a:p>
          <a:p>
            <a:pPr lvl="4" eaLnBrk="0" hangingPunct="0">
              <a:defRPr/>
            </a:pPr>
            <a:endParaRPr lang="en-US" altLang="zh-CN" sz="2800" dirty="0">
              <a:latin typeface="+mn-lt"/>
              <a:ea typeface="宋体"/>
              <a:cs typeface="宋体"/>
            </a:endParaRPr>
          </a:p>
          <a:p>
            <a:pPr eaLnBrk="0" hangingPunct="0">
              <a:defRPr/>
            </a:pPr>
            <a:endParaRPr lang="en-US" sz="1800" dirty="0">
              <a:latin typeface="Arial" pitchFamily="34" charset="0"/>
              <a:ea typeface="ＭＳ Ｐゴシック" pitchFamily="-28" charset="-128"/>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89.png">
            <a:extLst>
              <a:ext uri="{FF2B5EF4-FFF2-40B4-BE49-F238E27FC236}">
                <a16:creationId xmlns:a16="http://schemas.microsoft.com/office/drawing/2014/main" id="{14DF59D9-DE05-3F79-C7C4-459CBF622B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988" y="2444750"/>
            <a:ext cx="7516812"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icture 88.png">
            <a:extLst>
              <a:ext uri="{FF2B5EF4-FFF2-40B4-BE49-F238E27FC236}">
                <a16:creationId xmlns:a16="http://schemas.microsoft.com/office/drawing/2014/main" id="{BA997A63-AA9E-9B36-812A-35490E1138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91440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87.png">
            <a:extLst>
              <a:ext uri="{FF2B5EF4-FFF2-40B4-BE49-F238E27FC236}">
                <a16:creationId xmlns:a16="http://schemas.microsoft.com/office/drawing/2014/main" id="{AF49EBB3-4B7E-BA37-1B6C-805318E8E0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6050" y="2679700"/>
            <a:ext cx="6311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icture 90.png">
            <a:extLst>
              <a:ext uri="{FF2B5EF4-FFF2-40B4-BE49-F238E27FC236}">
                <a16:creationId xmlns:a16="http://schemas.microsoft.com/office/drawing/2014/main" id="{5940AA83-E94D-B8AF-8BA7-BF35D80C28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222500"/>
            <a:ext cx="5080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icture 91.png">
            <a:extLst>
              <a:ext uri="{FF2B5EF4-FFF2-40B4-BE49-F238E27FC236}">
                <a16:creationId xmlns:a16="http://schemas.microsoft.com/office/drawing/2014/main" id="{74F01826-CF57-228A-3551-C0DC3EC07D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801938"/>
            <a:ext cx="91440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icture 39.png">
            <a:extLst>
              <a:ext uri="{FF2B5EF4-FFF2-40B4-BE49-F238E27FC236}">
                <a16:creationId xmlns:a16="http://schemas.microsoft.com/office/drawing/2014/main" id="{0EE43F63-E926-B0C6-277D-B8D756DE81A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65113"/>
            <a:ext cx="84391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childTnLst>
                          </p:cTn>
                        </p:par>
                        <p:par>
                          <p:cTn id="27" fill="hold" nodeType="afterGroup">
                            <p:stCondLst>
                              <p:cond delay="1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1000"/>
                                        <p:tgtEl>
                                          <p:spTgt spid="9"/>
                                        </p:tgtEl>
                                      </p:cBhvr>
                                    </p:animEffect>
                                    <p:set>
                                      <p:cBhvr>
                                        <p:cTn id="35" dur="1" fill="hold">
                                          <p:stCondLst>
                                            <p:cond delay="999"/>
                                          </p:stCondLst>
                                        </p:cTn>
                                        <p:tgtEl>
                                          <p:spTgt spid="9"/>
                                        </p:tgtEl>
                                        <p:attrNameLst>
                                          <p:attrName>style.visibility</p:attrName>
                                        </p:attrNameLst>
                                      </p:cBhvr>
                                      <p:to>
                                        <p:strVal val="hidden"/>
                                      </p:to>
                                    </p:set>
                                  </p:childTnLst>
                                </p:cTn>
                              </p:par>
                            </p:childTnLst>
                          </p:cTn>
                        </p:par>
                        <p:par>
                          <p:cTn id="36" fill="hold" nodeType="afterGroup">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childTnLst>
                          </p:cTn>
                        </p:par>
                        <p:par>
                          <p:cTn id="45" fill="hold" nodeType="afterGroup">
                            <p:stCondLst>
                              <p:cond delay="10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a:extLst>
              <a:ext uri="{FF2B5EF4-FFF2-40B4-BE49-F238E27FC236}">
                <a16:creationId xmlns:a16="http://schemas.microsoft.com/office/drawing/2014/main" id="{8FDD29C7-6E2F-38B3-4FB4-69F18C47B1D4}"/>
              </a:ext>
            </a:extLst>
          </p:cNvPr>
          <p:cNvPicPr>
            <a:picLocks noChangeAspect="1" noChangeArrowheads="1"/>
          </p:cNvPicPr>
          <p:nvPr/>
        </p:nvPicPr>
        <p:blipFill>
          <a:blip r:embed="rId2"/>
          <a:srcRect/>
          <a:stretch>
            <a:fillRect/>
          </a:stretch>
        </p:blipFill>
        <p:spPr bwMode="auto">
          <a:xfrm>
            <a:off x="152400"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a:extLst>
              <a:ext uri="{FF2B5EF4-FFF2-40B4-BE49-F238E27FC236}">
                <a16:creationId xmlns:a16="http://schemas.microsoft.com/office/drawing/2014/main" id="{054FE146-EDAB-4B30-8815-634DF098A6C4}"/>
              </a:ext>
            </a:extLst>
          </p:cNvPr>
          <p:cNvSpPr>
            <a:spLocks noGrp="1" noChangeArrowheads="1"/>
          </p:cNvSpPr>
          <p:nvPr>
            <p:ph type="title"/>
          </p:nvPr>
        </p:nvSpPr>
        <p:spPr>
          <a:xfrm>
            <a:off x="420688" y="-228600"/>
            <a:ext cx="8229600" cy="1143000"/>
          </a:xfrm>
        </p:spPr>
        <p:txBody>
          <a:bodyPr rtlCol="0">
            <a:normAutofit/>
          </a:bodyPr>
          <a:lstStyle/>
          <a:p>
            <a:pPr eaLnBrk="1" fontAlgn="auto" hangingPunct="1">
              <a:spcAft>
                <a:spcPts val="0"/>
              </a:spcAft>
              <a:defRPr/>
            </a:pPr>
            <a:r>
              <a:rPr lang="en-US" sz="4000" b="1" dirty="0">
                <a:solidFill>
                  <a:schemeClr val="tx2">
                    <a:lumMod val="75000"/>
                  </a:schemeClr>
                </a:solidFill>
                <a:latin typeface="+mn-lt"/>
                <a:ea typeface="+mn-ea"/>
                <a:cs typeface="+mn-cs"/>
              </a:rPr>
              <a:t>Devotional Reading Principles</a:t>
            </a:r>
          </a:p>
        </p:txBody>
      </p:sp>
      <p:sp>
        <p:nvSpPr>
          <p:cNvPr id="103428" name="Rectangle 4">
            <a:extLst>
              <a:ext uri="{FF2B5EF4-FFF2-40B4-BE49-F238E27FC236}">
                <a16:creationId xmlns:a16="http://schemas.microsoft.com/office/drawing/2014/main" id="{3260D071-C728-827D-BCF2-5E02658BB5C6}"/>
              </a:ext>
            </a:extLst>
          </p:cNvPr>
          <p:cNvSpPr>
            <a:spLocks noGrp="1" noChangeArrowheads="1"/>
          </p:cNvSpPr>
          <p:nvPr>
            <p:ph idx="1"/>
          </p:nvPr>
        </p:nvSpPr>
        <p:spPr>
          <a:xfrm>
            <a:off x="1538288" y="846138"/>
            <a:ext cx="8199437" cy="4978400"/>
          </a:xfrm>
        </p:spPr>
        <p:txBody>
          <a:bodyPr/>
          <a:lstStyle/>
          <a:p>
            <a:pPr eaLnBrk="1" hangingPunct="1"/>
            <a:r>
              <a:rPr lang="en-US" altLang="en-US" sz="4000" b="1"/>
              <a:t>Listen slowly and carefully.  </a:t>
            </a:r>
          </a:p>
          <a:p>
            <a:pPr eaLnBrk="1" hangingPunct="1">
              <a:buFont typeface="Arial" panose="020B0604020202020204" pitchFamily="34" charset="0"/>
              <a:buNone/>
            </a:pPr>
            <a:r>
              <a:rPr lang="en-US" altLang="en-US" sz="4000" b="1"/>
              <a:t>             Attend to the text. </a:t>
            </a:r>
          </a:p>
          <a:p>
            <a:pPr eaLnBrk="1" hangingPunct="1"/>
            <a:r>
              <a:rPr lang="en-US" altLang="en-US" sz="4000" b="1"/>
              <a:t>Develop a habit</a:t>
            </a:r>
          </a:p>
          <a:p>
            <a:pPr eaLnBrk="1" hangingPunct="1"/>
            <a:r>
              <a:rPr lang="en-US" altLang="en-US" sz="4000" b="1"/>
              <a:t>Don’t need expert in the room.  Experts can get in the way.</a:t>
            </a:r>
          </a:p>
          <a:p>
            <a:pPr eaLnBrk="1" hangingPunct="1"/>
            <a:r>
              <a:rPr lang="en-US" altLang="en-US" sz="4000" b="1"/>
              <a:t>No right answers.</a:t>
            </a:r>
          </a:p>
          <a:p>
            <a:pPr lvl="1" eaLnBrk="1" hangingPunct="1"/>
            <a:r>
              <a:rPr lang="en-US" altLang="en-US" sz="3600" b="1" i="1"/>
              <a:t>  Worst Question:  </a:t>
            </a:r>
          </a:p>
          <a:p>
            <a:pPr eaLnBrk="1" hangingPunct="1">
              <a:buFont typeface="Arial" panose="020B0604020202020204" pitchFamily="34" charset="0"/>
              <a:buNone/>
            </a:pPr>
            <a:r>
              <a:rPr lang="en-US" altLang="en-US" sz="4000" b="1" i="1"/>
              <a:t>                       What do you think?</a:t>
            </a:r>
            <a:endParaRPr lang="en-US" altLang="zh-CN" sz="40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anim calcmode="lin" valueType="num">
                                      <p:cBhvr additive="base">
                                        <p:cTn id="7" dur="500" fill="hold"/>
                                        <p:tgtEl>
                                          <p:spTgt spid="1034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428">
                                            <p:txEl>
                                              <p:pRg st="1" end="1"/>
                                            </p:txEl>
                                          </p:spTgt>
                                        </p:tgtEl>
                                        <p:attrNameLst>
                                          <p:attrName>style.visibility</p:attrName>
                                        </p:attrNameLst>
                                      </p:cBhvr>
                                      <p:to>
                                        <p:strVal val="visible"/>
                                      </p:to>
                                    </p:set>
                                    <p:anim calcmode="lin" valueType="num">
                                      <p:cBhvr additive="base">
                                        <p:cTn id="11" dur="500" fill="hold"/>
                                        <p:tgtEl>
                                          <p:spTgt spid="1034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3428">
                                            <p:txEl>
                                              <p:pRg st="2" end="2"/>
                                            </p:txEl>
                                          </p:spTgt>
                                        </p:tgtEl>
                                        <p:attrNameLst>
                                          <p:attrName>style.visibility</p:attrName>
                                        </p:attrNameLst>
                                      </p:cBhvr>
                                      <p:to>
                                        <p:strVal val="visible"/>
                                      </p:to>
                                    </p:set>
                                    <p:anim calcmode="lin" valueType="num">
                                      <p:cBhvr additive="base">
                                        <p:cTn id="17" dur="500" fill="hold"/>
                                        <p:tgtEl>
                                          <p:spTgt spid="10342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34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3428">
                                            <p:txEl>
                                              <p:pRg st="3" end="3"/>
                                            </p:txEl>
                                          </p:spTgt>
                                        </p:tgtEl>
                                        <p:attrNameLst>
                                          <p:attrName>style.visibility</p:attrName>
                                        </p:attrNameLst>
                                      </p:cBhvr>
                                      <p:to>
                                        <p:strVal val="visible"/>
                                      </p:to>
                                    </p:set>
                                    <p:anim calcmode="lin" valueType="num">
                                      <p:cBhvr additive="base">
                                        <p:cTn id="23" dur="500" fill="hold"/>
                                        <p:tgtEl>
                                          <p:spTgt spid="10342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3428">
                                            <p:txEl>
                                              <p:pRg st="4" end="4"/>
                                            </p:txEl>
                                          </p:spTgt>
                                        </p:tgtEl>
                                        <p:attrNameLst>
                                          <p:attrName>style.visibility</p:attrName>
                                        </p:attrNameLst>
                                      </p:cBhvr>
                                      <p:to>
                                        <p:strVal val="visible"/>
                                      </p:to>
                                    </p:set>
                                    <p:anim calcmode="lin" valueType="num">
                                      <p:cBhvr additive="base">
                                        <p:cTn id="29" dur="500" fill="hold"/>
                                        <p:tgtEl>
                                          <p:spTgt spid="10342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34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3428">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bof_video_opening">
            <a:extLst>
              <a:ext uri="{FF2B5EF4-FFF2-40B4-BE49-F238E27FC236}">
                <a16:creationId xmlns:a16="http://schemas.microsoft.com/office/drawing/2014/main" id="{D80BB3C6-FE86-E96C-66D0-017CC10D5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6764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a:extLst>
              <a:ext uri="{FF2B5EF4-FFF2-40B4-BE49-F238E27FC236}">
                <a16:creationId xmlns:a16="http://schemas.microsoft.com/office/drawing/2014/main" id="{AE56CF6F-04DC-B661-804E-C51CCDF84ED5}"/>
              </a:ext>
            </a:extLst>
          </p:cNvPr>
          <p:cNvSpPr>
            <a:spLocks noGrp="1" noChangeArrowheads="1"/>
          </p:cNvSpPr>
          <p:nvPr>
            <p:ph type="title"/>
          </p:nvPr>
        </p:nvSpPr>
        <p:spPr>
          <a:xfrm>
            <a:off x="420688" y="-261938"/>
            <a:ext cx="8229600" cy="1143001"/>
          </a:xfrm>
        </p:spPr>
        <p:txBody>
          <a:bodyPr rtlCol="0">
            <a:normAutofit/>
          </a:bodyPr>
          <a:lstStyle/>
          <a:p>
            <a:pPr eaLnBrk="1" fontAlgn="auto" hangingPunct="1">
              <a:spcAft>
                <a:spcPts val="0"/>
              </a:spcAft>
              <a:defRPr/>
            </a:pPr>
            <a:r>
              <a:rPr lang="en-US" sz="3600" b="1" dirty="0">
                <a:solidFill>
                  <a:schemeClr val="tx2">
                    <a:lumMod val="75000"/>
                  </a:schemeClr>
                </a:solidFill>
                <a:latin typeface="+mn-lt"/>
                <a:ea typeface="+mn-ea"/>
                <a:cs typeface="+mn-cs"/>
              </a:rPr>
              <a:t>Devotional Questions</a:t>
            </a:r>
          </a:p>
        </p:txBody>
      </p:sp>
      <p:sp>
        <p:nvSpPr>
          <p:cNvPr id="103428" name="Rectangle 4">
            <a:extLst>
              <a:ext uri="{FF2B5EF4-FFF2-40B4-BE49-F238E27FC236}">
                <a16:creationId xmlns:a16="http://schemas.microsoft.com/office/drawing/2014/main" id="{BC45D4C8-DEB9-0B50-2194-ABD97F750A2E}"/>
              </a:ext>
            </a:extLst>
          </p:cNvPr>
          <p:cNvSpPr>
            <a:spLocks noGrp="1" noChangeArrowheads="1"/>
          </p:cNvSpPr>
          <p:nvPr>
            <p:ph type="body" idx="1"/>
          </p:nvPr>
        </p:nvSpPr>
        <p:spPr>
          <a:xfrm>
            <a:off x="930275" y="15875"/>
            <a:ext cx="9144000" cy="7026275"/>
          </a:xfrm>
        </p:spPr>
        <p:txBody>
          <a:bodyPr/>
          <a:lstStyle/>
          <a:p>
            <a:pPr eaLnBrk="1" hangingPunct="1">
              <a:lnSpc>
                <a:spcPct val="80000"/>
              </a:lnSpc>
              <a:buFont typeface="Arial" panose="020B0604020202020204" pitchFamily="34" charset="0"/>
              <a:buNone/>
            </a:pPr>
            <a:endParaRPr lang="en-US" altLang="zh-CN" sz="3000" b="1"/>
          </a:p>
          <a:p>
            <a:pPr eaLnBrk="1" hangingPunct="1">
              <a:lnSpc>
                <a:spcPct val="80000"/>
              </a:lnSpc>
              <a:buClr>
                <a:srgbClr val="92D050"/>
              </a:buClr>
              <a:buFont typeface="Wingdings" panose="05000000000000000000" pitchFamily="2" charset="2"/>
              <a:buChar char="Ø"/>
            </a:pPr>
            <a:r>
              <a:rPr lang="en-US" altLang="zh-CN" sz="3800" b="1"/>
              <a:t>What word or phrase strikes you ?</a:t>
            </a:r>
          </a:p>
          <a:p>
            <a:pPr eaLnBrk="1" hangingPunct="1">
              <a:lnSpc>
                <a:spcPct val="80000"/>
              </a:lnSpc>
              <a:buClr>
                <a:srgbClr val="92D050"/>
              </a:buClr>
              <a:buFont typeface="Wingdings" panose="05000000000000000000" pitchFamily="2" charset="2"/>
              <a:buChar char="Ø"/>
            </a:pPr>
            <a:r>
              <a:rPr lang="en-US" altLang="zh-CN" sz="3800" b="1"/>
              <a:t>What images, stories or memories</a:t>
            </a:r>
          </a:p>
          <a:p>
            <a:pPr eaLnBrk="1" hangingPunct="1">
              <a:lnSpc>
                <a:spcPct val="80000"/>
              </a:lnSpc>
              <a:buClr>
                <a:srgbClr val="92D050"/>
              </a:buClr>
              <a:buFont typeface="Arial" panose="020B0604020202020204" pitchFamily="34" charset="0"/>
              <a:buNone/>
            </a:pPr>
            <a:r>
              <a:rPr lang="en-US" altLang="zh-CN" sz="3800" b="1"/>
              <a:t>          come to mind? </a:t>
            </a:r>
          </a:p>
          <a:p>
            <a:pPr eaLnBrk="1" hangingPunct="1">
              <a:lnSpc>
                <a:spcPct val="80000"/>
              </a:lnSpc>
              <a:buClr>
                <a:srgbClr val="92D050"/>
              </a:buClr>
            </a:pPr>
            <a:r>
              <a:rPr lang="en-US" altLang="en-US" sz="3800" b="1" i="1">
                <a:ea typeface="SimSun" panose="02010600030101010101" pitchFamily="2" charset="-122"/>
              </a:rPr>
              <a:t>When were you asked to be generous? </a:t>
            </a:r>
          </a:p>
          <a:p>
            <a:pPr eaLnBrk="1" hangingPunct="1">
              <a:lnSpc>
                <a:spcPct val="80000"/>
              </a:lnSpc>
              <a:buClr>
                <a:srgbClr val="92D050"/>
              </a:buClr>
              <a:buFont typeface="Arial" panose="020B0604020202020204" pitchFamily="34" charset="0"/>
              <a:buNone/>
            </a:pPr>
            <a:r>
              <a:rPr lang="en-US" altLang="en-US" sz="3800" b="1" i="1">
                <a:ea typeface="SimSun" panose="02010600030101010101" pitchFamily="2" charset="-122"/>
              </a:rPr>
              <a:t>    What reasons were given?</a:t>
            </a:r>
          </a:p>
          <a:p>
            <a:pPr eaLnBrk="1" hangingPunct="1">
              <a:lnSpc>
                <a:spcPct val="80000"/>
              </a:lnSpc>
              <a:buClr>
                <a:srgbClr val="92D050"/>
              </a:buClr>
              <a:buFont typeface="Wingdings" panose="05000000000000000000" pitchFamily="2" charset="2"/>
              <a:buChar char="Ø"/>
            </a:pPr>
            <a:endParaRPr lang="en-US" altLang="zh-CN" sz="1400" b="1"/>
          </a:p>
          <a:p>
            <a:pPr eaLnBrk="1" hangingPunct="1">
              <a:lnSpc>
                <a:spcPct val="80000"/>
              </a:lnSpc>
              <a:buClr>
                <a:srgbClr val="92D050"/>
              </a:buClr>
              <a:buFont typeface="Wingdings" panose="05000000000000000000" pitchFamily="2" charset="2"/>
              <a:buChar char="Ø"/>
            </a:pPr>
            <a:r>
              <a:rPr lang="en-US" altLang="zh-CN" sz="3800" b="1"/>
              <a:t>What confuses or challenges you?</a:t>
            </a:r>
          </a:p>
          <a:p>
            <a:pPr marL="571500" lvl="1" indent="-571500" eaLnBrk="1" hangingPunct="1">
              <a:lnSpc>
                <a:spcPct val="80000"/>
              </a:lnSpc>
              <a:buClr>
                <a:srgbClr val="92D050"/>
              </a:buClr>
            </a:pPr>
            <a:r>
              <a:rPr lang="en-US" altLang="en-US" sz="3800" b="1" i="1">
                <a:ea typeface="SimSun" panose="02010600030101010101" pitchFamily="2" charset="-122"/>
              </a:rPr>
              <a:t>Who are the most generous, </a:t>
            </a:r>
          </a:p>
          <a:p>
            <a:pPr marL="571500" lvl="1" indent="-571500" eaLnBrk="1" hangingPunct="1">
              <a:lnSpc>
                <a:spcPct val="80000"/>
              </a:lnSpc>
              <a:buClr>
                <a:srgbClr val="92D050"/>
              </a:buClr>
              <a:buFont typeface="Arial" panose="020B0604020202020204" pitchFamily="34" charset="0"/>
              <a:buNone/>
            </a:pPr>
            <a:r>
              <a:rPr lang="en-US" altLang="en-US" sz="3800" b="1" i="1">
                <a:ea typeface="SimSun" panose="02010600030101010101" pitchFamily="2" charset="-122"/>
              </a:rPr>
              <a:t>          those who have more </a:t>
            </a:r>
          </a:p>
          <a:p>
            <a:pPr marL="571500" lvl="1" indent="-571500" eaLnBrk="1" hangingPunct="1">
              <a:lnSpc>
                <a:spcPct val="80000"/>
              </a:lnSpc>
              <a:buClr>
                <a:srgbClr val="92D050"/>
              </a:buClr>
              <a:buFont typeface="Arial" panose="020B0604020202020204" pitchFamily="34" charset="0"/>
              <a:buNone/>
            </a:pPr>
            <a:r>
              <a:rPr lang="en-US" altLang="en-US" sz="3800" b="1" i="1">
                <a:ea typeface="SimSun" panose="02010600030101010101" pitchFamily="2" charset="-122"/>
              </a:rPr>
              <a:t>               or those who have less?</a:t>
            </a:r>
          </a:p>
          <a:p>
            <a:pPr eaLnBrk="1" hangingPunct="1">
              <a:lnSpc>
                <a:spcPct val="80000"/>
              </a:lnSpc>
              <a:buClr>
                <a:srgbClr val="92D050"/>
              </a:buClr>
              <a:buFont typeface="Wingdings" panose="05000000000000000000" pitchFamily="2" charset="2"/>
              <a:buChar char="Ø"/>
            </a:pPr>
            <a:r>
              <a:rPr lang="en-US" altLang="zh-CN" sz="3800" b="1"/>
              <a:t>What is God calling us to be, do, tell?</a:t>
            </a:r>
            <a:endParaRPr lang="en-US" altLang="en-US" sz="3800" b="1">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8">
                                            <p:txEl>
                                              <p:pRg st="1" end="1"/>
                                            </p:txEl>
                                          </p:spTgt>
                                        </p:tgtEl>
                                        <p:attrNameLst>
                                          <p:attrName>style.visibility</p:attrName>
                                        </p:attrNameLst>
                                      </p:cBhvr>
                                      <p:to>
                                        <p:strVal val="visible"/>
                                      </p:to>
                                    </p:set>
                                    <p:animEffect transition="in" filter="blinds(horizontal)">
                                      <p:cBhvr>
                                        <p:cTn id="7" dur="500"/>
                                        <p:tgtEl>
                                          <p:spTgt spid="10342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28">
                                            <p:txEl>
                                              <p:pRg st="2" end="2"/>
                                            </p:txEl>
                                          </p:spTgt>
                                        </p:tgtEl>
                                        <p:attrNameLst>
                                          <p:attrName>style.visibility</p:attrName>
                                        </p:attrNameLst>
                                      </p:cBhvr>
                                      <p:to>
                                        <p:strVal val="visible"/>
                                      </p:to>
                                    </p:set>
                                    <p:animEffect transition="in" filter="blinds(horizontal)">
                                      <p:cBhvr>
                                        <p:cTn id="12" dur="500"/>
                                        <p:tgtEl>
                                          <p:spTgt spid="103428">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3428">
                                            <p:txEl>
                                              <p:pRg st="3" end="3"/>
                                            </p:txEl>
                                          </p:spTgt>
                                        </p:tgtEl>
                                        <p:attrNameLst>
                                          <p:attrName>style.visibility</p:attrName>
                                        </p:attrNameLst>
                                      </p:cBhvr>
                                      <p:to>
                                        <p:strVal val="visible"/>
                                      </p:to>
                                    </p:set>
                                    <p:animEffect transition="in" filter="blinds(horizontal)">
                                      <p:cBhvr>
                                        <p:cTn id="15" dur="500"/>
                                        <p:tgtEl>
                                          <p:spTgt spid="103428">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3428">
                                            <p:txEl>
                                              <p:pRg st="4" end="4"/>
                                            </p:txEl>
                                          </p:spTgt>
                                        </p:tgtEl>
                                        <p:attrNameLst>
                                          <p:attrName>style.visibility</p:attrName>
                                        </p:attrNameLst>
                                      </p:cBhvr>
                                      <p:to>
                                        <p:strVal val="visible"/>
                                      </p:to>
                                    </p:set>
                                    <p:animEffect transition="in" filter="blinds(horizontal)">
                                      <p:cBhvr>
                                        <p:cTn id="18" dur="500"/>
                                        <p:tgtEl>
                                          <p:spTgt spid="103428">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3428">
                                            <p:txEl>
                                              <p:pRg st="5" end="5"/>
                                            </p:txEl>
                                          </p:spTgt>
                                        </p:tgtEl>
                                        <p:attrNameLst>
                                          <p:attrName>style.visibility</p:attrName>
                                        </p:attrNameLst>
                                      </p:cBhvr>
                                      <p:to>
                                        <p:strVal val="visible"/>
                                      </p:to>
                                    </p:set>
                                    <p:animEffect transition="in" filter="blinds(horizontal)">
                                      <p:cBhvr>
                                        <p:cTn id="21" dur="500"/>
                                        <p:tgtEl>
                                          <p:spTgt spid="103428">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3428">
                                            <p:txEl>
                                              <p:pRg st="7" end="7"/>
                                            </p:txEl>
                                          </p:spTgt>
                                        </p:tgtEl>
                                        <p:attrNameLst>
                                          <p:attrName>style.visibility</p:attrName>
                                        </p:attrNameLst>
                                      </p:cBhvr>
                                      <p:to>
                                        <p:strVal val="visible"/>
                                      </p:to>
                                    </p:set>
                                    <p:animEffect transition="in" filter="blinds(horizontal)">
                                      <p:cBhvr>
                                        <p:cTn id="26" dur="500"/>
                                        <p:tgtEl>
                                          <p:spTgt spid="103428">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3428">
                                            <p:txEl>
                                              <p:pRg st="8" end="8"/>
                                            </p:txEl>
                                          </p:spTgt>
                                        </p:tgtEl>
                                        <p:attrNameLst>
                                          <p:attrName>style.visibility</p:attrName>
                                        </p:attrNameLst>
                                      </p:cBhvr>
                                      <p:to>
                                        <p:strVal val="visible"/>
                                      </p:to>
                                    </p:set>
                                    <p:animEffect transition="in" filter="blinds(horizontal)">
                                      <p:cBhvr>
                                        <p:cTn id="29" dur="500"/>
                                        <p:tgtEl>
                                          <p:spTgt spid="103428">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3428">
                                            <p:txEl>
                                              <p:pRg st="9" end="9"/>
                                            </p:txEl>
                                          </p:spTgt>
                                        </p:tgtEl>
                                        <p:attrNameLst>
                                          <p:attrName>style.visibility</p:attrName>
                                        </p:attrNameLst>
                                      </p:cBhvr>
                                      <p:to>
                                        <p:strVal val="visible"/>
                                      </p:to>
                                    </p:set>
                                    <p:animEffect transition="in" filter="blinds(horizontal)">
                                      <p:cBhvr>
                                        <p:cTn id="32" dur="500"/>
                                        <p:tgtEl>
                                          <p:spTgt spid="103428">
                                            <p:txEl>
                                              <p:pRg st="9" end="9"/>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3428">
                                            <p:txEl>
                                              <p:pRg st="10" end="10"/>
                                            </p:txEl>
                                          </p:spTgt>
                                        </p:tgtEl>
                                        <p:attrNameLst>
                                          <p:attrName>style.visibility</p:attrName>
                                        </p:attrNameLst>
                                      </p:cBhvr>
                                      <p:to>
                                        <p:strVal val="visible"/>
                                      </p:to>
                                    </p:set>
                                    <p:animEffect transition="in" filter="blinds(horizontal)">
                                      <p:cBhvr>
                                        <p:cTn id="35" dur="500"/>
                                        <p:tgtEl>
                                          <p:spTgt spid="103428">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3428">
                                            <p:txEl>
                                              <p:pRg st="11" end="11"/>
                                            </p:txEl>
                                          </p:spTgt>
                                        </p:tgtEl>
                                        <p:attrNameLst>
                                          <p:attrName>style.visibility</p:attrName>
                                        </p:attrNameLst>
                                      </p:cBhvr>
                                      <p:to>
                                        <p:strVal val="visible"/>
                                      </p:to>
                                    </p:set>
                                    <p:animEffect transition="in" filter="blinds(horizontal)">
                                      <p:cBhvr>
                                        <p:cTn id="40" dur="500"/>
                                        <p:tgtEl>
                                          <p:spTgt spid="1034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262626"/>
        </a:solid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AA634F5A-D154-DBB1-2A14-6D6C065631A2}"/>
              </a:ext>
            </a:extLst>
          </p:cNvPr>
          <p:cNvSpPr>
            <a:spLocks noGrp="1" noChangeArrowheads="1"/>
          </p:cNvSpPr>
          <p:nvPr>
            <p:ph type="title" idx="4294967295"/>
          </p:nvPr>
        </p:nvSpPr>
        <p:spPr>
          <a:xfrm>
            <a:off x="503238" y="-228600"/>
            <a:ext cx="8229600" cy="1143000"/>
          </a:xfrm>
        </p:spPr>
        <p:txBody>
          <a:bodyPr/>
          <a:lstStyle/>
          <a:p>
            <a:pPr eaLnBrk="1" hangingPunct="1"/>
            <a:r>
              <a:rPr lang="en-US" altLang="en-US" sz="3600">
                <a:solidFill>
                  <a:schemeClr val="bg1"/>
                </a:solidFill>
              </a:rPr>
              <a:t>2 Corinthians 7:16-8:7</a:t>
            </a:r>
          </a:p>
        </p:txBody>
      </p:sp>
      <p:sp>
        <p:nvSpPr>
          <p:cNvPr id="7171" name="Rectangle 1">
            <a:extLst>
              <a:ext uri="{FF2B5EF4-FFF2-40B4-BE49-F238E27FC236}">
                <a16:creationId xmlns:a16="http://schemas.microsoft.com/office/drawing/2014/main" id="{40865770-834D-9F8E-4B47-A46DCD7B5928}"/>
              </a:ext>
            </a:extLst>
          </p:cNvPr>
          <p:cNvSpPr>
            <a:spLocks noChangeArrowheads="1"/>
          </p:cNvSpPr>
          <p:nvPr/>
        </p:nvSpPr>
        <p:spPr bwMode="auto">
          <a:xfrm>
            <a:off x="4373563" y="3429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solidFill>
                <a:schemeClr val="bg1"/>
              </a:solidFill>
            </a:endParaRPr>
          </a:p>
        </p:txBody>
      </p:sp>
      <p:sp>
        <p:nvSpPr>
          <p:cNvPr id="7172" name="Rectangle 2">
            <a:extLst>
              <a:ext uri="{FF2B5EF4-FFF2-40B4-BE49-F238E27FC236}">
                <a16:creationId xmlns:a16="http://schemas.microsoft.com/office/drawing/2014/main" id="{E481682E-3FFB-F8F2-9479-E196D216C233}"/>
              </a:ext>
            </a:extLst>
          </p:cNvPr>
          <p:cNvSpPr>
            <a:spLocks noChangeArrowheads="1"/>
          </p:cNvSpPr>
          <p:nvPr/>
        </p:nvSpPr>
        <p:spPr bwMode="auto">
          <a:xfrm>
            <a:off x="0" y="601663"/>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700" baseline="30000">
                <a:solidFill>
                  <a:schemeClr val="bg1"/>
                </a:solidFill>
              </a:rPr>
              <a:t>7:16</a:t>
            </a:r>
            <a:r>
              <a:rPr lang="en-US" altLang="en-US" sz="2700">
                <a:solidFill>
                  <a:schemeClr val="bg1"/>
                </a:solidFill>
              </a:rPr>
              <a:t> I rejoice, because I have complete confidence in you.</a:t>
            </a:r>
          </a:p>
          <a:p>
            <a:r>
              <a:rPr lang="en-US" altLang="en-US" sz="2700" b="1">
                <a:solidFill>
                  <a:schemeClr val="bg1"/>
                </a:solidFill>
              </a:rPr>
              <a:t> 8:1</a:t>
            </a:r>
            <a:r>
              <a:rPr lang="en-US" altLang="en-US" sz="2700">
                <a:solidFill>
                  <a:schemeClr val="bg1"/>
                </a:solidFill>
              </a:rPr>
              <a:t> We want you to know, brothers and sisters, about the grace of God that has been granted to the churches of Macedonia; </a:t>
            </a:r>
            <a:r>
              <a:rPr lang="en-US" altLang="en-US" sz="2700" baseline="30000">
                <a:solidFill>
                  <a:schemeClr val="bg1"/>
                </a:solidFill>
              </a:rPr>
              <a:t>2</a:t>
            </a:r>
            <a:r>
              <a:rPr lang="en-US" altLang="en-US" sz="2700">
                <a:solidFill>
                  <a:schemeClr val="bg1"/>
                </a:solidFill>
              </a:rPr>
              <a:t> for during a severe ordeal of affliction, their abundant joy and their extreme poverty have overflowed in a wealth of generosity on their part.</a:t>
            </a:r>
            <a:r>
              <a:rPr lang="en-US" altLang="en-US" sz="2700" baseline="30000">
                <a:solidFill>
                  <a:schemeClr val="bg1"/>
                </a:solidFill>
              </a:rPr>
              <a:t>3</a:t>
            </a:r>
            <a:r>
              <a:rPr lang="en-US" altLang="en-US" sz="2700">
                <a:solidFill>
                  <a:schemeClr val="bg1"/>
                </a:solidFill>
              </a:rPr>
              <a:t> For, as I can testify, they voluntarily gave according to their means, and even beyond their means,</a:t>
            </a:r>
            <a:r>
              <a:rPr lang="en-US" altLang="en-US" sz="2700" baseline="30000">
                <a:solidFill>
                  <a:schemeClr val="bg1"/>
                </a:solidFill>
              </a:rPr>
              <a:t>4</a:t>
            </a:r>
            <a:r>
              <a:rPr lang="en-US" altLang="en-US" sz="2700">
                <a:solidFill>
                  <a:schemeClr val="bg1"/>
                </a:solidFill>
              </a:rPr>
              <a:t> begging us earnestly for the privilege of sharing in this ministry to the saints--</a:t>
            </a:r>
            <a:r>
              <a:rPr lang="en-US" altLang="en-US" sz="2700" baseline="30000">
                <a:solidFill>
                  <a:schemeClr val="bg1"/>
                </a:solidFill>
              </a:rPr>
              <a:t>5</a:t>
            </a:r>
            <a:r>
              <a:rPr lang="en-US" altLang="en-US" sz="2700">
                <a:solidFill>
                  <a:schemeClr val="bg1"/>
                </a:solidFill>
              </a:rPr>
              <a:t> and this, not merely as we expected; they gave themselves first to the Lord and, by the will of God, to us,           </a:t>
            </a:r>
            <a:r>
              <a:rPr lang="en-US" altLang="en-US" sz="2700" baseline="30000">
                <a:solidFill>
                  <a:schemeClr val="bg1"/>
                </a:solidFill>
              </a:rPr>
              <a:t>6</a:t>
            </a:r>
            <a:r>
              <a:rPr lang="en-US" altLang="en-US" sz="2700">
                <a:solidFill>
                  <a:schemeClr val="bg1"/>
                </a:solidFill>
              </a:rPr>
              <a:t> so that we might urge Titus that, as he had already made a beginning, so he should also complete this generous undertaking among you. </a:t>
            </a:r>
            <a:r>
              <a:rPr lang="en-US" altLang="en-US" sz="2700" baseline="30000">
                <a:solidFill>
                  <a:schemeClr val="bg1"/>
                </a:solidFill>
              </a:rPr>
              <a:t>7</a:t>
            </a:r>
            <a:r>
              <a:rPr lang="en-US" altLang="en-US" sz="2700">
                <a:solidFill>
                  <a:schemeClr val="bg1"/>
                </a:solidFill>
              </a:rPr>
              <a:t> Now as you excel in everything-- in faith, in speech, in knowledge, in utmost eagerness, and in our love for you-- so we want you to excel also in this generous undertaking.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bof_video_opening">
            <a:extLst>
              <a:ext uri="{FF2B5EF4-FFF2-40B4-BE49-F238E27FC236}">
                <a16:creationId xmlns:a16="http://schemas.microsoft.com/office/drawing/2014/main" id="{4A3C9402-06C5-DA0D-B0AA-02398CF5A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16764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a:extLst>
              <a:ext uri="{FF2B5EF4-FFF2-40B4-BE49-F238E27FC236}">
                <a16:creationId xmlns:a16="http://schemas.microsoft.com/office/drawing/2014/main" id="{7984B0C3-8DC6-ABE2-FB94-8B4E13E7F6F3}"/>
              </a:ext>
            </a:extLst>
          </p:cNvPr>
          <p:cNvSpPr>
            <a:spLocks noGrp="1" noChangeArrowheads="1"/>
          </p:cNvSpPr>
          <p:nvPr>
            <p:ph type="title"/>
          </p:nvPr>
        </p:nvSpPr>
        <p:spPr>
          <a:xfrm>
            <a:off x="420688" y="-261938"/>
            <a:ext cx="8229600" cy="1143001"/>
          </a:xfrm>
        </p:spPr>
        <p:txBody>
          <a:bodyPr rtlCol="0">
            <a:normAutofit/>
          </a:bodyPr>
          <a:lstStyle/>
          <a:p>
            <a:pPr eaLnBrk="1" fontAlgn="auto" hangingPunct="1">
              <a:spcAft>
                <a:spcPts val="0"/>
              </a:spcAft>
              <a:defRPr/>
            </a:pPr>
            <a:r>
              <a:rPr lang="en-US" sz="3600" b="1" dirty="0">
                <a:solidFill>
                  <a:schemeClr val="tx2">
                    <a:lumMod val="75000"/>
                  </a:schemeClr>
                </a:solidFill>
                <a:latin typeface="+mn-lt"/>
                <a:ea typeface="+mn-ea"/>
                <a:cs typeface="+mn-cs"/>
              </a:rPr>
              <a:t>Devotional</a:t>
            </a:r>
            <a:r>
              <a:rPr lang="en-US" sz="3600" b="1" dirty="0">
                <a:solidFill>
                  <a:srgbClr val="0070C0"/>
                </a:solidFill>
                <a:latin typeface="+mn-lt"/>
                <a:ea typeface="+mn-ea"/>
                <a:cs typeface="+mn-cs"/>
              </a:rPr>
              <a:t> </a:t>
            </a:r>
            <a:r>
              <a:rPr lang="en-US" sz="3600" b="1" dirty="0">
                <a:solidFill>
                  <a:schemeClr val="tx2">
                    <a:lumMod val="75000"/>
                  </a:schemeClr>
                </a:solidFill>
                <a:latin typeface="+mn-lt"/>
                <a:ea typeface="+mn-ea"/>
                <a:cs typeface="+mn-cs"/>
              </a:rPr>
              <a:t>Questions</a:t>
            </a:r>
          </a:p>
        </p:txBody>
      </p:sp>
      <p:sp>
        <p:nvSpPr>
          <p:cNvPr id="8196" name="Rectangle 4">
            <a:extLst>
              <a:ext uri="{FF2B5EF4-FFF2-40B4-BE49-F238E27FC236}">
                <a16:creationId xmlns:a16="http://schemas.microsoft.com/office/drawing/2014/main" id="{2490F29E-6940-BFCA-7B58-623447D084F7}"/>
              </a:ext>
            </a:extLst>
          </p:cNvPr>
          <p:cNvSpPr>
            <a:spLocks noGrp="1" noChangeArrowheads="1"/>
          </p:cNvSpPr>
          <p:nvPr>
            <p:ph type="body" idx="1"/>
          </p:nvPr>
        </p:nvSpPr>
        <p:spPr>
          <a:xfrm>
            <a:off x="930275" y="152400"/>
            <a:ext cx="9144000" cy="6388100"/>
          </a:xfrm>
        </p:spPr>
        <p:txBody>
          <a:bodyPr/>
          <a:lstStyle/>
          <a:p>
            <a:pPr eaLnBrk="1" hangingPunct="1">
              <a:lnSpc>
                <a:spcPct val="70000"/>
              </a:lnSpc>
              <a:buFont typeface="Arial" panose="020B0604020202020204" pitchFamily="34" charset="0"/>
              <a:buNone/>
            </a:pPr>
            <a:endParaRPr lang="en-US" altLang="zh-CN" sz="3000" b="1"/>
          </a:p>
          <a:p>
            <a:pPr eaLnBrk="1" hangingPunct="1">
              <a:lnSpc>
                <a:spcPct val="70000"/>
              </a:lnSpc>
              <a:buClr>
                <a:srgbClr val="92D050"/>
              </a:buClr>
              <a:buFont typeface="Wingdings" panose="05000000000000000000" pitchFamily="2" charset="2"/>
              <a:buChar char="Ø"/>
            </a:pPr>
            <a:r>
              <a:rPr lang="en-US" altLang="zh-CN" sz="3800" b="1"/>
              <a:t>What word or phrase strikes you ?</a:t>
            </a:r>
          </a:p>
          <a:p>
            <a:pPr eaLnBrk="1" hangingPunct="1">
              <a:lnSpc>
                <a:spcPct val="70000"/>
              </a:lnSpc>
              <a:buClr>
                <a:srgbClr val="92D050"/>
              </a:buClr>
              <a:buFont typeface="Wingdings" panose="05000000000000000000" pitchFamily="2" charset="2"/>
              <a:buChar char="Ø"/>
            </a:pPr>
            <a:r>
              <a:rPr lang="en-US" altLang="zh-CN" sz="3800" b="1"/>
              <a:t>What images, stories or memories</a:t>
            </a:r>
          </a:p>
          <a:p>
            <a:pPr eaLnBrk="1" hangingPunct="1">
              <a:lnSpc>
                <a:spcPct val="70000"/>
              </a:lnSpc>
              <a:buClr>
                <a:srgbClr val="92D050"/>
              </a:buClr>
              <a:buFont typeface="Arial" panose="020B0604020202020204" pitchFamily="34" charset="0"/>
              <a:buNone/>
            </a:pPr>
            <a:r>
              <a:rPr lang="en-US" altLang="zh-CN" sz="3800" b="1"/>
              <a:t>          come to mind? </a:t>
            </a:r>
          </a:p>
          <a:p>
            <a:pPr eaLnBrk="1" hangingPunct="1">
              <a:lnSpc>
                <a:spcPct val="70000"/>
              </a:lnSpc>
              <a:buClr>
                <a:srgbClr val="92D050"/>
              </a:buClr>
            </a:pPr>
            <a:r>
              <a:rPr lang="en-US" altLang="en-US" sz="3800" b="1" i="1">
                <a:ea typeface="SimSun" panose="02010600030101010101" pitchFamily="2" charset="-122"/>
              </a:rPr>
              <a:t>When were you asked to be generous? </a:t>
            </a:r>
          </a:p>
          <a:p>
            <a:pPr eaLnBrk="1" hangingPunct="1">
              <a:lnSpc>
                <a:spcPct val="70000"/>
              </a:lnSpc>
              <a:buClr>
                <a:srgbClr val="92D050"/>
              </a:buClr>
              <a:buFont typeface="Arial" panose="020B0604020202020204" pitchFamily="34" charset="0"/>
              <a:buNone/>
            </a:pPr>
            <a:r>
              <a:rPr lang="en-US" altLang="en-US" sz="3800" b="1" i="1">
                <a:ea typeface="SimSun" panose="02010600030101010101" pitchFamily="2" charset="-122"/>
              </a:rPr>
              <a:t>    What reasons were given?</a:t>
            </a:r>
          </a:p>
          <a:p>
            <a:pPr eaLnBrk="1" hangingPunct="1">
              <a:lnSpc>
                <a:spcPct val="70000"/>
              </a:lnSpc>
              <a:buClr>
                <a:srgbClr val="92D050"/>
              </a:buClr>
              <a:buFont typeface="Wingdings" panose="05000000000000000000" pitchFamily="2" charset="2"/>
              <a:buChar char="Ø"/>
            </a:pPr>
            <a:endParaRPr lang="en-US" altLang="zh-CN" sz="3800" b="1"/>
          </a:p>
          <a:p>
            <a:pPr eaLnBrk="1" hangingPunct="1">
              <a:lnSpc>
                <a:spcPct val="70000"/>
              </a:lnSpc>
              <a:buClr>
                <a:srgbClr val="92D050"/>
              </a:buClr>
              <a:buFont typeface="Wingdings" panose="05000000000000000000" pitchFamily="2" charset="2"/>
              <a:buChar char="Ø"/>
            </a:pPr>
            <a:r>
              <a:rPr lang="en-US" altLang="zh-CN" sz="3800" b="1"/>
              <a:t>What confuses or challenges you?</a:t>
            </a:r>
          </a:p>
          <a:p>
            <a:pPr marL="571500" lvl="1" indent="-571500" eaLnBrk="1" hangingPunct="1">
              <a:lnSpc>
                <a:spcPct val="70000"/>
              </a:lnSpc>
              <a:buClr>
                <a:srgbClr val="92D050"/>
              </a:buClr>
            </a:pPr>
            <a:r>
              <a:rPr lang="en-US" altLang="en-US" sz="3800" b="1" i="1">
                <a:ea typeface="SimSun" panose="02010600030101010101" pitchFamily="2" charset="-122"/>
              </a:rPr>
              <a:t>Who are the most generous, </a:t>
            </a:r>
          </a:p>
          <a:p>
            <a:pPr marL="571500" lvl="1" indent="-571500" eaLnBrk="1" hangingPunct="1">
              <a:lnSpc>
                <a:spcPct val="70000"/>
              </a:lnSpc>
              <a:buClr>
                <a:srgbClr val="92D050"/>
              </a:buClr>
              <a:buFont typeface="Arial" panose="020B0604020202020204" pitchFamily="34" charset="0"/>
              <a:buNone/>
            </a:pPr>
            <a:r>
              <a:rPr lang="en-US" altLang="en-US" sz="3800" b="1" i="1">
                <a:ea typeface="SimSun" panose="02010600030101010101" pitchFamily="2" charset="-122"/>
              </a:rPr>
              <a:t>          those who have more </a:t>
            </a:r>
          </a:p>
          <a:p>
            <a:pPr marL="571500" lvl="1" indent="-571500" eaLnBrk="1" hangingPunct="1">
              <a:lnSpc>
                <a:spcPct val="70000"/>
              </a:lnSpc>
              <a:buClr>
                <a:srgbClr val="92D050"/>
              </a:buClr>
              <a:buFont typeface="Arial" panose="020B0604020202020204" pitchFamily="34" charset="0"/>
              <a:buNone/>
            </a:pPr>
            <a:r>
              <a:rPr lang="en-US" altLang="en-US" sz="3800" b="1" i="1">
                <a:ea typeface="SimSun" panose="02010600030101010101" pitchFamily="2" charset="-122"/>
              </a:rPr>
              <a:t>               or those who have less?</a:t>
            </a:r>
          </a:p>
          <a:p>
            <a:pPr eaLnBrk="1" hangingPunct="1">
              <a:lnSpc>
                <a:spcPct val="70000"/>
              </a:lnSpc>
              <a:buClr>
                <a:srgbClr val="92D050"/>
              </a:buClr>
              <a:buFont typeface="Wingdings" panose="05000000000000000000" pitchFamily="2" charset="2"/>
              <a:buChar char="Ø"/>
            </a:pPr>
            <a:r>
              <a:rPr lang="en-US" altLang="zh-CN" sz="3800" b="1"/>
              <a:t>What is God calling us to be, do, tell?</a:t>
            </a:r>
            <a:endParaRPr lang="en-US" altLang="en-US" sz="3800" b="1">
              <a:ea typeface="SimSun"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bof_video_opening">
            <a:extLst>
              <a:ext uri="{FF2B5EF4-FFF2-40B4-BE49-F238E27FC236}">
                <a16:creationId xmlns:a16="http://schemas.microsoft.com/office/drawing/2014/main" id="{3E3A3E85-E287-7648-78CF-08AA5688E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0"/>
            <a:ext cx="3749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a:extLst>
              <a:ext uri="{FF2B5EF4-FFF2-40B4-BE49-F238E27FC236}">
                <a16:creationId xmlns:a16="http://schemas.microsoft.com/office/drawing/2014/main" id="{FCC6CFB5-1CC8-0071-DA7B-9A2BB48AACB4}"/>
              </a:ext>
            </a:extLst>
          </p:cNvPr>
          <p:cNvSpPr>
            <a:spLocks noGrp="1" noChangeArrowheads="1"/>
          </p:cNvSpPr>
          <p:nvPr>
            <p:ph type="title"/>
          </p:nvPr>
        </p:nvSpPr>
        <p:spPr>
          <a:xfrm>
            <a:off x="487363" y="-187325"/>
            <a:ext cx="8229600" cy="1143000"/>
          </a:xfrm>
        </p:spPr>
        <p:txBody>
          <a:bodyPr rtlCol="0">
            <a:normAutofit/>
          </a:bodyPr>
          <a:lstStyle/>
          <a:p>
            <a:pPr eaLnBrk="1" fontAlgn="auto" hangingPunct="1">
              <a:spcAft>
                <a:spcPts val="0"/>
              </a:spcAft>
              <a:defRPr/>
            </a:pPr>
            <a:r>
              <a:rPr lang="en-US" altLang="zh-CN" sz="3600" b="1" dirty="0">
                <a:solidFill>
                  <a:schemeClr val="tx2">
                    <a:lumMod val="75000"/>
                  </a:schemeClr>
                </a:solidFill>
                <a:latin typeface="+mn-lt"/>
                <a:ea typeface="+mn-ea"/>
                <a:cs typeface="+mn-cs"/>
              </a:rPr>
              <a:t>Historical</a:t>
            </a:r>
            <a:r>
              <a:rPr lang="en-US" altLang="zh-CN" sz="3600" b="1" dirty="0"/>
              <a:t> </a:t>
            </a:r>
            <a:r>
              <a:rPr lang="en-US" altLang="zh-CN" sz="3600" b="1" dirty="0">
                <a:solidFill>
                  <a:schemeClr val="tx2">
                    <a:lumMod val="75000"/>
                  </a:schemeClr>
                </a:solidFill>
                <a:latin typeface="+mn-lt"/>
                <a:ea typeface="+mn-ea"/>
                <a:cs typeface="+mn-cs"/>
              </a:rPr>
              <a:t>Questions</a:t>
            </a:r>
            <a:endParaRPr lang="en-US" sz="3600" b="1" dirty="0">
              <a:solidFill>
                <a:schemeClr val="tx2">
                  <a:lumMod val="75000"/>
                </a:schemeClr>
              </a:solidFill>
              <a:latin typeface="+mn-lt"/>
              <a:ea typeface="+mn-ea"/>
              <a:cs typeface="+mn-cs"/>
            </a:endParaRPr>
          </a:p>
        </p:txBody>
      </p:sp>
      <p:sp>
        <p:nvSpPr>
          <p:cNvPr id="105476" name="Rectangle 4">
            <a:extLst>
              <a:ext uri="{FF2B5EF4-FFF2-40B4-BE49-F238E27FC236}">
                <a16:creationId xmlns:a16="http://schemas.microsoft.com/office/drawing/2014/main" id="{6E47B131-EDFE-21B6-CC61-103FE1EE7BCA}"/>
              </a:ext>
            </a:extLst>
          </p:cNvPr>
          <p:cNvSpPr>
            <a:spLocks noGrp="1" noChangeArrowheads="1"/>
          </p:cNvSpPr>
          <p:nvPr>
            <p:ph type="body" idx="1"/>
          </p:nvPr>
        </p:nvSpPr>
        <p:spPr>
          <a:xfrm>
            <a:off x="1117600" y="809625"/>
            <a:ext cx="8026400" cy="5946775"/>
          </a:xfrm>
        </p:spPr>
        <p:txBody>
          <a:bodyPr/>
          <a:lstStyle/>
          <a:p>
            <a:pPr eaLnBrk="1">
              <a:buFont typeface="Wingdings" panose="05000000000000000000" pitchFamily="2" charset="2"/>
              <a:buChar char="Ø"/>
            </a:pPr>
            <a:r>
              <a:rPr lang="en-US" altLang="en-US" b="1"/>
              <a:t>What insights from history would be helpful to know in order to hear, read, study or understand this passage more accurately? </a:t>
            </a:r>
          </a:p>
          <a:p>
            <a:pPr eaLnBrk="1" hangingPunct="1">
              <a:lnSpc>
                <a:spcPct val="90000"/>
              </a:lnSpc>
              <a:buClr>
                <a:srgbClr val="00B0F0"/>
              </a:buClr>
              <a:buFont typeface="Arial" panose="020B0604020202020204" pitchFamily="34" charset="0"/>
              <a:buNone/>
            </a:pPr>
            <a:r>
              <a:rPr lang="en-US" altLang="en-US" b="1"/>
              <a:t>    </a:t>
            </a:r>
            <a:r>
              <a:rPr lang="en-US" altLang="en-US" b="1" i="1"/>
              <a:t>Websites: </a:t>
            </a:r>
            <a:r>
              <a:rPr lang="en-US" altLang="en-US" b="1"/>
              <a:t>textweek.com; workingpreacher.org; enterthebible.org </a:t>
            </a:r>
          </a:p>
          <a:p>
            <a:pPr eaLnBrk="1" hangingPunct="1">
              <a:lnSpc>
                <a:spcPct val="90000"/>
              </a:lnSpc>
              <a:buClr>
                <a:srgbClr val="00B0F0"/>
              </a:buClr>
              <a:buFont typeface="Wingdings" panose="05000000000000000000" pitchFamily="2" charset="2"/>
              <a:buChar char="Ø"/>
            </a:pPr>
            <a:endParaRPr lang="en-US" altLang="en-US" sz="900" b="1"/>
          </a:p>
          <a:p>
            <a:pPr eaLnBrk="1" hangingPunct="1">
              <a:lnSpc>
                <a:spcPct val="90000"/>
              </a:lnSpc>
              <a:buClr>
                <a:srgbClr val="00B0F0"/>
              </a:buClr>
              <a:buFont typeface="Wingdings" panose="05000000000000000000" pitchFamily="2" charset="2"/>
              <a:buChar char="Ø"/>
            </a:pPr>
            <a:r>
              <a:rPr lang="en-US" altLang="en-US" b="1"/>
              <a:t>Do we know anything about the author? Who wrote this letter? </a:t>
            </a:r>
            <a:endParaRPr lang="en-US" altLang="zh-CN" b="1"/>
          </a:p>
          <a:p>
            <a:pPr eaLnBrk="1" hangingPunct="1">
              <a:lnSpc>
                <a:spcPct val="90000"/>
              </a:lnSpc>
              <a:buClr>
                <a:srgbClr val="00B0F0"/>
              </a:buClr>
              <a:buFont typeface="Wingdings" panose="05000000000000000000" pitchFamily="2" charset="2"/>
              <a:buChar char="Ø"/>
            </a:pPr>
            <a:endParaRPr lang="en-US" altLang="zh-CN" sz="900" b="1"/>
          </a:p>
          <a:p>
            <a:pPr eaLnBrk="1" hangingPunct="1">
              <a:lnSpc>
                <a:spcPct val="90000"/>
              </a:lnSpc>
              <a:buClr>
                <a:srgbClr val="00B0F0"/>
              </a:buClr>
              <a:buFont typeface="Wingdings" panose="05000000000000000000" pitchFamily="2" charset="2"/>
              <a:buChar char="Ø"/>
            </a:pPr>
            <a:r>
              <a:rPr lang="en-US" altLang="en-US" b="1"/>
              <a:t>Do we know when this letter was written, where it was written from, and where it was written to</a:t>
            </a:r>
            <a:r>
              <a:rPr lang="en-US" altLang="zh-CN" b="1"/>
              <a:t>?</a:t>
            </a:r>
          </a:p>
          <a:p>
            <a:pPr eaLnBrk="1" hangingPunct="1">
              <a:lnSpc>
                <a:spcPct val="90000"/>
              </a:lnSpc>
              <a:buFontTx/>
              <a:buNone/>
            </a:pPr>
            <a:endParaRPr lang="en-US" altLang="zh-CN" sz="2800"/>
          </a:p>
          <a:p>
            <a:pPr eaLnBrk="1" hangingPunct="1">
              <a:lnSpc>
                <a:spcPct val="90000"/>
              </a:lnSpc>
              <a:buFontTx/>
              <a:buNone/>
            </a:pPr>
            <a:endParaRPr lang="en-US" altLang="zh-CN" sz="800"/>
          </a:p>
          <a:p>
            <a:pPr eaLnBrk="1" hangingPunct="1">
              <a:lnSpc>
                <a:spcPct val="90000"/>
              </a:lnSpc>
              <a:buFontTx/>
              <a:buNone/>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6">
                                            <p:txEl>
                                              <p:pRg st="0" end="0"/>
                                            </p:txEl>
                                          </p:spTgt>
                                        </p:tgtEl>
                                        <p:attrNameLst>
                                          <p:attrName>style.visibility</p:attrName>
                                        </p:attrNameLst>
                                      </p:cBhvr>
                                      <p:to>
                                        <p:strVal val="visible"/>
                                      </p:to>
                                    </p:set>
                                    <p:animEffect transition="in" filter="blinds(horizontal)">
                                      <p:cBhvr>
                                        <p:cTn id="7" dur="500"/>
                                        <p:tgtEl>
                                          <p:spTgt spid="1054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5476">
                                            <p:txEl>
                                              <p:pRg st="1" end="1"/>
                                            </p:txEl>
                                          </p:spTgt>
                                        </p:tgtEl>
                                        <p:attrNameLst>
                                          <p:attrName>style.visibility</p:attrName>
                                        </p:attrNameLst>
                                      </p:cBhvr>
                                      <p:to>
                                        <p:strVal val="visible"/>
                                      </p:to>
                                    </p:set>
                                    <p:animEffect transition="in" filter="blinds(horizontal)">
                                      <p:cBhvr>
                                        <p:cTn id="12" dur="500"/>
                                        <p:tgtEl>
                                          <p:spTgt spid="1054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5476">
                                            <p:txEl>
                                              <p:pRg st="3" end="3"/>
                                            </p:txEl>
                                          </p:spTgt>
                                        </p:tgtEl>
                                        <p:attrNameLst>
                                          <p:attrName>style.visibility</p:attrName>
                                        </p:attrNameLst>
                                      </p:cBhvr>
                                      <p:to>
                                        <p:strVal val="visible"/>
                                      </p:to>
                                    </p:set>
                                    <p:animEffect transition="in" filter="blinds(horizontal)">
                                      <p:cBhvr>
                                        <p:cTn id="17" dur="500"/>
                                        <p:tgtEl>
                                          <p:spTgt spid="10547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5476">
                                            <p:txEl>
                                              <p:pRg st="5" end="5"/>
                                            </p:txEl>
                                          </p:spTgt>
                                        </p:tgtEl>
                                        <p:attrNameLst>
                                          <p:attrName>style.visibility</p:attrName>
                                        </p:attrNameLst>
                                      </p:cBhvr>
                                      <p:to>
                                        <p:strVal val="visible"/>
                                      </p:to>
                                    </p:set>
                                    <p:animEffect transition="in" filter="blinds(horizontal)">
                                      <p:cBhvr>
                                        <p:cTn id="22" dur="500"/>
                                        <p:tgtEl>
                                          <p:spTgt spid="1054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867473D3-EB48-4CC5-7D65-12C17D12B862}"/>
              </a:ext>
            </a:extLst>
          </p:cNvPr>
          <p:cNvSpPr>
            <a:spLocks noChangeArrowheads="1"/>
          </p:cNvSpPr>
          <p:nvPr/>
        </p:nvSpPr>
        <p:spPr bwMode="auto">
          <a:xfrm>
            <a:off x="1143000" y="228600"/>
            <a:ext cx="5370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200" b="1"/>
              <a:t>http://www.enterthebible.org</a:t>
            </a:r>
          </a:p>
        </p:txBody>
      </p:sp>
      <p:pic>
        <p:nvPicPr>
          <p:cNvPr id="10243" name="Picture 3">
            <a:extLst>
              <a:ext uri="{FF2B5EF4-FFF2-40B4-BE49-F238E27FC236}">
                <a16:creationId xmlns:a16="http://schemas.microsoft.com/office/drawing/2014/main" id="{1F3C46D4-4BFB-7FB2-D889-5C961963C6BB}"/>
              </a:ext>
            </a:extLst>
          </p:cNvPr>
          <p:cNvPicPr>
            <a:picLocks noChangeAspect="1"/>
          </p:cNvPicPr>
          <p:nvPr/>
        </p:nvPicPr>
        <p:blipFill>
          <a:blip r:embed="rId3">
            <a:extLst>
              <a:ext uri="{28A0092B-C50C-407E-A947-70E740481C1C}">
                <a14:useLocalDpi xmlns:a14="http://schemas.microsoft.com/office/drawing/2010/main" val="0"/>
              </a:ext>
            </a:extLst>
          </a:blip>
          <a:srcRect l="11667" t="12086" r="12485" b="6271"/>
          <a:stretch>
            <a:fillRect/>
          </a:stretch>
        </p:blipFill>
        <p:spPr bwMode="auto">
          <a:xfrm>
            <a:off x="1588" y="1103313"/>
            <a:ext cx="9142412"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B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LongProp xmlns="" name="ItemRetentionFormula"><![CDATA[<formula id="Microsoft.Office.RecordsManagement.PolicyFeatures.Expiration.Formula.BuiltIn"><number>30</number><property>Resource_x0020_Expiration_x0020_Date</property><propertyId>10707da6-4d4e-4e95-8a65-ffbaabff4290</propertyId><period>days</period></formula>]]></LongProp>
  <LongProp xmlns="" name="TaxCatchAll"><![CDATA[118;#Leadership|253eaa20-49f7-4b47-8788-43593815092e;#5;#English|2a561fb9-8cee-4c70-9ce6-5f63a2094213;#14;#Rostered Leader|56169c40-0831-4ea5-a38d-f239aac3518f;#30;#Synods|15af718a-90dd-4cf4-9fb7-358161ac397d;#115;#Stewardship|10684436-ee50-434c-82cf-408426bbb22b;#45;#Lay Leader|7ef7385e-3e16-4e7c-91ad-846759dc245f;#111;#Stewardship|e5e610e0-ce00-485a-bbf5-f4aa49ae5f29;#430;#Mission|34ee18bb-8701-4875-b6e2-da1d311b72a7;#71;#Churchwide|b8772be5-8020-4631-bc82-8ab3b026d6ff;#19;#Member|a0e929f6-0728-46ab-beb4-b4e20508ce60]]></LongProp>
</LongProperties>
</file>

<file path=customXml/itemProps1.xml><?xml version="1.0" encoding="utf-8"?>
<ds:datastoreItem xmlns:ds="http://schemas.openxmlformats.org/officeDocument/2006/customXml" ds:itemID="{69E79A21-3A75-4D30-8CDF-62CD05B47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456244-9f82-43cd-a08b-0fc491365cef"/>
    <ds:schemaRef ds:uri="443b974f-4cf2-4f2b-8081-287a5ea83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0904F-0EE7-409A-B25B-8D802B9A7E97}">
  <ds:schemaRefs>
    <ds:schemaRef ds:uri="http://schemas.microsoft.com/sharepoint/events"/>
  </ds:schemaRefs>
</ds:datastoreItem>
</file>

<file path=customXml/itemProps3.xml><?xml version="1.0" encoding="utf-8"?>
<ds:datastoreItem xmlns:ds="http://schemas.openxmlformats.org/officeDocument/2006/customXml" ds:itemID="{F5EC7281-11B5-4B04-91A3-39B3ADE7DCAE}">
  <ds:schemaRefs>
    <ds:schemaRef ds:uri="http://schemas.microsoft.com/sharepoint/v3/contenttype/forms"/>
  </ds:schemaRefs>
</ds:datastoreItem>
</file>

<file path=customXml/itemProps4.xml><?xml version="1.0" encoding="utf-8"?>
<ds:datastoreItem xmlns:ds="http://schemas.openxmlformats.org/officeDocument/2006/customXml" ds:itemID="{01FF1EC4-AC95-4D8B-B1DC-46A2A07280D4}">
  <ds:schemaRefs>
    <ds:schemaRef ds:uri="http://schemas.microsoft.com/office/2006/metadata/longProperties"/>
    <ds:schemaRef ds:uri=""/>
  </ds:schemaRefs>
</ds:datastoreItem>
</file>

<file path=docProps/app.xml><?xml version="1.0" encoding="utf-8"?>
<Properties xmlns="http://schemas.openxmlformats.org/officeDocument/2006/extended-properties" xmlns:vt="http://schemas.openxmlformats.org/officeDocument/2006/docPropsVTypes">
  <Template/>
  <TotalTime>20170054</TotalTime>
  <Words>3143</Words>
  <Application>Microsoft Office PowerPoint</Application>
  <PresentationFormat>On-screen Show (4:3)</PresentationFormat>
  <Paragraphs>236</Paragraphs>
  <Slides>35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Times</vt:lpstr>
      <vt:lpstr>MS PGothic</vt:lpstr>
      <vt:lpstr>Arial</vt:lpstr>
      <vt:lpstr>Calibri</vt:lpstr>
      <vt:lpstr>SimSun</vt:lpstr>
      <vt:lpstr>Wingdings</vt:lpstr>
      <vt:lpstr>TimesNewRomanPSMT</vt:lpstr>
      <vt:lpstr>Office Theme</vt:lpstr>
      <vt:lpstr> </vt:lpstr>
      <vt:lpstr>PowerPoint Presentation</vt:lpstr>
      <vt:lpstr>Devotional Reading</vt:lpstr>
      <vt:lpstr>Devotional Reading Principles</vt:lpstr>
      <vt:lpstr>Devotional Questions</vt:lpstr>
      <vt:lpstr>2 Corinthians 7:16-8:7</vt:lpstr>
      <vt:lpstr>Devotional Questions</vt:lpstr>
      <vt:lpstr>Historical Questions</vt:lpstr>
      <vt:lpstr>PowerPoint Presentation</vt:lpstr>
      <vt:lpstr>PowerPoint Presentation</vt:lpstr>
      <vt:lpstr>Historical Reading Exercise</vt:lpstr>
      <vt:lpstr>2 Corinthians 7:16-8:7</vt:lpstr>
      <vt:lpstr>Corinth, in the Region of Achaia</vt:lpstr>
      <vt:lpstr>Macedonia, including Philippi and Thessalonica</vt:lpstr>
      <vt:lpstr>Who is Titus?</vt:lpstr>
      <vt:lpstr>The Collection</vt:lpstr>
      <vt:lpstr>The Collection</vt:lpstr>
      <vt:lpstr>The Collection</vt:lpstr>
      <vt:lpstr>Literary Reading </vt:lpstr>
      <vt:lpstr>Key Words and Repetitions </vt:lpstr>
      <vt:lpstr>Key Words and Repetitions </vt:lpstr>
      <vt:lpstr>Key Words and Repetitions </vt:lpstr>
      <vt:lpstr>Key Words and Repetitions </vt:lpstr>
      <vt:lpstr>Key Words and Repetitions </vt:lpstr>
      <vt:lpstr>Key Words and Repetitions </vt:lpstr>
      <vt:lpstr>Key Words and Repetitions </vt:lpstr>
      <vt:lpstr>Key Words and Repetitions </vt:lpstr>
      <vt:lpstr>Literary Shape  </vt:lpstr>
      <vt:lpstr>2 Corinthians 7:16-8:7</vt:lpstr>
      <vt:lpstr>PowerPoint Presentation</vt:lpstr>
      <vt:lpstr>PowerPoint Presentation</vt:lpstr>
      <vt:lpstr>PowerPoint Presentation</vt:lpstr>
      <vt:lpstr>PowerPoint Presentation</vt:lpstr>
      <vt:lpstr>PowerPoint Presentation</vt:lpstr>
      <vt:lpstr>PowerPoint Presentation</vt:lpstr>
    </vt:vector>
  </TitlesOfParts>
  <Company>Church of the Dead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Faith Bible Study</dc:title>
  <dc:creator>Mac Hammond</dc:creator>
  <cp:lastModifiedBy>Karin Fox</cp:lastModifiedBy>
  <cp:revision>285</cp:revision>
  <dcterms:created xsi:type="dcterms:W3CDTF">2008-05-08T19:32:04Z</dcterms:created>
  <dcterms:modified xsi:type="dcterms:W3CDTF">2025-08-13T22:31:05Z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source Category">
    <vt:lpwstr>111;#Stewardship|e5e610e0-ce00-485a-bbf5-f4aa49ae5f29</vt:lpwstr>
  </property>
  <property fmtid="{D5CDD505-2E9C-101B-9397-08002B2CF9AE}" pid="3" name="dbcb669f85a94c79882e4591e49db382">
    <vt:lpwstr>Stewardship|e5e610e0-ce00-485a-bbf5-f4aa49ae5f29</vt:lpwstr>
  </property>
  <property fmtid="{D5CDD505-2E9C-101B-9397-08002B2CF9AE}" pid="4" name="b8cf5103550044b6adff90de73dcc70d">
    <vt:lpwstr>Leadership|253eaa20-49f7-4b47-8788-43593815092e</vt:lpwstr>
  </property>
  <property fmtid="{D5CDD505-2E9C-101B-9397-08002B2CF9AE}" pid="5" name="Resource Primary Audience">
    <vt:lpwstr>45;#Lay Leader|7ef7385e-3e16-4e7c-91ad-846759dc245f;#14;#Rostered Leader|56169c40-0831-4ea5-a38d-f239aac3518f;#19;#Member|a0e929f6-0728-46ab-beb4-b4e20508ce60;#30;#Synods|15af718a-90dd-4cf4-9fb7-358161ac397d</vt:lpwstr>
  </property>
  <property fmtid="{D5CDD505-2E9C-101B-9397-08002B2CF9AE}" pid="6" name="Resource Language">
    <vt:lpwstr>5;#English|2a561fb9-8cee-4c70-9ce6-5f63a2094213</vt:lpwstr>
  </property>
  <property fmtid="{D5CDD505-2E9C-101B-9397-08002B2CF9AE}" pid="7" name="pff9ff76d6d04245968fbeacd7773757">
    <vt:lpwstr>English|2a561fb9-8cee-4c70-9ce6-5f63a2094213</vt:lpwstr>
  </property>
  <property fmtid="{D5CDD505-2E9C-101B-9397-08002B2CF9AE}" pid="8" name="p0eec0248d09446db2b674e7726de702">
    <vt:lpwstr>Churchwide|b8772be5-8020-4631-bc82-8ab3b026d6ff;Stewardship|10684436-ee50-434c-82cf-408426bbb22b;Mission|34ee18bb-8701-4875-b6e2-da1d311b72a7</vt:lpwstr>
  </property>
  <property fmtid="{D5CDD505-2E9C-101B-9397-08002B2CF9AE}" pid="9" name="Exclude Resource From Search">
    <vt:lpwstr>0</vt:lpwstr>
  </property>
  <property fmtid="{D5CDD505-2E9C-101B-9397-08002B2CF9AE}" pid="10" name="Resource_x0020_Subcategory">
    <vt:lpwstr>118;#Leadership|253eaa20-49f7-4b47-8788-43593815092e</vt:lpwstr>
  </property>
  <property fmtid="{D5CDD505-2E9C-101B-9397-08002B2CF9AE}" pid="11" name="f4e18a6ced514bde9eff9825603cfd24">
    <vt:lpwstr>Lay Leader|7ef7385e-3e16-4e7c-91ad-846759dc245f;Rostered Leader|56169c40-0831-4ea5-a38d-f239aac3518f;Member|a0e929f6-0728-46ab-beb4-b4e20508ce60;Synods|15af718a-90dd-4cf4-9fb7-358161ac397d</vt:lpwstr>
  </property>
  <property fmtid="{D5CDD505-2E9C-101B-9397-08002B2CF9AE}" pid="12" name="Resource Interests">
    <vt:lpwstr>71;#Churchwide|b8772be5-8020-4631-bc82-8ab3b026d6ff;#115;#Stewardship|10684436-ee50-434c-82cf-408426bbb22b;#430;#Mission|34ee18bb-8701-4875-b6e2-da1d311b72a7</vt:lpwstr>
  </property>
  <property fmtid="{D5CDD505-2E9C-101B-9397-08002B2CF9AE}" pid="13" name="TaxCatchAll">
    <vt:lpwstr>118;#Leadership|253eaa20-49f7-4b47-8788-43593815092e;#5;#English|2a561fb9-8cee-4c70-9ce6-5f63a2094213;#14;#Rostered Leader|56169c40-0831-4ea5-a38d-f239aac3518f;#30;#Synods|15af718a-90dd-4cf4-9fb7-358161ac397d;#115;#Stewardship|10684436-ee50-434c-82cf-4084</vt:lpwstr>
  </property>
  <property fmtid="{D5CDD505-2E9C-101B-9397-08002B2CF9AE}" pid="14" name="ItemRetentionFormula">
    <vt:lpwstr>&lt;formula id="Microsoft.Office.RecordsManagement.PolicyFeatures.Expiration.Formula.BuiltIn"&gt;&lt;number&gt;30&lt;/number&gt;&lt;property&gt;Resource_x005f_x0020_Expiration_x005f_x0020_Date&lt;/property&gt;&lt;propertyId&gt;10707da6-4d4e-4e95-8a65-ffbaabff4290&lt;/propertyId&gt;&lt;period&gt;days&lt;/period&gt;&lt;/form</vt:lpwstr>
  </property>
  <property fmtid="{D5CDD505-2E9C-101B-9397-08002B2CF9AE}" pid="15" name="_dlc_policyId">
    <vt:lpwstr>0x0101009C49CB76883F4D29A3A38B8F877398AD000974FD063C8C4D38BD02BABB281DEB2100FC8C5E0A0D71CA4FB77870BC02D992DB|-2089888871</vt:lpwstr>
  </property>
  <property fmtid="{D5CDD505-2E9C-101B-9397-08002B2CF9AE}" pid="16" name="Resource Subcategory">
    <vt:lpwstr>118;#Leadership|253eaa20-49f7-4b47-8788-43593815092e</vt:lpwstr>
  </property>
  <property fmtid="{D5CDD505-2E9C-101B-9397-08002B2CF9AE}" pid="17" name="Resource Description">
    <vt:lpwstr>A Biblical conversation with 2 Corinthians 7:16-8:7</vt:lpwstr>
  </property>
  <property fmtid="{D5CDD505-2E9C-101B-9397-08002B2CF9AE}" pid="18" name="WorkflowChangePath">
    <vt:lpwstr>e3ef69b2-e679-4790-b439-7098d68d73eb,8;</vt:lpwstr>
  </property>
  <property fmtid="{D5CDD505-2E9C-101B-9397-08002B2CF9AE}" pid="19" name="Resource Never Expires">
    <vt:lpwstr>1</vt:lpwstr>
  </property>
  <property fmtid="{D5CDD505-2E9C-101B-9397-08002B2CF9AE}" pid="20" name="Resource Title Metrics">
    <vt:lpwstr>2425</vt:lpwstr>
  </property>
  <property fmtid="{D5CDD505-2E9C-101B-9397-08002B2CF9AE}" pid="21" name="Metrics File with Extension">
    <vt:lpwstr>2546</vt:lpwstr>
  </property>
  <property fmtid="{D5CDD505-2E9C-101B-9397-08002B2CF9AE}" pid="22" name="_dlc_DocId">
    <vt:lpwstr>4D3JZ2TK2AEZ-1706065743-59122</vt:lpwstr>
  </property>
  <property fmtid="{D5CDD505-2E9C-101B-9397-08002B2CF9AE}" pid="23" name="_dlc_DocIdItemGuid">
    <vt:lpwstr>f504bce9-7420-4d1a-8951-0f838179fca0</vt:lpwstr>
  </property>
  <property fmtid="{D5CDD505-2E9C-101B-9397-08002B2CF9AE}" pid="24" name="_dlc_DocIdUrl">
    <vt:lpwstr>https://elcacwo.sharepoint.com/sites/ITStaff/_layouts/15/DocIdRedir.aspx?ID=4D3JZ2TK2AEZ-1706065743-59122, 4D3JZ2TK2AEZ-1706065743-59122</vt:lpwstr>
  </property>
</Properties>
</file>