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1.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ppt/revisionInfo.xml" ContentType="application/vnd.ms-powerpoint.revisioninfo+xml"/>
  <Override PartName="/ppt/tags/tag1.xml" ContentType="application/vnd.openxmlformats-officedocument.presentationml.tag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 id="2147483693" r:id="rId6"/>
  </p:sldMasterIdLst>
  <p:notesMasterIdLst>
    <p:notesMasterId r:id="rId50"/>
  </p:notesMasterIdLst>
  <p:sldIdLst>
    <p:sldId id="256" r:id="rId7"/>
    <p:sldId id="257" r:id="rId8"/>
    <p:sldId id="330" r:id="rId9"/>
    <p:sldId id="316" r:id="rId10"/>
    <p:sldId id="342" r:id="rId11"/>
    <p:sldId id="318" r:id="rId12"/>
    <p:sldId id="261" r:id="rId13"/>
    <p:sldId id="263" r:id="rId14"/>
    <p:sldId id="320" r:id="rId15"/>
    <p:sldId id="294" r:id="rId16"/>
    <p:sldId id="323" r:id="rId17"/>
    <p:sldId id="322" r:id="rId18"/>
    <p:sldId id="325" r:id="rId19"/>
    <p:sldId id="301" r:id="rId20"/>
    <p:sldId id="327" r:id="rId21"/>
    <p:sldId id="329" r:id="rId22"/>
    <p:sldId id="299" r:id="rId23"/>
    <p:sldId id="271" r:id="rId24"/>
    <p:sldId id="312" r:id="rId25"/>
    <p:sldId id="308" r:id="rId26"/>
    <p:sldId id="273" r:id="rId27"/>
    <p:sldId id="304" r:id="rId28"/>
    <p:sldId id="282" r:id="rId29"/>
    <p:sldId id="303" r:id="rId30"/>
    <p:sldId id="331" r:id="rId31"/>
    <p:sldId id="286" r:id="rId32"/>
    <p:sldId id="258" r:id="rId33"/>
    <p:sldId id="343" r:id="rId34"/>
    <p:sldId id="305" r:id="rId35"/>
    <p:sldId id="309" r:id="rId36"/>
    <p:sldId id="292" r:id="rId37"/>
    <p:sldId id="277" r:id="rId38"/>
    <p:sldId id="313" r:id="rId39"/>
    <p:sldId id="314" r:id="rId40"/>
    <p:sldId id="335" r:id="rId41"/>
    <p:sldId id="336" r:id="rId42"/>
    <p:sldId id="338" r:id="rId43"/>
    <p:sldId id="339" r:id="rId44"/>
    <p:sldId id="332" r:id="rId45"/>
    <p:sldId id="306" r:id="rId46"/>
    <p:sldId id="333" r:id="rId47"/>
    <p:sldId id="340" r:id="rId48"/>
    <p:sldId id="287" r:id="rId4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3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Helland" initials="BH" lastIdx="7" clrIdx="0">
    <p:extLst>
      <p:ext uri="{19B8F6BF-5375-455C-9EA6-DF929625EA0E}">
        <p15:presenceInfo xmlns:p15="http://schemas.microsoft.com/office/powerpoint/2012/main" userId="0a20f5bf463969a7" providerId="Windows Live"/>
      </p:ext>
    </p:extLst>
  </p:cmAuthor>
  <p:cmAuthor id="2" name="Mary Campbell" initials="MC" lastIdx="5" clrIdx="1">
    <p:extLst>
      <p:ext uri="{19B8F6BF-5375-455C-9EA6-DF929625EA0E}">
        <p15:presenceInfo xmlns:p15="http://schemas.microsoft.com/office/powerpoint/2012/main" userId="S-1-5-21-827743894-1626369615-619646970-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2C"/>
    <a:srgbClr val="B66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ECB68-2FBD-4124-B67E-9AF849762319}" v="13" dt="2022-09-19T16:50:16.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7" autoAdjust="0"/>
    <p:restoredTop sz="94660"/>
  </p:normalViewPr>
  <p:slideViewPr>
    <p:cSldViewPr snapToGrid="0">
      <p:cViewPr varScale="1">
        <p:scale>
          <a:sx n="46" d="100"/>
          <a:sy n="46" d="100"/>
        </p:scale>
        <p:origin x="1236" y="48"/>
      </p:cViewPr>
      <p:guideLst>
        <p:guide orient="horz" pos="2160"/>
        <p:guide pos="23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49306-8755-4A15-84E0-6585685E96C0}" type="doc">
      <dgm:prSet loTypeId="urn:microsoft.com/office/officeart/2005/8/layout/pyramid1" loCatId="pyramid" qsTypeId="urn:microsoft.com/office/officeart/2005/8/quickstyle/simple1" qsCatId="simple" csTypeId="urn:microsoft.com/office/officeart/2005/8/colors/accent1_2" csCatId="accent1" phldr="1"/>
      <dgm:spPr/>
    </dgm:pt>
    <dgm:pt modelId="{FF8ED99B-C9B9-4C79-B0C8-7D7B55FF0815}">
      <dgm:prSet phldrT="[Text]"/>
      <dgm:spPr>
        <a:solidFill>
          <a:srgbClr val="49BCE7"/>
        </a:solidFill>
      </dgm:spPr>
      <dgm:t>
        <a:bodyPr/>
        <a:lstStyle/>
        <a:p>
          <a:endParaRPr lang="en-US" dirty="0"/>
        </a:p>
      </dgm:t>
    </dgm:pt>
    <dgm:pt modelId="{BE3D2BA6-CCE5-46B2-AAAF-7C9F7E194342}" type="parTrans" cxnId="{FECC23A1-B188-4ABE-8C26-E6BE94180E4C}">
      <dgm:prSet/>
      <dgm:spPr/>
      <dgm:t>
        <a:bodyPr/>
        <a:lstStyle/>
        <a:p>
          <a:endParaRPr lang="en-US"/>
        </a:p>
      </dgm:t>
    </dgm:pt>
    <dgm:pt modelId="{42C64337-BC7F-4DDE-ACD9-1085FCE1F372}" type="sibTrans" cxnId="{FECC23A1-B188-4ABE-8C26-E6BE94180E4C}">
      <dgm:prSet/>
      <dgm:spPr/>
      <dgm:t>
        <a:bodyPr/>
        <a:lstStyle/>
        <a:p>
          <a:endParaRPr lang="en-US"/>
        </a:p>
      </dgm:t>
    </dgm:pt>
    <dgm:pt modelId="{403ACD6D-82EA-4B47-BF69-D50D77084980}">
      <dgm:prSet phldrT="[Text]" custT="1"/>
      <dgm:spPr>
        <a:solidFill>
          <a:srgbClr val="49BCE7"/>
        </a:solidFill>
      </dgm:spPr>
      <dgm:t>
        <a:bodyPr/>
        <a:lstStyle/>
        <a:p>
          <a:r>
            <a:rPr lang="en-US" sz="3200" dirty="0">
              <a:solidFill>
                <a:srgbClr val="004E6D"/>
              </a:solidFill>
              <a:latin typeface="Arial" panose="020B0604020202020204" pitchFamily="34" charset="0"/>
              <a:cs typeface="Arial" panose="020B0604020202020204" pitchFamily="34" charset="0"/>
            </a:rPr>
            <a:t>Post arrival model</a:t>
          </a:r>
        </a:p>
      </dgm:t>
    </dgm:pt>
    <dgm:pt modelId="{069FA39A-CA09-422C-90C8-BED3045A3B4A}" type="parTrans" cxnId="{434F9C45-F63B-4F64-B64D-35FB02C69B1F}">
      <dgm:prSet/>
      <dgm:spPr/>
      <dgm:t>
        <a:bodyPr/>
        <a:lstStyle/>
        <a:p>
          <a:endParaRPr lang="en-US"/>
        </a:p>
      </dgm:t>
    </dgm:pt>
    <dgm:pt modelId="{61139B40-4D4A-463B-8601-228080524A71}" type="sibTrans" cxnId="{434F9C45-F63B-4F64-B64D-35FB02C69B1F}">
      <dgm:prSet/>
      <dgm:spPr/>
      <dgm:t>
        <a:bodyPr/>
        <a:lstStyle/>
        <a:p>
          <a:endParaRPr lang="en-US"/>
        </a:p>
      </dgm:t>
    </dgm:pt>
    <dgm:pt modelId="{C181171D-5DB8-4B24-B258-0F90E26FB06C}">
      <dgm:prSet phldrT="[Text]" custT="1"/>
      <dgm:spPr>
        <a:solidFill>
          <a:srgbClr val="49BCE7"/>
        </a:solidFill>
      </dgm:spPr>
      <dgm:t>
        <a:bodyPr/>
        <a:lstStyle/>
        <a:p>
          <a:pPr algn="ctr"/>
          <a:endParaRPr lang="en-US" sz="2200" dirty="0">
            <a:solidFill>
              <a:srgbClr val="004E6D"/>
            </a:solidFill>
            <a:latin typeface="Arial" panose="020B0604020202020204" pitchFamily="34" charset="0"/>
            <a:cs typeface="Arial" panose="020B0604020202020204" pitchFamily="34" charset="0"/>
          </a:endParaRPr>
        </a:p>
        <a:p>
          <a:pPr algn="ctr"/>
          <a:r>
            <a:rPr lang="en-US" sz="3200" dirty="0">
              <a:solidFill>
                <a:srgbClr val="004E6D"/>
              </a:solidFill>
              <a:latin typeface="Arial" panose="020B0604020202020204" pitchFamily="34" charset="0"/>
              <a:cs typeface="Arial" panose="020B0604020202020204" pitchFamily="34" charset="0"/>
            </a:rPr>
            <a:t>Distant partner model</a:t>
          </a:r>
        </a:p>
        <a:p>
          <a:pPr algn="ctr"/>
          <a:endParaRPr lang="en-US" sz="2200" dirty="0">
            <a:solidFill>
              <a:srgbClr val="004E6D"/>
            </a:solidFill>
            <a:latin typeface="Arial" panose="020B0604020202020204" pitchFamily="34" charset="0"/>
            <a:cs typeface="Arial" panose="020B0604020202020204" pitchFamily="34" charset="0"/>
          </a:endParaRPr>
        </a:p>
      </dgm:t>
    </dgm:pt>
    <dgm:pt modelId="{08BA6C63-14D0-4246-B708-CC6D0A7B55D8}" type="parTrans" cxnId="{E447B300-CB6C-4130-A58E-C046F8B11DD1}">
      <dgm:prSet/>
      <dgm:spPr/>
      <dgm:t>
        <a:bodyPr/>
        <a:lstStyle/>
        <a:p>
          <a:endParaRPr lang="en-US"/>
        </a:p>
      </dgm:t>
    </dgm:pt>
    <dgm:pt modelId="{848B8722-896C-48DD-8F53-0EF2D41BCE14}" type="sibTrans" cxnId="{E447B300-CB6C-4130-A58E-C046F8B11DD1}">
      <dgm:prSet/>
      <dgm:spPr/>
      <dgm:t>
        <a:bodyPr/>
        <a:lstStyle/>
        <a:p>
          <a:endParaRPr lang="en-US"/>
        </a:p>
      </dgm:t>
    </dgm:pt>
    <dgm:pt modelId="{7C2F2A55-AEE4-475E-A3A4-C6BF0EFE3290}">
      <dgm:prSet custT="1"/>
      <dgm:spPr>
        <a:solidFill>
          <a:srgbClr val="49BCE7"/>
        </a:solidFill>
      </dgm:spPr>
      <dgm:t>
        <a:bodyPr/>
        <a:lstStyle/>
        <a:p>
          <a:r>
            <a:rPr lang="en-US" sz="3200" dirty="0">
              <a:solidFill>
                <a:srgbClr val="004E6D"/>
              </a:solidFill>
              <a:latin typeface="Arial" panose="020B0604020202020204" pitchFamily="34" charset="0"/>
              <a:cs typeface="Arial" panose="020B0604020202020204" pitchFamily="34" charset="0"/>
            </a:rPr>
            <a:t>Newly arrived model</a:t>
          </a:r>
        </a:p>
      </dgm:t>
    </dgm:pt>
    <dgm:pt modelId="{BE7C6D59-3C1F-4B09-9561-5FE377302D13}" type="parTrans" cxnId="{5904DB73-DDC8-49A9-AC89-DA3B9E7D3A6C}">
      <dgm:prSet/>
      <dgm:spPr/>
      <dgm:t>
        <a:bodyPr/>
        <a:lstStyle/>
        <a:p>
          <a:endParaRPr lang="en-US"/>
        </a:p>
      </dgm:t>
    </dgm:pt>
    <dgm:pt modelId="{0A177B8C-00D6-49A9-9210-2CC3C26182AA}" type="sibTrans" cxnId="{5904DB73-DDC8-49A9-AC89-DA3B9E7D3A6C}">
      <dgm:prSet/>
      <dgm:spPr/>
      <dgm:t>
        <a:bodyPr/>
        <a:lstStyle/>
        <a:p>
          <a:endParaRPr lang="en-US"/>
        </a:p>
      </dgm:t>
    </dgm:pt>
    <dgm:pt modelId="{A156385B-A17D-40B3-848C-ACE34E648292}" type="pres">
      <dgm:prSet presAssocID="{C8149306-8755-4A15-84E0-6585685E96C0}" presName="Name0" presStyleCnt="0">
        <dgm:presLayoutVars>
          <dgm:dir/>
          <dgm:animLvl val="lvl"/>
          <dgm:resizeHandles val="exact"/>
        </dgm:presLayoutVars>
      </dgm:prSet>
      <dgm:spPr/>
    </dgm:pt>
    <dgm:pt modelId="{E7C74299-5CD0-46D6-A323-9AD5A0A0C155}" type="pres">
      <dgm:prSet presAssocID="{FF8ED99B-C9B9-4C79-B0C8-7D7B55FF0815}" presName="Name8" presStyleCnt="0"/>
      <dgm:spPr/>
    </dgm:pt>
    <dgm:pt modelId="{D8848D82-44D3-4F3C-91AE-6351CAF3A30A}" type="pres">
      <dgm:prSet presAssocID="{FF8ED99B-C9B9-4C79-B0C8-7D7B55FF0815}" presName="level" presStyleLbl="node1" presStyleIdx="0" presStyleCnt="4" custLinFactNeighborY="1846">
        <dgm:presLayoutVars>
          <dgm:chMax val="1"/>
          <dgm:bulletEnabled val="1"/>
        </dgm:presLayoutVars>
      </dgm:prSet>
      <dgm:spPr/>
    </dgm:pt>
    <dgm:pt modelId="{C3532216-4258-4C22-9D7B-636D160CC3C1}" type="pres">
      <dgm:prSet presAssocID="{FF8ED99B-C9B9-4C79-B0C8-7D7B55FF0815}" presName="levelTx" presStyleLbl="revTx" presStyleIdx="0" presStyleCnt="0">
        <dgm:presLayoutVars>
          <dgm:chMax val="1"/>
          <dgm:bulletEnabled val="1"/>
        </dgm:presLayoutVars>
      </dgm:prSet>
      <dgm:spPr/>
    </dgm:pt>
    <dgm:pt modelId="{AB045B95-92CA-4E46-B396-A47544773C9B}" type="pres">
      <dgm:prSet presAssocID="{7C2F2A55-AEE4-475E-A3A4-C6BF0EFE3290}" presName="Name8" presStyleCnt="0"/>
      <dgm:spPr/>
    </dgm:pt>
    <dgm:pt modelId="{4BD9E34B-9591-4B75-99D5-BF3CB3565D59}" type="pres">
      <dgm:prSet presAssocID="{7C2F2A55-AEE4-475E-A3A4-C6BF0EFE3290}" presName="level" presStyleLbl="node1" presStyleIdx="1" presStyleCnt="4" custScaleX="99401" custLinFactNeighborX="10" custLinFactNeighborY="2626">
        <dgm:presLayoutVars>
          <dgm:chMax val="1"/>
          <dgm:bulletEnabled val="1"/>
        </dgm:presLayoutVars>
      </dgm:prSet>
      <dgm:spPr/>
    </dgm:pt>
    <dgm:pt modelId="{19A13F74-1396-4868-9882-A1B1338F2DEC}" type="pres">
      <dgm:prSet presAssocID="{7C2F2A55-AEE4-475E-A3A4-C6BF0EFE3290}" presName="levelTx" presStyleLbl="revTx" presStyleIdx="0" presStyleCnt="0">
        <dgm:presLayoutVars>
          <dgm:chMax val="1"/>
          <dgm:bulletEnabled val="1"/>
        </dgm:presLayoutVars>
      </dgm:prSet>
      <dgm:spPr/>
    </dgm:pt>
    <dgm:pt modelId="{0F845B9B-2839-4A38-97F5-A3AE7F1CD6CC}" type="pres">
      <dgm:prSet presAssocID="{403ACD6D-82EA-4B47-BF69-D50D77084980}" presName="Name8" presStyleCnt="0"/>
      <dgm:spPr/>
    </dgm:pt>
    <dgm:pt modelId="{32472526-7798-4A6B-8C76-F65FF0A9A7A3}" type="pres">
      <dgm:prSet presAssocID="{403ACD6D-82EA-4B47-BF69-D50D77084980}" presName="level" presStyleLbl="node1" presStyleIdx="2" presStyleCnt="4" custLinFactNeighborX="140" custLinFactNeighborY="724">
        <dgm:presLayoutVars>
          <dgm:chMax val="1"/>
          <dgm:bulletEnabled val="1"/>
        </dgm:presLayoutVars>
      </dgm:prSet>
      <dgm:spPr/>
    </dgm:pt>
    <dgm:pt modelId="{15D2971C-EF04-45FC-9C7E-7CF2D3F94BB8}" type="pres">
      <dgm:prSet presAssocID="{403ACD6D-82EA-4B47-BF69-D50D77084980}" presName="levelTx" presStyleLbl="revTx" presStyleIdx="0" presStyleCnt="0">
        <dgm:presLayoutVars>
          <dgm:chMax val="1"/>
          <dgm:bulletEnabled val="1"/>
        </dgm:presLayoutVars>
      </dgm:prSet>
      <dgm:spPr/>
    </dgm:pt>
    <dgm:pt modelId="{86271B74-F96B-445E-96EC-2550D50A6429}" type="pres">
      <dgm:prSet presAssocID="{C181171D-5DB8-4B24-B258-0F90E26FB06C}" presName="Name8" presStyleCnt="0"/>
      <dgm:spPr/>
    </dgm:pt>
    <dgm:pt modelId="{97D6E249-5ED7-46CF-A776-713A2342E540}" type="pres">
      <dgm:prSet presAssocID="{C181171D-5DB8-4B24-B258-0F90E26FB06C}" presName="level" presStyleLbl="node1" presStyleIdx="3" presStyleCnt="4" custLinFactNeighborY="934">
        <dgm:presLayoutVars>
          <dgm:chMax val="1"/>
          <dgm:bulletEnabled val="1"/>
        </dgm:presLayoutVars>
      </dgm:prSet>
      <dgm:spPr/>
    </dgm:pt>
    <dgm:pt modelId="{FC1A7996-5582-438A-A130-D26A26A8079B}" type="pres">
      <dgm:prSet presAssocID="{C181171D-5DB8-4B24-B258-0F90E26FB06C}" presName="levelTx" presStyleLbl="revTx" presStyleIdx="0" presStyleCnt="0">
        <dgm:presLayoutVars>
          <dgm:chMax val="1"/>
          <dgm:bulletEnabled val="1"/>
        </dgm:presLayoutVars>
      </dgm:prSet>
      <dgm:spPr/>
    </dgm:pt>
  </dgm:ptLst>
  <dgm:cxnLst>
    <dgm:cxn modelId="{E447B300-CB6C-4130-A58E-C046F8B11DD1}" srcId="{C8149306-8755-4A15-84E0-6585685E96C0}" destId="{C181171D-5DB8-4B24-B258-0F90E26FB06C}" srcOrd="3" destOrd="0" parTransId="{08BA6C63-14D0-4246-B708-CC6D0A7B55D8}" sibTransId="{848B8722-896C-48DD-8F53-0EF2D41BCE14}"/>
    <dgm:cxn modelId="{EF3D5B3A-879E-4E92-A102-93448D3ABE88}" type="presOf" srcId="{403ACD6D-82EA-4B47-BF69-D50D77084980}" destId="{32472526-7798-4A6B-8C76-F65FF0A9A7A3}" srcOrd="0" destOrd="0" presId="urn:microsoft.com/office/officeart/2005/8/layout/pyramid1"/>
    <dgm:cxn modelId="{434F9C45-F63B-4F64-B64D-35FB02C69B1F}" srcId="{C8149306-8755-4A15-84E0-6585685E96C0}" destId="{403ACD6D-82EA-4B47-BF69-D50D77084980}" srcOrd="2" destOrd="0" parTransId="{069FA39A-CA09-422C-90C8-BED3045A3B4A}" sibTransId="{61139B40-4D4A-463B-8601-228080524A71}"/>
    <dgm:cxn modelId="{8A16B36F-F629-4D2B-81FA-6E839B706CBF}" type="presOf" srcId="{C8149306-8755-4A15-84E0-6585685E96C0}" destId="{A156385B-A17D-40B3-848C-ACE34E648292}" srcOrd="0" destOrd="0" presId="urn:microsoft.com/office/officeart/2005/8/layout/pyramid1"/>
    <dgm:cxn modelId="{5904DB73-DDC8-49A9-AC89-DA3B9E7D3A6C}" srcId="{C8149306-8755-4A15-84E0-6585685E96C0}" destId="{7C2F2A55-AEE4-475E-A3A4-C6BF0EFE3290}" srcOrd="1" destOrd="0" parTransId="{BE7C6D59-3C1F-4B09-9561-5FE377302D13}" sibTransId="{0A177B8C-00D6-49A9-9210-2CC3C26182AA}"/>
    <dgm:cxn modelId="{A10B8057-3B7E-4B33-845A-4270BF830440}" type="presOf" srcId="{7C2F2A55-AEE4-475E-A3A4-C6BF0EFE3290}" destId="{19A13F74-1396-4868-9882-A1B1338F2DEC}" srcOrd="1" destOrd="0" presId="urn:microsoft.com/office/officeart/2005/8/layout/pyramid1"/>
    <dgm:cxn modelId="{FECC23A1-B188-4ABE-8C26-E6BE94180E4C}" srcId="{C8149306-8755-4A15-84E0-6585685E96C0}" destId="{FF8ED99B-C9B9-4C79-B0C8-7D7B55FF0815}" srcOrd="0" destOrd="0" parTransId="{BE3D2BA6-CCE5-46B2-AAAF-7C9F7E194342}" sibTransId="{42C64337-BC7F-4DDE-ACD9-1085FCE1F372}"/>
    <dgm:cxn modelId="{34B8BCAF-EE30-4C2B-91F0-090BE0F0EEDE}" type="presOf" srcId="{403ACD6D-82EA-4B47-BF69-D50D77084980}" destId="{15D2971C-EF04-45FC-9C7E-7CF2D3F94BB8}" srcOrd="1" destOrd="0" presId="urn:microsoft.com/office/officeart/2005/8/layout/pyramid1"/>
    <dgm:cxn modelId="{15E16FCD-D171-4E9F-91F4-914BDA04A0B7}" type="presOf" srcId="{7C2F2A55-AEE4-475E-A3A4-C6BF0EFE3290}" destId="{4BD9E34B-9591-4B75-99D5-BF3CB3565D59}" srcOrd="0" destOrd="0" presId="urn:microsoft.com/office/officeart/2005/8/layout/pyramid1"/>
    <dgm:cxn modelId="{BA8680D5-7FFB-4FEC-83B0-3B900A275785}" type="presOf" srcId="{C181171D-5DB8-4B24-B258-0F90E26FB06C}" destId="{FC1A7996-5582-438A-A130-D26A26A8079B}" srcOrd="1" destOrd="0" presId="urn:microsoft.com/office/officeart/2005/8/layout/pyramid1"/>
    <dgm:cxn modelId="{7EDA43EC-7E3F-4606-A254-486BC9254AE3}" type="presOf" srcId="{C181171D-5DB8-4B24-B258-0F90E26FB06C}" destId="{97D6E249-5ED7-46CF-A776-713A2342E540}" srcOrd="0" destOrd="0" presId="urn:microsoft.com/office/officeart/2005/8/layout/pyramid1"/>
    <dgm:cxn modelId="{6428E3EF-4893-4662-896A-FA00FD4D5E3B}" type="presOf" srcId="{FF8ED99B-C9B9-4C79-B0C8-7D7B55FF0815}" destId="{C3532216-4258-4C22-9D7B-636D160CC3C1}" srcOrd="1" destOrd="0" presId="urn:microsoft.com/office/officeart/2005/8/layout/pyramid1"/>
    <dgm:cxn modelId="{069F7EF0-169B-4F68-BE3E-4B1D0791D131}" type="presOf" srcId="{FF8ED99B-C9B9-4C79-B0C8-7D7B55FF0815}" destId="{D8848D82-44D3-4F3C-91AE-6351CAF3A30A}" srcOrd="0" destOrd="0" presId="urn:microsoft.com/office/officeart/2005/8/layout/pyramid1"/>
    <dgm:cxn modelId="{6B609CDD-7CD5-455B-B4A2-C1695D57AD0F}" type="presParOf" srcId="{A156385B-A17D-40B3-848C-ACE34E648292}" destId="{E7C74299-5CD0-46D6-A323-9AD5A0A0C155}" srcOrd="0" destOrd="0" presId="urn:microsoft.com/office/officeart/2005/8/layout/pyramid1"/>
    <dgm:cxn modelId="{781BD417-C05B-48C8-BBC3-15B255D69F4A}" type="presParOf" srcId="{E7C74299-5CD0-46D6-A323-9AD5A0A0C155}" destId="{D8848D82-44D3-4F3C-91AE-6351CAF3A30A}" srcOrd="0" destOrd="0" presId="urn:microsoft.com/office/officeart/2005/8/layout/pyramid1"/>
    <dgm:cxn modelId="{0F89D793-CA33-45A8-80B7-E9BE7E3B392A}" type="presParOf" srcId="{E7C74299-5CD0-46D6-A323-9AD5A0A0C155}" destId="{C3532216-4258-4C22-9D7B-636D160CC3C1}" srcOrd="1" destOrd="0" presId="urn:microsoft.com/office/officeart/2005/8/layout/pyramid1"/>
    <dgm:cxn modelId="{48CE01F0-E9FA-40FD-B25D-A8AF81D72BFD}" type="presParOf" srcId="{A156385B-A17D-40B3-848C-ACE34E648292}" destId="{AB045B95-92CA-4E46-B396-A47544773C9B}" srcOrd="1" destOrd="0" presId="urn:microsoft.com/office/officeart/2005/8/layout/pyramid1"/>
    <dgm:cxn modelId="{A1BC03D2-E01A-468D-89AD-6B61B7824690}" type="presParOf" srcId="{AB045B95-92CA-4E46-B396-A47544773C9B}" destId="{4BD9E34B-9591-4B75-99D5-BF3CB3565D59}" srcOrd="0" destOrd="0" presId="urn:microsoft.com/office/officeart/2005/8/layout/pyramid1"/>
    <dgm:cxn modelId="{5380E9AB-0951-483F-ACA3-7A0DD87391D9}" type="presParOf" srcId="{AB045B95-92CA-4E46-B396-A47544773C9B}" destId="{19A13F74-1396-4868-9882-A1B1338F2DEC}" srcOrd="1" destOrd="0" presId="urn:microsoft.com/office/officeart/2005/8/layout/pyramid1"/>
    <dgm:cxn modelId="{E411F78C-39EE-4EF1-8A96-C17D62722744}" type="presParOf" srcId="{A156385B-A17D-40B3-848C-ACE34E648292}" destId="{0F845B9B-2839-4A38-97F5-A3AE7F1CD6CC}" srcOrd="2" destOrd="0" presId="urn:microsoft.com/office/officeart/2005/8/layout/pyramid1"/>
    <dgm:cxn modelId="{AC64794A-1B13-47DA-8380-6713C5DDE954}" type="presParOf" srcId="{0F845B9B-2839-4A38-97F5-A3AE7F1CD6CC}" destId="{32472526-7798-4A6B-8C76-F65FF0A9A7A3}" srcOrd="0" destOrd="0" presId="urn:microsoft.com/office/officeart/2005/8/layout/pyramid1"/>
    <dgm:cxn modelId="{B00D29E7-8ABE-45DC-AB9E-E01B5A9C6683}" type="presParOf" srcId="{0F845B9B-2839-4A38-97F5-A3AE7F1CD6CC}" destId="{15D2971C-EF04-45FC-9C7E-7CF2D3F94BB8}" srcOrd="1" destOrd="0" presId="urn:microsoft.com/office/officeart/2005/8/layout/pyramid1"/>
    <dgm:cxn modelId="{19F9DA48-3A7A-49D4-90F3-4F8FE8E35D8B}" type="presParOf" srcId="{A156385B-A17D-40B3-848C-ACE34E648292}" destId="{86271B74-F96B-445E-96EC-2550D50A6429}" srcOrd="3" destOrd="0" presId="urn:microsoft.com/office/officeart/2005/8/layout/pyramid1"/>
    <dgm:cxn modelId="{2487C09B-366E-42C0-AAB7-33207D2FDDAE}" type="presParOf" srcId="{86271B74-F96B-445E-96EC-2550D50A6429}" destId="{97D6E249-5ED7-46CF-A776-713A2342E540}" srcOrd="0" destOrd="0" presId="urn:microsoft.com/office/officeart/2005/8/layout/pyramid1"/>
    <dgm:cxn modelId="{55ABF6BA-EB0B-4746-AE5A-468499104A4C}" type="presParOf" srcId="{86271B74-F96B-445E-96EC-2550D50A6429}" destId="{FC1A7996-5582-438A-A130-D26A26A8079B}"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48D82-44D3-4F3C-91AE-6351CAF3A30A}">
      <dsp:nvSpPr>
        <dsp:cNvPr id="0" name=""/>
        <dsp:cNvSpPr/>
      </dsp:nvSpPr>
      <dsp:spPr>
        <a:xfrm>
          <a:off x="3066008" y="15948"/>
          <a:ext cx="2044005"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3066008" y="15948"/>
        <a:ext cx="2044005" cy="863940"/>
      </dsp:txXfrm>
    </dsp:sp>
    <dsp:sp modelId="{4BD9E34B-9591-4B75-99D5-BF3CB3565D59}">
      <dsp:nvSpPr>
        <dsp:cNvPr id="0" name=""/>
        <dsp:cNvSpPr/>
      </dsp:nvSpPr>
      <dsp:spPr>
        <a:xfrm>
          <a:off x="2056657" y="886627"/>
          <a:ext cx="4063523"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Newly arrived model</a:t>
          </a:r>
        </a:p>
      </dsp:txBody>
      <dsp:txXfrm>
        <a:off x="2767774" y="886627"/>
        <a:ext cx="2641290" cy="863940"/>
      </dsp:txXfrm>
    </dsp:sp>
    <dsp:sp modelId="{32472526-7798-4A6B-8C76-F65FF0A9A7A3}">
      <dsp:nvSpPr>
        <dsp:cNvPr id="0" name=""/>
        <dsp:cNvSpPr/>
      </dsp:nvSpPr>
      <dsp:spPr>
        <a:xfrm>
          <a:off x="1030587" y="1734134"/>
          <a:ext cx="6132016"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Post arrival model</a:t>
          </a:r>
        </a:p>
      </dsp:txBody>
      <dsp:txXfrm>
        <a:off x="2103690" y="1734134"/>
        <a:ext cx="3985810" cy="863940"/>
      </dsp:txXfrm>
    </dsp:sp>
    <dsp:sp modelId="{97D6E249-5ED7-46CF-A776-713A2342E540}">
      <dsp:nvSpPr>
        <dsp:cNvPr id="0" name=""/>
        <dsp:cNvSpPr/>
      </dsp:nvSpPr>
      <dsp:spPr>
        <a:xfrm>
          <a:off x="0" y="2591820"/>
          <a:ext cx="8176022"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rgbClr val="004E6D"/>
            </a:solidFill>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Distant partner model</a:t>
          </a:r>
        </a:p>
        <a:p>
          <a:pPr marL="0" lvl="0" indent="0" algn="ctr" defTabSz="977900">
            <a:lnSpc>
              <a:spcPct val="90000"/>
            </a:lnSpc>
            <a:spcBef>
              <a:spcPct val="0"/>
            </a:spcBef>
            <a:spcAft>
              <a:spcPct val="35000"/>
            </a:spcAft>
            <a:buNone/>
          </a:pPr>
          <a:endParaRPr lang="en-US" sz="2200" kern="1200" dirty="0">
            <a:solidFill>
              <a:srgbClr val="004E6D"/>
            </a:solidFill>
            <a:latin typeface="Arial" panose="020B0604020202020204" pitchFamily="34" charset="0"/>
            <a:cs typeface="Arial" panose="020B0604020202020204" pitchFamily="34" charset="0"/>
          </a:endParaRPr>
        </a:p>
      </dsp:txBody>
      <dsp:txXfrm>
        <a:off x="1430803" y="2591820"/>
        <a:ext cx="5314414" cy="8639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AF32F-AF76-4381-BCB4-183B39534481}" type="datetimeFigureOut">
              <a:rPr lang="en-US" smtClean="0"/>
              <a:t>9/23/2022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3DA93-D90B-4E43-A479-7AC3301900BD}" type="slidenum">
              <a:rPr lang="en-US" smtClean="0"/>
              <a:t>‹#›</a:t>
            </a:fld>
            <a:endParaRPr lang="en-US"/>
          </a:p>
        </p:txBody>
      </p:sp>
    </p:spTree>
    <p:extLst>
      <p:ext uri="{BB962C8B-B14F-4D97-AF65-F5344CB8AC3E}">
        <p14:creationId xmlns:p14="http://schemas.microsoft.com/office/powerpoint/2010/main" val="180290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DA93-D90B-4E43-A479-7AC3301900BD}" type="slidenum">
              <a:rPr lang="en-US" smtClean="0"/>
              <a:t>4</a:t>
            </a:fld>
            <a:endParaRPr lang="en-US"/>
          </a:p>
        </p:txBody>
      </p:sp>
    </p:spTree>
    <p:extLst>
      <p:ext uri="{BB962C8B-B14F-4D97-AF65-F5344CB8AC3E}">
        <p14:creationId xmlns:p14="http://schemas.microsoft.com/office/powerpoint/2010/main" val="428861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49E3133E-6F8B-4CA5-8567-CD7C53851CD9}" type="slidenum">
              <a:rPr lang="es-CL" smtClean="0">
                <a:solidFill>
                  <a:prstClr val="black"/>
                </a:solidFill>
              </a:rPr>
              <a:pPr/>
              <a:t>22</a:t>
            </a:fld>
            <a:endParaRPr lang="es-CL">
              <a:solidFill>
                <a:prstClr val="black"/>
              </a:solidFill>
            </a:endParaRPr>
          </a:p>
        </p:txBody>
      </p:sp>
    </p:spTree>
    <p:extLst>
      <p:ext uri="{BB962C8B-B14F-4D97-AF65-F5344CB8AC3E}">
        <p14:creationId xmlns:p14="http://schemas.microsoft.com/office/powerpoint/2010/main" val="104855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3133E-6F8B-4CA5-8567-CD7C53851CD9}" type="slidenum">
              <a:rPr lang="es-CL" smtClean="0">
                <a:solidFill>
                  <a:prstClr val="black"/>
                </a:solidFill>
              </a:rPr>
              <a:pPr/>
              <a:t>24</a:t>
            </a:fld>
            <a:endParaRPr lang="es-CL">
              <a:solidFill>
                <a:prstClr val="black"/>
              </a:solidFill>
            </a:endParaRPr>
          </a:p>
        </p:txBody>
      </p:sp>
    </p:spTree>
    <p:extLst>
      <p:ext uri="{BB962C8B-B14F-4D97-AF65-F5344CB8AC3E}">
        <p14:creationId xmlns:p14="http://schemas.microsoft.com/office/powerpoint/2010/main" val="296227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A18DD-8BC1-47E7-8D93-9F52A6D7DB0C}" type="slidenum">
              <a:rPr lang="en-US" smtClean="0"/>
              <a:t>28</a:t>
            </a:fld>
            <a:endParaRPr lang="en-US"/>
          </a:p>
        </p:txBody>
      </p:sp>
    </p:spTree>
    <p:extLst>
      <p:ext uri="{BB962C8B-B14F-4D97-AF65-F5344CB8AC3E}">
        <p14:creationId xmlns:p14="http://schemas.microsoft.com/office/powerpoint/2010/main" val="83653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destination states in the US</a:t>
            </a:r>
          </a:p>
        </p:txBody>
      </p:sp>
      <p:sp>
        <p:nvSpPr>
          <p:cNvPr id="4" name="Slide Number Placeholder 3"/>
          <p:cNvSpPr>
            <a:spLocks noGrp="1"/>
          </p:cNvSpPr>
          <p:nvPr>
            <p:ph type="sldNum" sz="quarter" idx="10"/>
          </p:nvPr>
        </p:nvSpPr>
        <p:spPr/>
        <p:txBody>
          <a:bodyPr/>
          <a:lstStyle/>
          <a:p>
            <a:fld id="{49E3133E-6F8B-4CA5-8567-CD7C53851CD9}" type="slidenum">
              <a:rPr lang="es-CL" smtClean="0"/>
              <a:t>30</a:t>
            </a:fld>
            <a:endParaRPr lang="es-CL"/>
          </a:p>
        </p:txBody>
      </p:sp>
    </p:spTree>
    <p:extLst>
      <p:ext uri="{BB962C8B-B14F-4D97-AF65-F5344CB8AC3E}">
        <p14:creationId xmlns:p14="http://schemas.microsoft.com/office/powerpoint/2010/main" val="356968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addition to accompanying companion churches and agencies in the Honduras, El Salvador, Guatemala and Mexico, the ELCA collaborates with LIRS and other independent Lutheran organizations such as the Lutheran Social Service network to provide protection, advocacy, representation and opportunities in the U.S. </a:t>
            </a:r>
          </a:p>
        </p:txBody>
      </p:sp>
      <p:sp>
        <p:nvSpPr>
          <p:cNvPr id="4" name="Slide Number Placeholder 3"/>
          <p:cNvSpPr>
            <a:spLocks noGrp="1"/>
          </p:cNvSpPr>
          <p:nvPr>
            <p:ph type="sldNum" sz="quarter" idx="10"/>
          </p:nvPr>
        </p:nvSpPr>
        <p:spPr/>
        <p:txBody>
          <a:bodyPr/>
          <a:lstStyle/>
          <a:p>
            <a:fld id="{34F676DB-1476-4749-9F97-6FCCADE8FD48}" type="slidenum">
              <a:rPr lang="en-US" smtClean="0"/>
              <a:t>33</a:t>
            </a:fld>
            <a:endParaRPr lang="en-US"/>
          </a:p>
        </p:txBody>
      </p:sp>
    </p:spTree>
    <p:extLst>
      <p:ext uri="{BB962C8B-B14F-4D97-AF65-F5344CB8AC3E}">
        <p14:creationId xmlns:p14="http://schemas.microsoft.com/office/powerpoint/2010/main" val="246359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L" dirty="0" err="1"/>
              <a:t>These</a:t>
            </a:r>
            <a:r>
              <a:rPr lang="es-CL" dirty="0"/>
              <a:t> are </a:t>
            </a:r>
            <a:r>
              <a:rPr lang="es-CL" dirty="0" err="1"/>
              <a:t>some</a:t>
            </a:r>
            <a:r>
              <a:rPr lang="es-CL" dirty="0"/>
              <a:t> of </a:t>
            </a:r>
            <a:r>
              <a:rPr lang="es-CL" dirty="0" err="1"/>
              <a:t>the</a:t>
            </a:r>
            <a:r>
              <a:rPr lang="es-CL" dirty="0"/>
              <a:t> </a:t>
            </a:r>
            <a:r>
              <a:rPr lang="es-CL" dirty="0" err="1"/>
              <a:t>ways</a:t>
            </a:r>
            <a:r>
              <a:rPr lang="es-CL" dirty="0"/>
              <a:t> </a:t>
            </a:r>
            <a:r>
              <a:rPr lang="es-CL" dirty="0" err="1"/>
              <a:t>the</a:t>
            </a:r>
            <a:r>
              <a:rPr lang="es-CL" dirty="0"/>
              <a:t> ELCA and LIRS </a:t>
            </a:r>
            <a:r>
              <a:rPr lang="es-CL" dirty="0" err="1"/>
              <a:t>collaborate</a:t>
            </a:r>
            <a:r>
              <a:rPr lang="es-CL" dirty="0"/>
              <a:t>. </a:t>
            </a:r>
            <a:r>
              <a:rPr lang="es-CL" dirty="0" err="1"/>
              <a:t>On</a:t>
            </a:r>
            <a:r>
              <a:rPr lang="es-CL" dirty="0"/>
              <a:t> </a:t>
            </a:r>
            <a:r>
              <a:rPr lang="es-CL" dirty="0" err="1"/>
              <a:t>the</a:t>
            </a:r>
            <a:r>
              <a:rPr lang="es-CL" dirty="0"/>
              <a:t> ELCA </a:t>
            </a:r>
            <a:r>
              <a:rPr lang="es-CL" dirty="0" err="1"/>
              <a:t>side</a:t>
            </a:r>
            <a:r>
              <a:rPr lang="es-CL" dirty="0"/>
              <a:t>, </a:t>
            </a:r>
            <a:r>
              <a:rPr lang="es-CL" dirty="0" err="1"/>
              <a:t>several</a:t>
            </a:r>
            <a:r>
              <a:rPr lang="es-CL" dirty="0"/>
              <a:t> </a:t>
            </a:r>
            <a:r>
              <a:rPr lang="es-CL" dirty="0" err="1"/>
              <a:t>synods</a:t>
            </a:r>
            <a:r>
              <a:rPr lang="es-CL" dirty="0"/>
              <a:t> </a:t>
            </a:r>
            <a:r>
              <a:rPr lang="es-CL" dirty="0" err="1"/>
              <a:t>have</a:t>
            </a:r>
            <a:r>
              <a:rPr lang="es-CL" dirty="0"/>
              <a:t> </a:t>
            </a:r>
            <a:r>
              <a:rPr lang="es-CL" dirty="0" err="1"/>
              <a:t>immigration</a:t>
            </a:r>
            <a:r>
              <a:rPr lang="es-CL" dirty="0"/>
              <a:t> </a:t>
            </a:r>
            <a:r>
              <a:rPr lang="es-CL" dirty="0" err="1"/>
              <a:t>task</a:t>
            </a:r>
            <a:r>
              <a:rPr lang="es-CL" dirty="0"/>
              <a:t> </a:t>
            </a:r>
            <a:r>
              <a:rPr lang="es-CL" dirty="0" err="1"/>
              <a:t>forces</a:t>
            </a:r>
            <a:r>
              <a:rPr lang="es-CL" dirty="0"/>
              <a:t> </a:t>
            </a:r>
            <a:r>
              <a:rPr lang="es-CL" dirty="0" err="1"/>
              <a:t>that</a:t>
            </a:r>
            <a:r>
              <a:rPr lang="es-CL" dirty="0"/>
              <a:t> </a:t>
            </a:r>
            <a:r>
              <a:rPr lang="es-CL" dirty="0" err="1"/>
              <a:t>connect</a:t>
            </a:r>
            <a:r>
              <a:rPr lang="es-CL" dirty="0"/>
              <a:t> </a:t>
            </a:r>
            <a:r>
              <a:rPr lang="es-CL" dirty="0" err="1"/>
              <a:t>with</a:t>
            </a:r>
            <a:r>
              <a:rPr lang="es-CL" dirty="0"/>
              <a:t> AMMPARO. At </a:t>
            </a:r>
            <a:r>
              <a:rPr lang="es-CL" dirty="0" err="1"/>
              <a:t>least</a:t>
            </a:r>
            <a:r>
              <a:rPr lang="es-CL" dirty="0"/>
              <a:t> </a:t>
            </a:r>
            <a:r>
              <a:rPr lang="es-CL" dirty="0" err="1"/>
              <a:t>two</a:t>
            </a:r>
            <a:r>
              <a:rPr lang="es-CL" dirty="0"/>
              <a:t> </a:t>
            </a:r>
            <a:r>
              <a:rPr lang="es-CL" dirty="0" err="1"/>
              <a:t>synods</a:t>
            </a:r>
            <a:r>
              <a:rPr lang="es-CL" dirty="0"/>
              <a:t> </a:t>
            </a:r>
            <a:r>
              <a:rPr lang="es-CL" dirty="0" err="1"/>
              <a:t>have</a:t>
            </a:r>
            <a:r>
              <a:rPr lang="es-CL" dirty="0"/>
              <a:t> </a:t>
            </a:r>
            <a:r>
              <a:rPr lang="es-CL" dirty="0" err="1"/>
              <a:t>specific</a:t>
            </a:r>
            <a:r>
              <a:rPr lang="es-CL" dirty="0"/>
              <a:t> AMMPARO </a:t>
            </a:r>
            <a:r>
              <a:rPr lang="es-CL" dirty="0" err="1"/>
              <a:t>groups</a:t>
            </a:r>
            <a:r>
              <a:rPr lang="es-CL" dirty="0"/>
              <a:t>. At </a:t>
            </a:r>
            <a:r>
              <a:rPr lang="es-CL" dirty="0" err="1"/>
              <a:t>this</a:t>
            </a:r>
            <a:r>
              <a:rPr lang="es-CL" dirty="0"/>
              <a:t> </a:t>
            </a:r>
            <a:r>
              <a:rPr lang="es-CL" dirty="0" err="1"/>
              <a:t>writing</a:t>
            </a:r>
            <a:r>
              <a:rPr lang="es-CL" dirty="0"/>
              <a:t>, </a:t>
            </a:r>
            <a:r>
              <a:rPr lang="es-CL" dirty="0" err="1"/>
              <a:t>there</a:t>
            </a:r>
            <a:r>
              <a:rPr lang="es-CL" dirty="0"/>
              <a:t> are 50 </a:t>
            </a:r>
            <a:r>
              <a:rPr lang="es-CL" dirty="0" err="1"/>
              <a:t>Welcoming</a:t>
            </a:r>
            <a:r>
              <a:rPr lang="es-CL" dirty="0"/>
              <a:t> </a:t>
            </a:r>
            <a:r>
              <a:rPr lang="es-CL" dirty="0" err="1"/>
              <a:t>Congregations</a:t>
            </a:r>
            <a:r>
              <a:rPr lang="es-CL" dirty="0"/>
              <a:t>. </a:t>
            </a:r>
            <a:r>
              <a:rPr lang="es-CL" dirty="0" err="1"/>
              <a:t>Your</a:t>
            </a:r>
            <a:r>
              <a:rPr lang="es-CL" dirty="0"/>
              <a:t> </a:t>
            </a:r>
            <a:r>
              <a:rPr lang="es-CL" dirty="0" err="1"/>
              <a:t>congregation</a:t>
            </a:r>
            <a:r>
              <a:rPr lang="es-CL" dirty="0"/>
              <a:t> </a:t>
            </a:r>
            <a:r>
              <a:rPr lang="es-CL" dirty="0" err="1"/>
              <a:t>is</a:t>
            </a:r>
            <a:r>
              <a:rPr lang="es-CL" dirty="0"/>
              <a:t> </a:t>
            </a:r>
            <a:r>
              <a:rPr lang="es-CL" dirty="0" err="1"/>
              <a:t>encouraged</a:t>
            </a:r>
            <a:r>
              <a:rPr lang="es-CL" dirty="0"/>
              <a:t> to </a:t>
            </a:r>
            <a:r>
              <a:rPr lang="es-CL" dirty="0" err="1"/>
              <a:t>become</a:t>
            </a:r>
            <a:r>
              <a:rPr lang="es-CL" dirty="0"/>
              <a:t> a </a:t>
            </a:r>
            <a:r>
              <a:rPr lang="es-CL" dirty="0" err="1"/>
              <a:t>Welcoming</a:t>
            </a:r>
            <a:r>
              <a:rPr lang="es-CL" dirty="0"/>
              <a:t> </a:t>
            </a:r>
            <a:r>
              <a:rPr lang="es-CL" dirty="0" err="1"/>
              <a:t>Congregation</a:t>
            </a:r>
            <a:r>
              <a:rPr lang="es-CL" dirty="0"/>
              <a:t>. </a:t>
            </a:r>
            <a:r>
              <a:rPr lang="es-CL" dirty="0" err="1"/>
              <a:t>This</a:t>
            </a:r>
            <a:r>
              <a:rPr lang="es-CL" dirty="0"/>
              <a:t> </a:t>
            </a:r>
            <a:r>
              <a:rPr lang="es-CL" dirty="0" err="1"/>
              <a:t>commits</a:t>
            </a:r>
            <a:r>
              <a:rPr lang="es-CL" dirty="0"/>
              <a:t> </a:t>
            </a:r>
            <a:r>
              <a:rPr lang="es-CL" dirty="0" err="1"/>
              <a:t>your</a:t>
            </a:r>
            <a:r>
              <a:rPr lang="es-CL" dirty="0"/>
              <a:t> </a:t>
            </a:r>
            <a:r>
              <a:rPr lang="es-CL" dirty="0" err="1"/>
              <a:t>congregation</a:t>
            </a:r>
            <a:r>
              <a:rPr lang="es-CL" dirty="0"/>
              <a:t> to </a:t>
            </a:r>
            <a:r>
              <a:rPr lang="es-CL" dirty="0" err="1"/>
              <a:t>spiritually</a:t>
            </a:r>
            <a:r>
              <a:rPr lang="es-CL" dirty="0"/>
              <a:t> and </a:t>
            </a:r>
            <a:r>
              <a:rPr lang="es-CL" dirty="0" err="1"/>
              <a:t>pastorally</a:t>
            </a:r>
            <a:r>
              <a:rPr lang="es-CL" dirty="0"/>
              <a:t> </a:t>
            </a:r>
            <a:r>
              <a:rPr lang="es-CL" dirty="0" err="1"/>
              <a:t>accompany</a:t>
            </a:r>
            <a:r>
              <a:rPr lang="es-CL" dirty="0"/>
              <a:t> </a:t>
            </a:r>
            <a:r>
              <a:rPr lang="es-CL" dirty="0" err="1"/>
              <a:t>migrant</a:t>
            </a:r>
            <a:r>
              <a:rPr lang="es-CL" dirty="0"/>
              <a:t> </a:t>
            </a:r>
            <a:r>
              <a:rPr lang="es-CL" dirty="0" err="1"/>
              <a:t>children</a:t>
            </a:r>
            <a:r>
              <a:rPr lang="es-CL" dirty="0"/>
              <a:t> and </a:t>
            </a:r>
            <a:r>
              <a:rPr lang="es-CL" dirty="0" err="1"/>
              <a:t>families</a:t>
            </a:r>
            <a:r>
              <a:rPr lang="es-CL" dirty="0"/>
              <a:t>. </a:t>
            </a:r>
            <a:r>
              <a:rPr lang="es-CL" dirty="0" err="1"/>
              <a:t>The</a:t>
            </a:r>
            <a:r>
              <a:rPr lang="es-CL" dirty="0"/>
              <a:t> Guardian </a:t>
            </a:r>
            <a:r>
              <a:rPr lang="es-CL" dirty="0" err="1"/>
              <a:t>Angel</a:t>
            </a:r>
            <a:r>
              <a:rPr lang="es-CL" dirty="0"/>
              <a:t> </a:t>
            </a:r>
            <a:r>
              <a:rPr lang="es-CL" dirty="0" err="1"/>
              <a:t>programs</a:t>
            </a:r>
            <a:r>
              <a:rPr lang="es-CL" dirty="0"/>
              <a:t> in Los </a:t>
            </a:r>
            <a:r>
              <a:rPr lang="es-CL" dirty="0" err="1"/>
              <a:t>Angeles</a:t>
            </a:r>
            <a:r>
              <a:rPr lang="es-CL" dirty="0"/>
              <a:t> and Chicago </a:t>
            </a:r>
            <a:r>
              <a:rPr lang="es-CL" dirty="0" err="1"/>
              <a:t>allow</a:t>
            </a:r>
            <a:r>
              <a:rPr lang="es-CL" dirty="0"/>
              <a:t> ELCA </a:t>
            </a:r>
            <a:r>
              <a:rPr lang="es-CL" dirty="0" err="1"/>
              <a:t>members</a:t>
            </a:r>
            <a:r>
              <a:rPr lang="es-CL" dirty="0"/>
              <a:t> to </a:t>
            </a:r>
            <a:r>
              <a:rPr lang="es-CL" dirty="0" err="1"/>
              <a:t>accompany</a:t>
            </a:r>
            <a:r>
              <a:rPr lang="es-CL" dirty="0"/>
              <a:t> </a:t>
            </a:r>
            <a:r>
              <a:rPr lang="es-CL" dirty="0" err="1"/>
              <a:t>migrant</a:t>
            </a:r>
            <a:r>
              <a:rPr lang="es-CL" dirty="0"/>
              <a:t> </a:t>
            </a:r>
            <a:r>
              <a:rPr lang="es-CL" dirty="0" err="1"/>
              <a:t>children</a:t>
            </a:r>
            <a:r>
              <a:rPr lang="es-CL" dirty="0"/>
              <a:t> and </a:t>
            </a:r>
            <a:r>
              <a:rPr lang="es-CL" dirty="0" err="1"/>
              <a:t>families</a:t>
            </a:r>
            <a:r>
              <a:rPr lang="es-CL" dirty="0"/>
              <a:t> in </a:t>
            </a:r>
            <a:r>
              <a:rPr lang="es-CL" dirty="0" err="1"/>
              <a:t>court</a:t>
            </a:r>
            <a:r>
              <a:rPr lang="es-CL" dirty="0"/>
              <a:t>. ELCA </a:t>
            </a:r>
            <a:r>
              <a:rPr lang="es-CL" dirty="0" err="1"/>
              <a:t>members</a:t>
            </a:r>
            <a:r>
              <a:rPr lang="es-CL" dirty="0"/>
              <a:t> </a:t>
            </a:r>
            <a:r>
              <a:rPr lang="es-CL" dirty="0" err="1"/>
              <a:t>who</a:t>
            </a:r>
            <a:r>
              <a:rPr lang="es-CL" dirty="0"/>
              <a:t> are </a:t>
            </a:r>
            <a:r>
              <a:rPr lang="es-CL" dirty="0" err="1"/>
              <a:t>lawyers</a:t>
            </a:r>
            <a:r>
              <a:rPr lang="es-CL" dirty="0"/>
              <a:t> are </a:t>
            </a:r>
            <a:r>
              <a:rPr lang="es-CL" dirty="0" err="1"/>
              <a:t>stepping</a:t>
            </a:r>
            <a:r>
              <a:rPr lang="es-CL" dirty="0"/>
              <a:t> up to </a:t>
            </a:r>
            <a:r>
              <a:rPr lang="es-CL" dirty="0" err="1"/>
              <a:t>provide</a:t>
            </a:r>
            <a:r>
              <a:rPr lang="es-CL" dirty="0"/>
              <a:t> pro bono </a:t>
            </a:r>
            <a:r>
              <a:rPr lang="es-CL" dirty="0" err="1"/>
              <a:t>representation</a:t>
            </a:r>
            <a:r>
              <a:rPr lang="es-CL" dirty="0"/>
              <a:t> to </a:t>
            </a:r>
            <a:r>
              <a:rPr lang="es-CL" dirty="0" err="1"/>
              <a:t>migrant</a:t>
            </a:r>
            <a:r>
              <a:rPr lang="es-CL" dirty="0"/>
              <a:t> </a:t>
            </a:r>
            <a:r>
              <a:rPr lang="es-CL" dirty="0" err="1"/>
              <a:t>children</a:t>
            </a:r>
            <a:r>
              <a:rPr lang="es-CL" dirty="0"/>
              <a:t> and </a:t>
            </a:r>
            <a:r>
              <a:rPr lang="es-CL" dirty="0" err="1"/>
              <a:t>families</a:t>
            </a:r>
            <a:r>
              <a:rPr lang="es-CL"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3133E-6F8B-4CA5-8567-CD7C53851CD9}"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01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Circle of Welcome</a:t>
            </a:r>
            <a:r>
              <a:rPr lang="en-US" sz="1200" b="0" kern="1200" baseline="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 new program that has been developed to engage Lutheran Immigration and Refugee Service, local resettlement affiliates and congregations and community groups in the long welcome of refugees.  The Circle of Welcome conveys the idea that the refugee family is surrounded by a group of friends who embrace a friendship for a longer period and help refugees through the resettlement process, especially at a time of diminishing federal government support for resettlement.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39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t>The Time is Right:  </a:t>
            </a:r>
            <a:r>
              <a:rPr lang="en-US" sz="1200" kern="1200" dirty="0">
                <a:solidFill>
                  <a:schemeClr val="tx1"/>
                </a:solidFill>
                <a:effectLst/>
                <a:latin typeface="+mn-lt"/>
                <a:ea typeface="+mn-ea"/>
                <a:cs typeface="+mn-cs"/>
              </a:rPr>
              <a:t>This initiative, The Circle of Welcome, comes at a time of great challenge to our shared mission of resettling refugees, providing them with critical services to rebuild their lives and forging meaningful relationships so that they are embraced as neighbors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recognized as contributing members of society. The Circle of Welcome initiative is a unique opportunity to strengthen relationships between Lutheran congregations, our regional resettlement service partners, and LIRS.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 creates meaningful and varied ways for Lutherans and their congregations to engage with and accompany refugees in service, friendship, and as their advocates.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LIRS is</a:t>
            </a:r>
            <a:r>
              <a:rPr lang="en-US" sz="1200" kern="1200" baseline="0" dirty="0">
                <a:solidFill>
                  <a:schemeClr val="tx1"/>
                </a:solidFill>
                <a:effectLst/>
                <a:latin typeface="+mn-lt"/>
                <a:ea typeface="+mn-ea"/>
                <a:cs typeface="+mn-cs"/>
              </a:rPr>
              <a:t> demonstrating its commitment to this Circle of Welcome program by making available a matching grant of up to $20,000 for 15 resettlement offices that are willing to step forward with congregations and community groups to complete the Circle of Welcome.  </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65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rgbClr val="C00000"/>
                </a:solidFill>
              </a:rPr>
              <a:t>The</a:t>
            </a:r>
            <a:r>
              <a:rPr lang="en-US" sz="1200" b="1" baseline="0" dirty="0">
                <a:solidFill>
                  <a:srgbClr val="C00000"/>
                </a:solidFill>
              </a:rPr>
              <a:t> Circle of Welcome is one initiative using three models for resettlement:</a:t>
            </a:r>
          </a:p>
          <a:p>
            <a:pPr marL="0" indent="0">
              <a:buFont typeface="Arial" panose="020B0604020202020204" pitchFamily="34" charset="0"/>
              <a:buNone/>
            </a:pPr>
            <a:endParaRPr lang="en-US" sz="1200" b="1" baseline="0" dirty="0">
              <a:solidFill>
                <a:srgbClr val="C00000"/>
              </a:solidFill>
            </a:endParaRPr>
          </a:p>
          <a:p>
            <a:pPr marL="0" indent="0">
              <a:buFont typeface="Arial" panose="020B0604020202020204" pitchFamily="34" charset="0"/>
              <a:buNone/>
            </a:pPr>
            <a:r>
              <a:rPr lang="en-US" sz="1200" b="1" kern="1200" baseline="0" dirty="0">
                <a:solidFill>
                  <a:schemeClr val="tx1"/>
                </a:solidFill>
                <a:effectLst/>
                <a:latin typeface="+mn-lt"/>
                <a:ea typeface="+mn-ea"/>
                <a:cs typeface="+mn-cs"/>
              </a:rPr>
              <a:t>The newly arrived model:  </a:t>
            </a:r>
            <a:r>
              <a:rPr lang="en-US" sz="1200" b="0" kern="1200" baseline="0" dirty="0">
                <a:solidFill>
                  <a:schemeClr val="tx1"/>
                </a:solidFill>
                <a:effectLst/>
                <a:latin typeface="+mn-lt"/>
                <a:ea typeface="+mn-ea"/>
                <a:cs typeface="+mn-cs"/>
              </a:rPr>
              <a:t>This model </a:t>
            </a:r>
            <a:r>
              <a:rPr lang="en-US" sz="1200" kern="1200" baseline="0" dirty="0">
                <a:solidFill>
                  <a:schemeClr val="tx1"/>
                </a:solidFill>
                <a:effectLst/>
                <a:latin typeface="+mn-lt"/>
                <a:ea typeface="+mn-ea"/>
                <a:cs typeface="+mn-cs"/>
              </a:rPr>
              <a:t>engages</a:t>
            </a:r>
            <a:r>
              <a:rPr lang="en-US" sz="1200" kern="1200" dirty="0">
                <a:solidFill>
                  <a:schemeClr val="tx1"/>
                </a:solidFill>
                <a:effectLst/>
                <a:latin typeface="+mn-lt"/>
                <a:ea typeface="+mn-ea"/>
                <a:cs typeface="+mn-cs"/>
              </a:rPr>
              <a:t> volunteer teams in the Circle of Welcome even before refugees arrive. This model requires faith or community teams to be within a 50-mile radius of the local resettlement agency. This model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assisting the local resettlement agency with preparing an apartment or home for the refugee family. This model allows the volunteer teams to engage with the refugee family from the day of their arrival, or within the first 90 days of arrival, and that early engagement often creates a lasting bond of friendship. This model includes the most comprehensive service opportunities. It involves the highest level of financial </a:t>
            </a:r>
            <a:r>
              <a:rPr lang="en-US" sz="1200" b="0" kern="1200" dirty="0">
                <a:solidFill>
                  <a:schemeClr val="tx1"/>
                </a:solidFill>
                <a:effectLst/>
                <a:latin typeface="+mn-lt"/>
                <a:ea typeface="+mn-ea"/>
                <a:cs typeface="+mn-cs"/>
              </a:rPr>
              <a:t>commitment </a:t>
            </a:r>
            <a:r>
              <a:rPr lang="en-US" sz="1200" b="0" kern="1200" baseline="0" dirty="0">
                <a:solidFill>
                  <a:schemeClr val="tx1"/>
                </a:solidFill>
                <a:effectLst/>
                <a:latin typeface="+mn-lt"/>
                <a:ea typeface="+mn-ea"/>
                <a:cs typeface="+mn-cs"/>
              </a:rPr>
              <a:t> between </a:t>
            </a:r>
            <a:r>
              <a:rPr lang="en-US" sz="1200" b="0" kern="1200" dirty="0">
                <a:solidFill>
                  <a:schemeClr val="tx1"/>
                </a:solidFill>
                <a:effectLst/>
                <a:latin typeface="+mn-lt"/>
                <a:ea typeface="+mn-ea"/>
                <a:cs typeface="+mn-cs"/>
              </a:rPr>
              <a:t>$6,000-$8,000, </a:t>
            </a:r>
            <a:r>
              <a:rPr lang="en-US" sz="1200" kern="1200" dirty="0">
                <a:solidFill>
                  <a:schemeClr val="tx1"/>
                </a:solidFill>
                <a:effectLst/>
                <a:latin typeface="+mn-lt"/>
                <a:ea typeface="+mn-ea"/>
                <a:cs typeface="+mn-cs"/>
              </a:rPr>
              <a:t>as the cost of resettlement is often most significant in the first three months.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Post</a:t>
            </a:r>
            <a:r>
              <a:rPr lang="en-US" sz="1200" b="1" kern="1200" baseline="0" dirty="0">
                <a:solidFill>
                  <a:schemeClr val="tx1"/>
                </a:solidFill>
                <a:effectLst/>
                <a:latin typeface="+mn-lt"/>
                <a:ea typeface="+mn-ea"/>
                <a:cs typeface="+mn-cs"/>
              </a:rPr>
              <a:t> arrival model:  </a:t>
            </a:r>
            <a:r>
              <a:rPr lang="en-US" sz="1200" kern="1200" dirty="0">
                <a:solidFill>
                  <a:schemeClr val="tx1"/>
                </a:solidFill>
                <a:effectLst/>
                <a:latin typeface="+mn-lt"/>
                <a:ea typeface="+mn-ea"/>
                <a:cs typeface="+mn-cs"/>
              </a:rPr>
              <a:t>The unique characteristic of this model is that it involves engagement by volunteer teams with a refugee family that has already been in the United</a:t>
            </a:r>
            <a:r>
              <a:rPr lang="en-US" sz="1200" kern="1200" baseline="0" dirty="0">
                <a:solidFill>
                  <a:schemeClr val="tx1"/>
                </a:solidFill>
                <a:effectLst/>
                <a:latin typeface="+mn-lt"/>
                <a:ea typeface="+mn-ea"/>
                <a:cs typeface="+mn-cs"/>
              </a:rPr>
              <a:t> States</a:t>
            </a:r>
            <a:r>
              <a:rPr lang="en-US" sz="1200" kern="1200" dirty="0">
                <a:solidFill>
                  <a:schemeClr val="tx1"/>
                </a:solidFill>
                <a:effectLst/>
                <a:latin typeface="+mn-lt"/>
                <a:ea typeface="+mn-ea"/>
                <a:cs typeface="+mn-cs"/>
              </a:rPr>
              <a:t> for three months. This model  assures that refugees who have already been here for three</a:t>
            </a:r>
            <a:r>
              <a:rPr lang="en-US" sz="1200" kern="1200" baseline="0" dirty="0">
                <a:solidFill>
                  <a:schemeClr val="tx1"/>
                </a:solidFill>
                <a:effectLst/>
                <a:latin typeface="+mn-lt"/>
                <a:ea typeface="+mn-ea"/>
                <a:cs typeface="+mn-cs"/>
              </a:rPr>
              <a:t> months can be included in the long welcome. Refugees benefit from an extended period of engagement by welcome teams, and this model makes the long welcome possible. This model allows local resettlement agencies to bring into the Circle of Welcome post-arrival refugees, especially when there is a decline in the number of newly arrived refugees. </a:t>
            </a:r>
            <a:r>
              <a:rPr lang="en-US" sz="1200" kern="1200" dirty="0">
                <a:solidFill>
                  <a:schemeClr val="tx1"/>
                </a:solidFill>
                <a:effectLst/>
                <a:latin typeface="+mn-lt"/>
                <a:ea typeface="+mn-ea"/>
                <a:cs typeface="+mn-cs"/>
              </a:rPr>
              <a:t>This model requires the faith or community teams to be within a 50-mile radius of the local resettlement agency. This model will not provide as many service opportunities as the newly arrived model, but it still provides a large range of service opportunities. The level of financial commitment </a:t>
            </a:r>
            <a:r>
              <a:rPr lang="en-US" sz="1200" b="0" kern="1200" dirty="0">
                <a:solidFill>
                  <a:schemeClr val="tx1"/>
                </a:solidFill>
                <a:effectLst/>
                <a:latin typeface="+mn-lt"/>
                <a:ea typeface="+mn-ea"/>
                <a:cs typeface="+mn-cs"/>
              </a:rPr>
              <a:t>is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$4,500-$6,000</a:t>
            </a:r>
            <a:r>
              <a:rPr lang="en-US" sz="1200" b="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is lower primarily because it does not involve the first three months of refugee resettlement where the cost of resettlement is often highest. This model provides the volunteer teams with a full year of engagement with the refugee family and plenty of opportunity to assist the family in numerous ways.</a:t>
            </a:r>
          </a:p>
          <a:p>
            <a:endParaRPr lang="en-US" sz="1200" kern="120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Distant partner model: </a:t>
            </a:r>
            <a:r>
              <a:rPr lang="en-US" sz="1200" kern="1200" dirty="0">
                <a:solidFill>
                  <a:schemeClr val="tx1"/>
                </a:solidFill>
                <a:effectLst/>
                <a:latin typeface="+mn-lt"/>
                <a:ea typeface="+mn-ea"/>
                <a:cs typeface="+mn-cs"/>
              </a:rPr>
              <a:t>The unique characteristic of this model is that it involves engagement by volunteer teams that are outside of the 50-mile radius of the local resettlement agency,</a:t>
            </a:r>
            <a:r>
              <a:rPr lang="en-US" sz="1200" kern="1200" baseline="0" dirty="0">
                <a:solidFill>
                  <a:schemeClr val="tx1"/>
                </a:solidFill>
                <a:effectLst/>
                <a:latin typeface="+mn-lt"/>
                <a:ea typeface="+mn-ea"/>
                <a:cs typeface="+mn-cs"/>
              </a:rPr>
              <a:t> however, it can also include teams within the 50-mile radius. </a:t>
            </a:r>
            <a:r>
              <a:rPr lang="en-US" sz="1200" kern="1200" dirty="0">
                <a:solidFill>
                  <a:schemeClr val="tx1"/>
                </a:solidFill>
                <a:effectLst/>
                <a:latin typeface="+mn-lt"/>
                <a:ea typeface="+mn-ea"/>
                <a:cs typeface="+mn-cs"/>
              </a:rPr>
              <a:t> This model was created specifically to give opportunity to any faith or community team to engage with a refugee family even if they are not within close proximity to the local resettlement agency. This model has the fewest service opportunities due primarily to the distance between the refugee and the volunteer team. Nevertheless, opportunity for a face to face visit is built into this model as are other means to provide assistance to the refugee family. This model allows the volunteer team to learn about a refugee family and their journey to the U.S. and throughout the resettlement process.  There is a financial</a:t>
            </a:r>
            <a:r>
              <a:rPr lang="en-US" sz="1200" b="0" kern="1200" dirty="0">
                <a:solidFill>
                  <a:schemeClr val="tx1"/>
                </a:solidFill>
                <a:effectLst/>
                <a:latin typeface="+mn-lt"/>
                <a:ea typeface="+mn-ea"/>
                <a:cs typeface="+mn-cs"/>
              </a:rPr>
              <a:t> commitment</a:t>
            </a:r>
            <a:r>
              <a:rPr lang="en-US" sz="1200" b="0" kern="1200" baseline="0" dirty="0">
                <a:solidFill>
                  <a:schemeClr val="tx1"/>
                </a:solidFill>
                <a:effectLst/>
                <a:latin typeface="+mn-lt"/>
                <a:ea typeface="+mn-ea"/>
                <a:cs typeface="+mn-cs"/>
              </a:rPr>
              <a:t> $3,500-$4,500</a:t>
            </a:r>
            <a:r>
              <a:rPr lang="en-US" sz="1200" kern="1200" dirty="0">
                <a:solidFill>
                  <a:schemeClr val="tx1"/>
                </a:solidFill>
                <a:effectLst/>
                <a:latin typeface="+mn-lt"/>
                <a:ea typeface="+mn-ea"/>
                <a:cs typeface="+mn-cs"/>
              </a:rPr>
              <a:t> as there will be opportunities to support the refugee family, and to be kept informed on a regular basis of their situation. This model also involves a one-year commitment.</a:t>
            </a:r>
          </a:p>
          <a:p>
            <a:r>
              <a:rPr lang="en-US" sz="1200" kern="1200" dirty="0">
                <a:solidFill>
                  <a:schemeClr val="tx1"/>
                </a:solidFill>
                <a:effectLst/>
                <a:latin typeface="+mn-lt"/>
                <a:ea typeface="+mn-ea"/>
                <a:cs typeface="+mn-cs"/>
              </a:rPr>
              <a:t>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0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3133E-6F8B-4CA5-8567-CD7C53851CD9}"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57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demonstrates the commitment that the ELCA churchwide team had to draft a strategy that received the input from companions and partners externally in the Roundtable and the consultation and also internally through the Church Council, Conference of Bishops, Synod VP’s and Latino Ministry Strategy group.</a:t>
            </a:r>
          </a:p>
        </p:txBody>
      </p:sp>
      <p:sp>
        <p:nvSpPr>
          <p:cNvPr id="4" name="Slide Number Placeholder 3"/>
          <p:cNvSpPr>
            <a:spLocks noGrp="1"/>
          </p:cNvSpPr>
          <p:nvPr>
            <p:ph type="sldNum" sz="quarter" idx="10"/>
          </p:nvPr>
        </p:nvSpPr>
        <p:spPr/>
        <p:txBody>
          <a:bodyPr/>
          <a:lstStyle/>
          <a:p>
            <a:fld id="{5993DA93-D90B-4E43-A479-7AC3301900BD}" type="slidenum">
              <a:rPr lang="en-US" smtClean="0"/>
              <a:t>6</a:t>
            </a:fld>
            <a:endParaRPr lang="en-US"/>
          </a:p>
        </p:txBody>
      </p:sp>
    </p:spTree>
    <p:extLst>
      <p:ext uri="{BB962C8B-B14F-4D97-AF65-F5344CB8AC3E}">
        <p14:creationId xmlns:p14="http://schemas.microsoft.com/office/powerpoint/2010/main" val="329882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http://www.insightcrime.org/news-analysis/insight-crime-2016-homicide-round-up</a:t>
            </a:r>
          </a:p>
          <a:p>
            <a:r>
              <a:rPr lang="en-US" dirty="0"/>
              <a:t>https://fivethirtyeight.com/features/u-s-cities-experienced-another-big-rise-in-murder-in-2016/</a:t>
            </a:r>
          </a:p>
        </p:txBody>
      </p:sp>
      <p:sp>
        <p:nvSpPr>
          <p:cNvPr id="4" name="Slide Number Placeholder 3"/>
          <p:cNvSpPr>
            <a:spLocks noGrp="1"/>
          </p:cNvSpPr>
          <p:nvPr>
            <p:ph type="sldNum" sz="quarter" idx="10"/>
          </p:nvPr>
        </p:nvSpPr>
        <p:spPr/>
        <p:txBody>
          <a:bodyPr/>
          <a:lstStyle/>
          <a:p>
            <a:fld id="{AB1E45DD-6930-4F0D-995D-A868985EF319}" type="slidenum">
              <a:rPr lang="en-US" smtClean="0"/>
              <a:t>9</a:t>
            </a:fld>
            <a:endParaRPr lang="en-US"/>
          </a:p>
        </p:txBody>
      </p:sp>
    </p:spTree>
    <p:extLst>
      <p:ext uri="{BB962C8B-B14F-4D97-AF65-F5344CB8AC3E}">
        <p14:creationId xmlns:p14="http://schemas.microsoft.com/office/powerpoint/2010/main" val="197343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UTEC (Universidad </a:t>
            </a:r>
            <a:r>
              <a:rPr lang="en-US" dirty="0" err="1"/>
              <a:t>Tecnologica</a:t>
            </a:r>
            <a:r>
              <a:rPr lang="en-US" dirty="0"/>
              <a:t>)  </a:t>
            </a:r>
            <a:r>
              <a:rPr lang="en-US" sz="1800" b="1" dirty="0">
                <a:solidFill>
                  <a:schemeClr val="accent5"/>
                </a:solidFill>
              </a:rPr>
              <a:t>50 percent</a:t>
            </a:r>
            <a:r>
              <a:rPr lang="en-US" dirty="0"/>
              <a:t> of women in El Salvador reported some form of violence</a:t>
            </a:r>
          </a:p>
          <a:p>
            <a:r>
              <a:rPr lang="en-US" dirty="0"/>
              <a:t>In Guatemala, a</a:t>
            </a:r>
            <a:r>
              <a:rPr lang="en-US" sz="1200" b="0" i="0" u="none" strike="noStrike" kern="1200" baseline="0" dirty="0">
                <a:solidFill>
                  <a:schemeClr val="tx1"/>
                </a:solidFill>
                <a:latin typeface="+mn-lt"/>
                <a:ea typeface="+mn-ea"/>
                <a:cs typeface="+mn-cs"/>
              </a:rPr>
              <a:t>ccording to data recorded by the National Institute of Forensic Sciences of</a:t>
            </a:r>
          </a:p>
          <a:p>
            <a:r>
              <a:rPr lang="en-US" sz="1200" b="0" i="0" u="none" strike="noStrike" kern="1200" baseline="0" dirty="0">
                <a:solidFill>
                  <a:schemeClr val="tx1"/>
                </a:solidFill>
                <a:latin typeface="+mn-lt"/>
                <a:ea typeface="+mn-ea"/>
                <a:cs typeface="+mn-cs"/>
              </a:rPr>
              <a:t>Guatemala, in 2015, every 46 minutes a case of sexual violence was reported; 90 percent of</a:t>
            </a:r>
          </a:p>
          <a:p>
            <a:r>
              <a:rPr lang="en-US" sz="1200" b="0" i="0" u="none" strike="noStrike" kern="1200" baseline="0" dirty="0">
                <a:solidFill>
                  <a:schemeClr val="tx1"/>
                </a:solidFill>
                <a:latin typeface="+mn-lt"/>
                <a:ea typeface="+mn-ea"/>
                <a:cs typeface="+mn-cs"/>
              </a:rPr>
              <a:t>the victims were women or adolescent girls.</a:t>
            </a:r>
          </a:p>
          <a:p>
            <a:r>
              <a:rPr lang="es-ES" sz="1200" b="0" i="0" u="none" strike="noStrike" kern="1200" baseline="0" dirty="0">
                <a:solidFill>
                  <a:schemeClr val="tx1"/>
                </a:solidFill>
                <a:latin typeface="+mn-lt"/>
                <a:ea typeface="+mn-ea"/>
                <a:cs typeface="+mn-cs"/>
              </a:rPr>
              <a:t>Centro de Derechos de Mujeres: </a:t>
            </a:r>
            <a:r>
              <a:rPr lang="en-US" sz="1200" b="0" i="0" u="none" strike="noStrike" kern="1200" baseline="0" dirty="0">
                <a:solidFill>
                  <a:schemeClr val="tx1"/>
                </a:solidFill>
                <a:latin typeface="+mn-lt"/>
                <a:ea typeface="+mn-ea"/>
                <a:cs typeface="+mn-cs"/>
              </a:rPr>
              <a:t>30,000 women report domestic violence each year, and a woman reports sexual violence every three hours.</a:t>
            </a:r>
            <a:endParaRPr lang="en-US" dirty="0"/>
          </a:p>
        </p:txBody>
      </p:sp>
      <p:sp>
        <p:nvSpPr>
          <p:cNvPr id="4" name="Slide Number Placeholder 3"/>
          <p:cNvSpPr>
            <a:spLocks noGrp="1"/>
          </p:cNvSpPr>
          <p:nvPr>
            <p:ph type="sldNum" sz="quarter" idx="10"/>
          </p:nvPr>
        </p:nvSpPr>
        <p:spPr/>
        <p:txBody>
          <a:bodyPr/>
          <a:lstStyle/>
          <a:p>
            <a:fld id="{AB1E45DD-6930-4F0D-995D-A868985EF319}" type="slidenum">
              <a:rPr lang="en-US" smtClean="0"/>
              <a:t>11</a:t>
            </a:fld>
            <a:endParaRPr lang="en-US"/>
          </a:p>
        </p:txBody>
      </p:sp>
    </p:spTree>
    <p:extLst>
      <p:ext uri="{BB962C8B-B14F-4D97-AF65-F5344CB8AC3E}">
        <p14:creationId xmlns:p14="http://schemas.microsoft.com/office/powerpoint/2010/main" val="327969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DA93-D90B-4E43-A479-7AC3301900BD}" type="slidenum">
              <a:rPr lang="en-US" smtClean="0"/>
              <a:t>12</a:t>
            </a:fld>
            <a:endParaRPr lang="en-US"/>
          </a:p>
        </p:txBody>
      </p:sp>
    </p:spTree>
    <p:extLst>
      <p:ext uri="{BB962C8B-B14F-4D97-AF65-F5344CB8AC3E}">
        <p14:creationId xmlns:p14="http://schemas.microsoft.com/office/powerpoint/2010/main" val="27034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dramatic increase in detentions and deportations in Mexico is a </a:t>
            </a:r>
            <a:r>
              <a:rPr lang="en-US" b="1" dirty="0"/>
              <a:t>direct result of the Southern Border Plan</a:t>
            </a:r>
            <a:r>
              <a:rPr lang="en-US" dirty="0"/>
              <a:t>, financed partly and supported by the U.S. government. </a:t>
            </a:r>
          </a:p>
          <a:p>
            <a:r>
              <a:rPr lang="en-US" dirty="0"/>
              <a:t>While human trafficking is the most egregious example,  “</a:t>
            </a:r>
            <a:r>
              <a:rPr lang="en-US" b="1" dirty="0"/>
              <a:t>border as industry,</a:t>
            </a:r>
            <a:r>
              <a:rPr lang="en-US" dirty="0"/>
              <a:t>” where everyone takes advantage of the migrant population, is the reality in southern Mexico.  </a:t>
            </a:r>
          </a:p>
          <a:p>
            <a:r>
              <a:rPr lang="en-US" dirty="0"/>
              <a:t>Migrants have been forced to seek new routes that are more isolated, more dangerous and that lengthen the time required to pass through Mexico. </a:t>
            </a:r>
          </a:p>
          <a:p>
            <a:pPr lvl="0"/>
            <a:r>
              <a:rPr lang="en-US" dirty="0"/>
              <a:t>Virtually everyone who has contact with the migrant population in Mexico reports an increase in the number of </a:t>
            </a:r>
            <a:r>
              <a:rPr lang="en-US" b="1" dirty="0"/>
              <a:t>entire families </a:t>
            </a:r>
            <a:r>
              <a:rPr lang="en-US" dirty="0"/>
              <a:t>who are now making the perilous journey. </a:t>
            </a:r>
          </a:p>
          <a:p>
            <a:pPr lvl="0"/>
            <a:r>
              <a:rPr lang="en-US" dirty="0"/>
              <a:t>This means that </a:t>
            </a:r>
            <a:r>
              <a:rPr lang="en-US" b="1" dirty="0"/>
              <a:t>more women and children </a:t>
            </a:r>
            <a:r>
              <a:rPr lang="en-US" dirty="0"/>
              <a:t>are exposed to dangerous situations, including human trafficking.  </a:t>
            </a:r>
            <a:endParaRPr lang="es-CL" dirty="0"/>
          </a:p>
          <a:p>
            <a:pPr lvl="0"/>
            <a:r>
              <a:rPr lang="en-US" dirty="0"/>
              <a:t>Detentions and deportations are up dramatically in southern Mexico.</a:t>
            </a:r>
          </a:p>
        </p:txBody>
      </p:sp>
      <p:sp>
        <p:nvSpPr>
          <p:cNvPr id="4" name="Slide Number Placeholder 3"/>
          <p:cNvSpPr>
            <a:spLocks noGrp="1"/>
          </p:cNvSpPr>
          <p:nvPr>
            <p:ph type="sldNum" sz="quarter" idx="10"/>
          </p:nvPr>
        </p:nvSpPr>
        <p:spPr/>
        <p:txBody>
          <a:bodyPr/>
          <a:lstStyle/>
          <a:p>
            <a:fld id="{AB1E45DD-6930-4F0D-995D-A868985EF319}" type="slidenum">
              <a:rPr lang="en-US" smtClean="0"/>
              <a:t>16</a:t>
            </a:fld>
            <a:endParaRPr lang="en-US"/>
          </a:p>
        </p:txBody>
      </p:sp>
    </p:spTree>
    <p:extLst>
      <p:ext uri="{BB962C8B-B14F-4D97-AF65-F5344CB8AC3E}">
        <p14:creationId xmlns:p14="http://schemas.microsoft.com/office/powerpoint/2010/main" val="350844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reflect people who entered  between October 2016 and December 2017. January numbers were also really high but have dropped starting in February. </a:t>
            </a:r>
          </a:p>
        </p:txBody>
      </p:sp>
      <p:sp>
        <p:nvSpPr>
          <p:cNvPr id="4" name="Slide Number Placeholder 3"/>
          <p:cNvSpPr>
            <a:spLocks noGrp="1"/>
          </p:cNvSpPr>
          <p:nvPr>
            <p:ph type="sldNum" sz="quarter" idx="10"/>
          </p:nvPr>
        </p:nvSpPr>
        <p:spPr/>
        <p:txBody>
          <a:bodyPr/>
          <a:lstStyle/>
          <a:p>
            <a:fld id="{5993DA93-D90B-4E43-A479-7AC3301900BD}" type="slidenum">
              <a:rPr lang="en-US" smtClean="0"/>
              <a:t>19</a:t>
            </a:fld>
            <a:endParaRPr lang="en-US"/>
          </a:p>
        </p:txBody>
      </p:sp>
    </p:spTree>
    <p:extLst>
      <p:ext uri="{BB962C8B-B14F-4D97-AF65-F5344CB8AC3E}">
        <p14:creationId xmlns:p14="http://schemas.microsoft.com/office/powerpoint/2010/main" val="303977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tx1"/>
                </a:solidFill>
                <a:effectLst/>
                <a:latin typeface="Lato"/>
              </a:rPr>
              <a:t>Top metropolitan destinations for Central American immigrants in the United States, 2011-15 – top destination cities are Los Angeles; Washington, D.C.; and Miami, followed by Houston, San Francisco and New York. </a:t>
            </a:r>
            <a:endParaRPr kumimoji="0" lang="en-US" altLang="en-US" sz="7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49E3133E-6F8B-4CA5-8567-CD7C53851CD9}" type="slidenum">
              <a:rPr lang="es-CL" smtClean="0"/>
              <a:t>20</a:t>
            </a:fld>
            <a:endParaRPr lang="es-CL"/>
          </a:p>
        </p:txBody>
      </p:sp>
    </p:spTree>
    <p:extLst>
      <p:ext uri="{BB962C8B-B14F-4D97-AF65-F5344CB8AC3E}">
        <p14:creationId xmlns:p14="http://schemas.microsoft.com/office/powerpoint/2010/main" val="427466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0468" y="5713172"/>
            <a:ext cx="3985717" cy="69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5" y="5857749"/>
            <a:ext cx="3383280" cy="442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995447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40647960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36816887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411498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6086862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3060147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18056251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84128935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Dark Blue">
    <p:spTree>
      <p:nvGrpSpPr>
        <p:cNvPr id="1" name=""/>
        <p:cNvGrpSpPr/>
        <p:nvPr/>
      </p:nvGrpSpPr>
      <p:grpSpPr>
        <a:xfrm>
          <a:off x="0" y="0"/>
          <a:ext cx="0" cy="0"/>
          <a:chOff x="0" y="0"/>
          <a:chExt cx="0" cy="0"/>
        </a:xfrm>
      </p:grpSpPr>
      <p:pic>
        <p:nvPicPr>
          <p:cNvPr id="5" name="Picture 4" descr="2013-Calendar-BG-TextureCre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194234"/>
          </a:xfrm>
          <a:prstGeom prst="rect">
            <a:avLst/>
          </a:prstGeom>
          <a:solidFill>
            <a:srgbClr val="233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LIRSLOGOPRINT_RICH_BLACK-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3913" y="5644529"/>
            <a:ext cx="767602" cy="989354"/>
          </a:xfrm>
          <a:prstGeom prst="rect">
            <a:avLst/>
          </a:prstGeom>
        </p:spPr>
      </p:pic>
      <p:sp>
        <p:nvSpPr>
          <p:cNvPr id="8" name="Title 1"/>
          <p:cNvSpPr>
            <a:spLocks noGrp="1"/>
          </p:cNvSpPr>
          <p:nvPr>
            <p:ph type="title"/>
          </p:nvPr>
        </p:nvSpPr>
        <p:spPr>
          <a:xfrm>
            <a:off x="457200" y="403412"/>
            <a:ext cx="8229600" cy="1014226"/>
          </a:xfrm>
          <a:prstGeom prst="rect">
            <a:avLst/>
          </a:prstGeom>
        </p:spPr>
        <p:txBody>
          <a:bodyPr/>
          <a:lstStyle>
            <a:lvl1pPr algn="ctr">
              <a:defRPr b="1" i="0">
                <a:solidFill>
                  <a:srgbClr val="233B5E"/>
                </a:solidFill>
                <a:latin typeface="Helvetica"/>
                <a:cs typeface="Helvetica"/>
              </a:defRPr>
            </a:lvl1pPr>
          </a:lstStyle>
          <a:p>
            <a:r>
              <a:rPr lang="en-US" dirty="0"/>
              <a:t>Click to edit Master title style</a:t>
            </a:r>
          </a:p>
        </p:txBody>
      </p:sp>
      <p:sp>
        <p:nvSpPr>
          <p:cNvPr id="9" name="Content Placeholder 2"/>
          <p:cNvSpPr>
            <a:spLocks noGrp="1"/>
          </p:cNvSpPr>
          <p:nvPr>
            <p:ph idx="1"/>
          </p:nvPr>
        </p:nvSpPr>
        <p:spPr>
          <a:xfrm>
            <a:off x="457200" y="1600204"/>
            <a:ext cx="8229600" cy="5033678"/>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flipV="1">
            <a:off x="465043" y="1310838"/>
            <a:ext cx="8219516" cy="18933"/>
          </a:xfrm>
          <a:prstGeom prst="line">
            <a:avLst/>
          </a:prstGeom>
          <a:ln>
            <a:solidFill>
              <a:srgbClr val="233B5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65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0467" y="5713326"/>
            <a:ext cx="3985717" cy="69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5" y="5857903"/>
            <a:ext cx="3383280" cy="442365"/>
          </a:xfrm>
          <a:prstGeom prst="rect">
            <a:avLst/>
          </a:prstGeom>
        </p:spPr>
      </p:pic>
    </p:spTree>
    <p:extLst>
      <p:ext uri="{BB962C8B-B14F-4D97-AF65-F5344CB8AC3E}">
        <p14:creationId xmlns:p14="http://schemas.microsoft.com/office/powerpoint/2010/main" val="27837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41448" y="5852314"/>
            <a:ext cx="3502152" cy="365125"/>
          </a:xfrm>
          <a:prstGeom prst="rect">
            <a:avLst/>
          </a:prstGeom>
        </p:spPr>
        <p:txBody>
          <a:bodyPr/>
          <a:lstStyle/>
          <a:p>
            <a:endParaRPr lang="es-CL"/>
          </a:p>
        </p:txBody>
      </p:sp>
    </p:spTree>
    <p:extLst>
      <p:ext uri="{BB962C8B-B14F-4D97-AF65-F5344CB8AC3E}">
        <p14:creationId xmlns:p14="http://schemas.microsoft.com/office/powerpoint/2010/main" val="191755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354"/>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641448" y="5852314"/>
            <a:ext cx="3502152" cy="365125"/>
          </a:xfrm>
          <a:prstGeom prst="rect">
            <a:avLst/>
          </a:prstGeom>
        </p:spPr>
        <p:txBody>
          <a:bodyPr/>
          <a:lstStyle/>
          <a:p>
            <a:endParaRPr lang="es-CL"/>
          </a:p>
        </p:txBody>
      </p:sp>
    </p:spTree>
    <p:extLst>
      <p:ext uri="{BB962C8B-B14F-4D97-AF65-F5344CB8AC3E}">
        <p14:creationId xmlns:p14="http://schemas.microsoft.com/office/powerpoint/2010/main" val="30314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446088" y="2670202"/>
            <a:ext cx="4096512" cy="313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45152" y="2670201"/>
            <a:ext cx="4096512" cy="3136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41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7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446088" y="2670048"/>
            <a:ext cx="4096512" cy="313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45152" y="2670047"/>
            <a:ext cx="4096512" cy="3136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38784845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53A59-571A-4119-A008-52972E52B670}" type="slidenum">
              <a:rPr lang="en-US" smtClean="0"/>
              <a:t>‹#›</a:t>
            </a:fld>
            <a:endParaRPr lang="en-US"/>
          </a:p>
        </p:txBody>
      </p:sp>
    </p:spTree>
    <p:extLst>
      <p:ext uri="{BB962C8B-B14F-4D97-AF65-F5344CB8AC3E}">
        <p14:creationId xmlns:p14="http://schemas.microsoft.com/office/powerpoint/2010/main" val="208472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2325102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512" y="1521562"/>
            <a:ext cx="8302891" cy="877824"/>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46088" y="2523744"/>
            <a:ext cx="8280946" cy="3482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5" y="6225236"/>
            <a:ext cx="3383280" cy="442365"/>
          </a:xfrm>
          <a:prstGeom prst="rect">
            <a:avLst/>
          </a:prstGeom>
        </p:spPr>
      </p:pic>
      <p:cxnSp>
        <p:nvCxnSpPr>
          <p:cNvPr id="15" name="Straight Connector 14"/>
          <p:cNvCxnSpPr/>
          <p:nvPr userDrawn="1"/>
        </p:nvCxnSpPr>
        <p:spPr>
          <a:xfrm>
            <a:off x="0" y="6086246"/>
            <a:ext cx="9144000" cy="0"/>
          </a:xfrm>
          <a:prstGeom prst="line">
            <a:avLst/>
          </a:prstGeom>
          <a:ln w="12700">
            <a:solidFill>
              <a:srgbClr val="B6661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42036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342900" algn="l" defTabSz="914400" rtl="0" eaLnBrk="1" latinLnBrk="0" hangingPunct="1">
        <a:spcBef>
          <a:spcPct val="20000"/>
        </a:spcBef>
        <a:buClr>
          <a:srgbClr val="7F132C"/>
        </a:buClr>
        <a:buSzPct val="100000"/>
        <a:buFont typeface="Arial" panose="020B0604020202020204" pitchFamily="34" charset="0"/>
        <a:buChar char="•"/>
        <a:defRPr sz="2400" kern="1200">
          <a:solidFill>
            <a:schemeClr val="tx2"/>
          </a:solidFill>
          <a:latin typeface="+mn-lt"/>
          <a:ea typeface="+mn-ea"/>
          <a:cs typeface="+mn-cs"/>
        </a:defRPr>
      </a:lvl1pPr>
      <a:lvl2pPr marL="708660" indent="-342900" algn="l" defTabSz="914400" rtl="0" eaLnBrk="1" latinLnBrk="0" hangingPunct="1">
        <a:spcBef>
          <a:spcPct val="20000"/>
        </a:spcBef>
        <a:buClr>
          <a:srgbClr val="7F132C"/>
        </a:buClr>
        <a:buSzPct val="100000"/>
        <a:buFont typeface="Arial" panose="020B0604020202020204" pitchFamily="34" charset="0"/>
        <a:buChar char="•"/>
        <a:defRPr sz="2200" kern="1200">
          <a:solidFill>
            <a:schemeClr val="tx2"/>
          </a:solidFill>
          <a:latin typeface="+mn-lt"/>
          <a:ea typeface="+mn-ea"/>
          <a:cs typeface="+mn-cs"/>
        </a:defRPr>
      </a:lvl2pPr>
      <a:lvl3pPr marL="1028700" indent="-342900" algn="l" defTabSz="914400" rtl="0" eaLnBrk="1" latinLnBrk="0" hangingPunct="1">
        <a:spcBef>
          <a:spcPct val="20000"/>
        </a:spcBef>
        <a:buClr>
          <a:srgbClr val="7F132C"/>
        </a:buClr>
        <a:buSzPct val="100000"/>
        <a:buFont typeface="Arial" panose="020B0604020202020204" pitchFamily="34" charset="0"/>
        <a:buChar char="•"/>
        <a:defRPr sz="2000" kern="1200">
          <a:solidFill>
            <a:schemeClr val="tx2"/>
          </a:solidFill>
          <a:latin typeface="+mn-lt"/>
          <a:ea typeface="+mn-ea"/>
          <a:cs typeface="+mn-cs"/>
        </a:defRPr>
      </a:lvl3pPr>
      <a:lvl4pPr marL="1181862" indent="-285750" algn="l" defTabSz="914400" rtl="0" eaLnBrk="1" latinLnBrk="0" hangingPunct="1">
        <a:spcBef>
          <a:spcPct val="20000"/>
        </a:spcBef>
        <a:buClr>
          <a:srgbClr val="7F132C"/>
        </a:buClr>
        <a:buSzPct val="100000"/>
        <a:buFont typeface="Arial" panose="020B0604020202020204" pitchFamily="34" charset="0"/>
        <a:buChar char="•"/>
        <a:defRPr sz="1800" kern="1200">
          <a:solidFill>
            <a:schemeClr val="tx2"/>
          </a:solidFill>
          <a:latin typeface="+mn-lt"/>
          <a:ea typeface="+mn-ea"/>
          <a:cs typeface="+mn-cs"/>
        </a:defRPr>
      </a:lvl4pPr>
      <a:lvl5pPr marL="1383030" indent="-285750" algn="l" defTabSz="914400" rtl="0" eaLnBrk="1" latinLnBrk="0" hangingPunct="1">
        <a:spcBef>
          <a:spcPct val="20000"/>
        </a:spcBef>
        <a:buClr>
          <a:srgbClr val="7F132C"/>
        </a:buClr>
        <a:buSzPct val="100000"/>
        <a:buFont typeface="Arial" panose="020B0604020202020204" pitchFamily="34" charset="0"/>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AC5FE-F954-2E42-8B56-6BBF4E04CFE6}" type="datetimeFigureOut">
              <a:rPr lang="en-US" smtClean="0"/>
              <a:t>9/23/2022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3135D2-C6D2-A248-8C24-4089462297D2}" type="slidenum">
              <a:rPr lang="en-US" smtClean="0"/>
              <a:t>‹#›</a:t>
            </a:fld>
            <a:endParaRPr lang="en-US" dirty="0"/>
          </a:p>
        </p:txBody>
      </p:sp>
    </p:spTree>
    <p:extLst>
      <p:ext uri="{BB962C8B-B14F-4D97-AF65-F5344CB8AC3E}">
        <p14:creationId xmlns:p14="http://schemas.microsoft.com/office/powerpoint/2010/main" val="39566418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589" y="1521562"/>
            <a:ext cx="8302891" cy="877824"/>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46088" y="2523744"/>
            <a:ext cx="8280946" cy="3482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5" y="6225390"/>
            <a:ext cx="3383280" cy="442365"/>
          </a:xfrm>
          <a:prstGeom prst="rect">
            <a:avLst/>
          </a:prstGeom>
        </p:spPr>
      </p:pic>
      <p:cxnSp>
        <p:nvCxnSpPr>
          <p:cNvPr id="15" name="Straight Connector 14"/>
          <p:cNvCxnSpPr/>
          <p:nvPr userDrawn="1"/>
        </p:nvCxnSpPr>
        <p:spPr>
          <a:xfrm>
            <a:off x="0" y="6086246"/>
            <a:ext cx="9144000" cy="0"/>
          </a:xfrm>
          <a:prstGeom prst="line">
            <a:avLst/>
          </a:prstGeom>
          <a:ln w="12700">
            <a:solidFill>
              <a:srgbClr val="B6661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420368"/>
          </a:xfrm>
          <a:prstGeom prst="rect">
            <a:avLst/>
          </a:prstGeom>
        </p:spPr>
      </p:pic>
    </p:spTree>
    <p:extLst>
      <p:ext uri="{BB962C8B-B14F-4D97-AF65-F5344CB8AC3E}">
        <p14:creationId xmlns:p14="http://schemas.microsoft.com/office/powerpoint/2010/main" val="29422345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342900" algn="l" defTabSz="914400" rtl="0" eaLnBrk="1" latinLnBrk="0" hangingPunct="1">
        <a:spcBef>
          <a:spcPct val="20000"/>
        </a:spcBef>
        <a:buClr>
          <a:srgbClr val="7F132C"/>
        </a:buClr>
        <a:buSzPct val="100000"/>
        <a:buFont typeface="Arial" panose="020B0604020202020204" pitchFamily="34" charset="0"/>
        <a:buChar char="•"/>
        <a:defRPr sz="2400" kern="1200">
          <a:solidFill>
            <a:schemeClr val="tx2"/>
          </a:solidFill>
          <a:latin typeface="+mn-lt"/>
          <a:ea typeface="+mn-ea"/>
          <a:cs typeface="+mn-cs"/>
        </a:defRPr>
      </a:lvl1pPr>
      <a:lvl2pPr marL="708660" indent="-342900" algn="l" defTabSz="914400" rtl="0" eaLnBrk="1" latinLnBrk="0" hangingPunct="1">
        <a:spcBef>
          <a:spcPct val="20000"/>
        </a:spcBef>
        <a:buClr>
          <a:srgbClr val="7F132C"/>
        </a:buClr>
        <a:buSzPct val="100000"/>
        <a:buFont typeface="Arial" panose="020B0604020202020204" pitchFamily="34" charset="0"/>
        <a:buChar char="•"/>
        <a:defRPr sz="2200" kern="1200">
          <a:solidFill>
            <a:schemeClr val="tx2"/>
          </a:solidFill>
          <a:latin typeface="+mn-lt"/>
          <a:ea typeface="+mn-ea"/>
          <a:cs typeface="+mn-cs"/>
        </a:defRPr>
      </a:lvl2pPr>
      <a:lvl3pPr marL="1028700" indent="-342900" algn="l" defTabSz="914400" rtl="0" eaLnBrk="1" latinLnBrk="0" hangingPunct="1">
        <a:spcBef>
          <a:spcPct val="20000"/>
        </a:spcBef>
        <a:buClr>
          <a:srgbClr val="7F132C"/>
        </a:buClr>
        <a:buSzPct val="100000"/>
        <a:buFont typeface="Arial" panose="020B0604020202020204" pitchFamily="34" charset="0"/>
        <a:buChar char="•"/>
        <a:defRPr sz="2000" kern="1200">
          <a:solidFill>
            <a:schemeClr val="tx2"/>
          </a:solidFill>
          <a:latin typeface="+mn-lt"/>
          <a:ea typeface="+mn-ea"/>
          <a:cs typeface="+mn-cs"/>
        </a:defRPr>
      </a:lvl3pPr>
      <a:lvl4pPr marL="1181862" indent="-285750" algn="l" defTabSz="914400" rtl="0" eaLnBrk="1" latinLnBrk="0" hangingPunct="1">
        <a:spcBef>
          <a:spcPct val="20000"/>
        </a:spcBef>
        <a:buClr>
          <a:srgbClr val="7F132C"/>
        </a:buClr>
        <a:buSzPct val="100000"/>
        <a:buFont typeface="Arial" panose="020B0604020202020204" pitchFamily="34" charset="0"/>
        <a:buChar char="•"/>
        <a:defRPr sz="1800" kern="1200">
          <a:solidFill>
            <a:schemeClr val="tx2"/>
          </a:solidFill>
          <a:latin typeface="+mn-lt"/>
          <a:ea typeface="+mn-ea"/>
          <a:cs typeface="+mn-cs"/>
        </a:defRPr>
      </a:lvl4pPr>
      <a:lvl5pPr marL="1383030" indent="-285750" algn="l" defTabSz="914400" rtl="0" eaLnBrk="1" latinLnBrk="0" hangingPunct="1">
        <a:spcBef>
          <a:spcPct val="20000"/>
        </a:spcBef>
        <a:buClr>
          <a:srgbClr val="7F132C"/>
        </a:buClr>
        <a:buSzPct val="100000"/>
        <a:buFont typeface="Arial" panose="020B0604020202020204" pitchFamily="34" charset="0"/>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irs.org/the-journe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7.emf"/><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8.xml"/><Relationship Id="rId7" Type="http://schemas.openxmlformats.org/officeDocument/2006/relationships/diagramLayout" Target="../diagrams/layout1.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diagramData" Target="../diagrams/data1.xml"/><Relationship Id="rId5" Type="http://schemas.openxmlformats.org/officeDocument/2006/relationships/image" Target="../media/image30.png"/><Relationship Id="rId10" Type="http://schemas.microsoft.com/office/2007/relationships/diagramDrawing" Target="../diagrams/drawing1.xml"/><Relationship Id="rId4" Type="http://schemas.openxmlformats.org/officeDocument/2006/relationships/image" Target="../media/image28.jpeg"/><Relationship Id="rId9" Type="http://schemas.openxmlformats.org/officeDocument/2006/relationships/diagramColors" Target="../diagrams/colors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lca.org/advocacy" TargetMode="External"/><Relationship Id="rId2" Type="http://schemas.openxmlformats.org/officeDocument/2006/relationships/hyperlink" Target="http://www.elca.org/ammparo" TargetMode="External"/><Relationship Id="rId1" Type="http://schemas.openxmlformats.org/officeDocument/2006/relationships/slideLayout" Target="../slideLayouts/slideLayout2.xml"/><Relationship Id="rId4" Type="http://schemas.openxmlformats.org/officeDocument/2006/relationships/hyperlink" Target="facebook.com/ammpar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interactive/2014/07/14/us/100000003001471.mobile.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Northern Triangle cities with the highest </a:t>
            </a:r>
            <a:br>
              <a:rPr lang="en-US" sz="2800" dirty="0"/>
            </a:br>
            <a:r>
              <a:rPr lang="en-US" sz="2800" dirty="0"/>
              <a:t>homicide rates</a:t>
            </a:r>
            <a:endParaRPr lang="es-CL" sz="2800" dirty="0"/>
          </a:p>
        </p:txBody>
      </p:sp>
      <p:sp>
        <p:nvSpPr>
          <p:cNvPr id="3" name="Content Placeholder 2"/>
          <p:cNvSpPr>
            <a:spLocks noGrp="1"/>
          </p:cNvSpPr>
          <p:nvPr>
            <p:ph idx="1"/>
          </p:nvPr>
        </p:nvSpPr>
        <p:spPr/>
        <p:txBody>
          <a:bodyPr>
            <a:normAutofit/>
          </a:bodyPr>
          <a:lstStyle/>
          <a:p>
            <a:r>
              <a:rPr lang="en-US" dirty="0"/>
              <a:t>San Pedro Sula, Honduras – 42 per 100,000</a:t>
            </a:r>
          </a:p>
          <a:p>
            <a:r>
              <a:rPr lang="en-US" dirty="0"/>
              <a:t>Tegucigalpa, Honduras – 37 per 100,000</a:t>
            </a:r>
          </a:p>
          <a:p>
            <a:endParaRPr lang="en-US" dirty="0"/>
          </a:p>
          <a:p>
            <a:endParaRPr lang="en-US" dirty="0"/>
          </a:p>
          <a:p>
            <a:endParaRPr lang="en-US" dirty="0"/>
          </a:p>
          <a:p>
            <a:endParaRPr lang="en-US" dirty="0"/>
          </a:p>
          <a:p>
            <a:endParaRPr lang="en-US" dirty="0"/>
          </a:p>
          <a:p>
            <a:r>
              <a:rPr lang="en-US" sz="1400" dirty="0"/>
              <a:t>Source: Citizen Council for Public Security and Criminal Justice (CCSPJP), 2022.</a:t>
            </a:r>
            <a:endParaRPr lang="es-CL" sz="1400" dirty="0"/>
          </a:p>
        </p:txBody>
      </p:sp>
    </p:spTree>
    <p:extLst>
      <p:ext uri="{BB962C8B-B14F-4D97-AF65-F5344CB8AC3E}">
        <p14:creationId xmlns:p14="http://schemas.microsoft.com/office/powerpoint/2010/main" val="21580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Gender-based violence</a:t>
            </a:r>
            <a:endParaRPr lang="es-CL" dirty="0"/>
          </a:p>
        </p:txBody>
      </p:sp>
      <p:sp>
        <p:nvSpPr>
          <p:cNvPr id="3" name="Content Placeholder 2"/>
          <p:cNvSpPr>
            <a:spLocks noGrp="1"/>
          </p:cNvSpPr>
          <p:nvPr>
            <p:ph idx="1"/>
          </p:nvPr>
        </p:nvSpPr>
        <p:spPr/>
        <p:txBody>
          <a:bodyPr>
            <a:normAutofit/>
          </a:bodyPr>
          <a:lstStyle/>
          <a:p>
            <a:r>
              <a:rPr lang="en-US" sz="3500" b="1" dirty="0">
                <a:solidFill>
                  <a:schemeClr val="accent5"/>
                </a:solidFill>
              </a:rPr>
              <a:t>50 percent </a:t>
            </a:r>
            <a:r>
              <a:rPr lang="en-US" dirty="0"/>
              <a:t>of women in El Salvador reported some form of violence</a:t>
            </a:r>
          </a:p>
          <a:p>
            <a:r>
              <a:rPr lang="en-US" dirty="0"/>
              <a:t>In Guatemala, </a:t>
            </a:r>
            <a:r>
              <a:rPr lang="en-US" sz="3500" b="1" dirty="0">
                <a:solidFill>
                  <a:schemeClr val="accent5"/>
                </a:solidFill>
              </a:rPr>
              <a:t>every 46 minutes </a:t>
            </a:r>
            <a:r>
              <a:rPr lang="en-US" dirty="0"/>
              <a:t>a case of sexual violence was reported in 2015</a:t>
            </a:r>
          </a:p>
          <a:p>
            <a:pPr marL="68580" indent="0">
              <a:buNone/>
            </a:pPr>
            <a:endParaRPr lang="en-US" dirty="0"/>
          </a:p>
          <a:p>
            <a:r>
              <a:rPr lang="en-US" dirty="0"/>
              <a:t>In Honduras, a woman reports sexual violence </a:t>
            </a:r>
            <a:r>
              <a:rPr lang="en-US" sz="3500" b="1" dirty="0">
                <a:solidFill>
                  <a:schemeClr val="accent5"/>
                </a:solidFill>
              </a:rPr>
              <a:t>every three hours</a:t>
            </a:r>
            <a:endParaRPr lang="es-CL" sz="3500" b="1" dirty="0">
              <a:solidFill>
                <a:schemeClr val="accent5"/>
              </a:solidFill>
            </a:endParaRPr>
          </a:p>
        </p:txBody>
      </p:sp>
    </p:spTree>
    <p:extLst>
      <p:ext uri="{BB962C8B-B14F-4D97-AF65-F5344CB8AC3E}">
        <p14:creationId xmlns:p14="http://schemas.microsoft.com/office/powerpoint/2010/main" val="36445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12" y="1521562"/>
            <a:ext cx="8317522" cy="877824"/>
          </a:xfrm>
        </p:spPr>
        <p:txBody>
          <a:bodyPr/>
          <a:lstStyle/>
          <a:p>
            <a:r>
              <a:rPr lang="en-US" dirty="0"/>
              <a:t>Central American refugees</a:t>
            </a:r>
          </a:p>
        </p:txBody>
      </p:sp>
      <p:sp>
        <p:nvSpPr>
          <p:cNvPr id="3" name="Content Placeholder 2"/>
          <p:cNvSpPr>
            <a:spLocks noGrp="1"/>
          </p:cNvSpPr>
          <p:nvPr>
            <p:ph idx="1"/>
          </p:nvPr>
        </p:nvSpPr>
        <p:spPr/>
        <p:txBody>
          <a:bodyPr>
            <a:normAutofit lnSpcReduction="10000"/>
          </a:bodyPr>
          <a:lstStyle/>
          <a:p>
            <a:pPr marL="68580" indent="0">
              <a:buNone/>
            </a:pPr>
            <a:endParaRPr lang="en-US" dirty="0"/>
          </a:p>
          <a:p>
            <a:pPr marL="68580" indent="0">
              <a:buNone/>
            </a:pPr>
            <a:r>
              <a:rPr lang="en-US" sz="2700" dirty="0"/>
              <a:t>“Despite the horrors they have endured, </a:t>
            </a:r>
            <a:r>
              <a:rPr lang="en-US" sz="2700" dirty="0">
                <a:solidFill>
                  <a:schemeClr val="accent3"/>
                </a:solidFill>
              </a:rPr>
              <a:t>refugees</a:t>
            </a:r>
            <a:r>
              <a:rPr lang="en-US" sz="2700" dirty="0"/>
              <a:t> discover strength and resilience while in displacement. We need to empower them to contribute to their future and becoming agents of change.”                                                             </a:t>
            </a:r>
            <a:r>
              <a:rPr lang="en-US" dirty="0"/>
              <a:t>  </a:t>
            </a:r>
          </a:p>
          <a:p>
            <a:pPr marL="68580" indent="0" algn="r">
              <a:buNone/>
            </a:pPr>
            <a:r>
              <a:rPr lang="en-US" sz="1700" dirty="0"/>
              <a:t> </a:t>
            </a:r>
            <a:r>
              <a:rPr lang="en-US" dirty="0"/>
              <a:t> – </a:t>
            </a:r>
            <a:r>
              <a:rPr lang="en-US" sz="1700" dirty="0"/>
              <a:t>Volker </a:t>
            </a:r>
            <a:r>
              <a:rPr lang="en-US" sz="1700" dirty="0" err="1"/>
              <a:t>Türk</a:t>
            </a:r>
            <a:endParaRPr lang="en-US" sz="1700" dirty="0"/>
          </a:p>
          <a:p>
            <a:pPr marL="68580" indent="0" algn="r">
              <a:buNone/>
            </a:pPr>
            <a:r>
              <a:rPr lang="en-US" sz="1700" dirty="0"/>
              <a:t>assistant high commissioner for protection,</a:t>
            </a:r>
          </a:p>
          <a:p>
            <a:pPr marL="68580" indent="0" algn="r">
              <a:buNone/>
            </a:pPr>
            <a:r>
              <a:rPr lang="en-US" sz="1700" dirty="0"/>
              <a:t>U.N. High Commissioner for Refugees</a:t>
            </a:r>
          </a:p>
        </p:txBody>
      </p:sp>
    </p:spTree>
    <p:extLst>
      <p:ext uri="{BB962C8B-B14F-4D97-AF65-F5344CB8AC3E}">
        <p14:creationId xmlns:p14="http://schemas.microsoft.com/office/powerpoint/2010/main" val="19253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xico-Guatemala Borde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5700"/>
          <a:stretch/>
        </p:blipFill>
        <p:spPr>
          <a:xfrm>
            <a:off x="0" y="1419148"/>
            <a:ext cx="9144000" cy="5781311"/>
          </a:xfrm>
          <a:prstGeom prst="rect">
            <a:avLst/>
          </a:prstGeom>
          <a:noFill/>
          <a:ln>
            <a:noFill/>
          </a:ln>
        </p:spPr>
      </p:pic>
      <p:sp>
        <p:nvSpPr>
          <p:cNvPr id="3" name="TextBox 2"/>
          <p:cNvSpPr txBox="1"/>
          <p:nvPr/>
        </p:nvSpPr>
        <p:spPr>
          <a:xfrm>
            <a:off x="4992129" y="5869460"/>
            <a:ext cx="4361935" cy="861774"/>
          </a:xfrm>
          <a:prstGeom prst="rect">
            <a:avLst/>
          </a:prstGeom>
          <a:noFill/>
        </p:spPr>
        <p:txBody>
          <a:bodyPr wrap="square" rtlCol="0">
            <a:spAutoFit/>
          </a:bodyPr>
          <a:lstStyle/>
          <a:p>
            <a:r>
              <a:rPr lang="en-US" sz="5000" b="1" dirty="0">
                <a:solidFill>
                  <a:schemeClr val="bg1"/>
                </a:solidFill>
              </a:rPr>
              <a:t>The Journey</a:t>
            </a:r>
          </a:p>
        </p:txBody>
      </p:sp>
    </p:spTree>
    <p:extLst>
      <p:ext uri="{BB962C8B-B14F-4D97-AF65-F5344CB8AC3E}">
        <p14:creationId xmlns:p14="http://schemas.microsoft.com/office/powerpoint/2010/main" val="24617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1562"/>
            <a:ext cx="8421444" cy="4284878"/>
          </a:xfrm>
          <a:prstGeom prst="rect">
            <a:avLst/>
          </a:prstGeom>
        </p:spPr>
      </p:pic>
      <p:sp>
        <p:nvSpPr>
          <p:cNvPr id="5" name="Title 1"/>
          <p:cNvSpPr txBox="1">
            <a:spLocks/>
          </p:cNvSpPr>
          <p:nvPr/>
        </p:nvSpPr>
        <p:spPr>
          <a:xfrm>
            <a:off x="595748" y="5806440"/>
            <a:ext cx="8014853" cy="392229"/>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000" dirty="0">
                <a:solidFill>
                  <a:schemeClr val="tx1"/>
                </a:solidFill>
                <a:latin typeface="+mn-lt"/>
              </a:rPr>
              <a:t>La </a:t>
            </a:r>
            <a:r>
              <a:rPr lang="en-US" sz="2000" dirty="0" err="1">
                <a:solidFill>
                  <a:schemeClr val="tx1"/>
                </a:solidFill>
                <a:latin typeface="+mn-lt"/>
              </a:rPr>
              <a:t>Bestia</a:t>
            </a:r>
            <a:r>
              <a:rPr lang="en-US" sz="2000" dirty="0">
                <a:solidFill>
                  <a:schemeClr val="tx1"/>
                </a:solidFill>
                <a:latin typeface="+mn-lt"/>
              </a:rPr>
              <a:t> Train, </a:t>
            </a:r>
            <a:r>
              <a:rPr lang="en-US" sz="2000" dirty="0" err="1">
                <a:solidFill>
                  <a:schemeClr val="tx1"/>
                </a:solidFill>
                <a:latin typeface="+mn-lt"/>
              </a:rPr>
              <a:t>Tapachula</a:t>
            </a:r>
            <a:r>
              <a:rPr lang="en-US" sz="2000" dirty="0">
                <a:solidFill>
                  <a:schemeClr val="tx1"/>
                </a:solidFill>
                <a:latin typeface="+mn-lt"/>
              </a:rPr>
              <a:t>, Mexico</a:t>
            </a:r>
          </a:p>
        </p:txBody>
      </p:sp>
    </p:spTree>
    <p:extLst>
      <p:ext uri="{BB962C8B-B14F-4D97-AF65-F5344CB8AC3E}">
        <p14:creationId xmlns:p14="http://schemas.microsoft.com/office/powerpoint/2010/main" val="16505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s-CL" dirty="0"/>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698"/>
          <a:stretch/>
        </p:blipFill>
        <p:spPr>
          <a:xfrm>
            <a:off x="5378" y="1421204"/>
            <a:ext cx="9144000" cy="5436796"/>
          </a:xfrm>
          <a:prstGeom prst="rect">
            <a:avLst/>
          </a:prstGeom>
        </p:spPr>
      </p:pic>
    </p:spTree>
    <p:extLst>
      <p:ext uri="{BB962C8B-B14F-4D97-AF65-F5344CB8AC3E}">
        <p14:creationId xmlns:p14="http://schemas.microsoft.com/office/powerpoint/2010/main" val="234094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The problems</a:t>
            </a:r>
            <a:endParaRPr lang="es-CL" dirty="0"/>
          </a:p>
        </p:txBody>
      </p:sp>
      <p:sp>
        <p:nvSpPr>
          <p:cNvPr id="3" name="Content Placeholder 2"/>
          <p:cNvSpPr>
            <a:spLocks noGrp="1"/>
          </p:cNvSpPr>
          <p:nvPr>
            <p:ph idx="1"/>
          </p:nvPr>
        </p:nvSpPr>
        <p:spPr/>
        <p:txBody>
          <a:bodyPr>
            <a:normAutofit fontScale="92500" lnSpcReduction="10000"/>
          </a:bodyPr>
          <a:lstStyle/>
          <a:p>
            <a:r>
              <a:rPr lang="en-US" dirty="0"/>
              <a:t>The dramatic increase in detentions and deportations in Mexico </a:t>
            </a:r>
          </a:p>
          <a:p>
            <a:pPr marL="68580" indent="0">
              <a:buNone/>
            </a:pPr>
            <a:endParaRPr lang="en-US" dirty="0"/>
          </a:p>
          <a:p>
            <a:r>
              <a:rPr lang="en-US" dirty="0"/>
              <a:t>While human trafficking is the most egregious example,  “</a:t>
            </a:r>
            <a:r>
              <a:rPr lang="en-US" b="1" dirty="0"/>
              <a:t>border as industry,</a:t>
            </a:r>
            <a:r>
              <a:rPr lang="en-US" dirty="0"/>
              <a:t>” where everyone takes advantage of the migrant population, is the reality in southern Mexico.  </a:t>
            </a:r>
          </a:p>
          <a:p>
            <a:endParaRPr lang="en-US" dirty="0"/>
          </a:p>
          <a:p>
            <a:r>
              <a:rPr lang="en-US" dirty="0"/>
              <a:t>New routes that are more isolated, more dangerous and that lengthen the time required to pass through Mexico </a:t>
            </a:r>
            <a:endParaRPr lang="es-CL" dirty="0"/>
          </a:p>
        </p:txBody>
      </p:sp>
    </p:spTree>
    <p:extLst>
      <p:ext uri="{BB962C8B-B14F-4D97-AF65-F5344CB8AC3E}">
        <p14:creationId xmlns:p14="http://schemas.microsoft.com/office/powerpoint/2010/main" val="4041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videos </a:t>
            </a:r>
            <a:endParaRPr lang="es-CL" dirty="0"/>
          </a:p>
        </p:txBody>
      </p:sp>
      <p:sp>
        <p:nvSpPr>
          <p:cNvPr id="3" name="Content Placeholder 2"/>
          <p:cNvSpPr>
            <a:spLocks noGrp="1"/>
          </p:cNvSpPr>
          <p:nvPr>
            <p:ph idx="1"/>
          </p:nvPr>
        </p:nvSpPr>
        <p:spPr/>
        <p:txBody>
          <a:bodyPr>
            <a:normAutofit/>
          </a:bodyPr>
          <a:lstStyle/>
          <a:p>
            <a:pPr marL="68580" indent="0">
              <a:buNone/>
            </a:pPr>
            <a:r>
              <a:rPr lang="en-US" dirty="0"/>
              <a:t>ELCA.org/AMMPARO</a:t>
            </a:r>
          </a:p>
          <a:p>
            <a:r>
              <a:rPr lang="en-US" dirty="0"/>
              <a:t>“A Mother and Child’s Story,” ELCA</a:t>
            </a:r>
          </a:p>
          <a:p>
            <a:r>
              <a:rPr lang="en-US" dirty="0"/>
              <a:t>“Guardian Angel Program,” ELCA</a:t>
            </a:r>
          </a:p>
          <a:p>
            <a:pPr marL="68580" indent="0">
              <a:buNone/>
            </a:pPr>
            <a:r>
              <a:rPr lang="en-US" dirty="0"/>
              <a:t>    </a:t>
            </a:r>
          </a:p>
          <a:p>
            <a:pPr marL="68580" indent="0">
              <a:buNone/>
            </a:pPr>
            <a:r>
              <a:rPr lang="en-US" dirty="0"/>
              <a:t>Others </a:t>
            </a:r>
          </a:p>
          <a:p>
            <a:r>
              <a:rPr lang="en-US" dirty="0"/>
              <a:t>“The Journey,” LIRS, </a:t>
            </a:r>
            <a:r>
              <a:rPr lang="en-US" dirty="0">
                <a:hlinkClick r:id="rId2"/>
              </a:rPr>
              <a:t>https://www.lirs.org/the-journey/</a:t>
            </a:r>
            <a:endParaRPr lang="es-CL" dirty="0"/>
          </a:p>
          <a:p>
            <a:pPr marL="68580" indent="0">
              <a:buNone/>
            </a:pPr>
            <a:r>
              <a:rPr lang="en-US" dirty="0"/>
              <a:t> </a:t>
            </a:r>
            <a:endParaRPr lang="es-CL" dirty="0"/>
          </a:p>
          <a:p>
            <a:endParaRPr lang="en-US" dirty="0"/>
          </a:p>
          <a:p>
            <a:endParaRPr lang="en-US" dirty="0"/>
          </a:p>
          <a:p>
            <a:endParaRPr lang="es-CL" dirty="0"/>
          </a:p>
        </p:txBody>
      </p:sp>
    </p:spTree>
    <p:extLst>
      <p:ext uri="{BB962C8B-B14F-4D97-AF65-F5344CB8AC3E}">
        <p14:creationId xmlns:p14="http://schemas.microsoft.com/office/powerpoint/2010/main" val="39743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situation</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3600" b="1" dirty="0"/>
              <a:t>Updated numbers</a:t>
            </a:r>
          </a:p>
          <a:p>
            <a:pPr marL="0" indent="0" algn="ctr">
              <a:buNone/>
            </a:pPr>
            <a:r>
              <a:rPr lang="en-US" sz="3000" b="1" dirty="0"/>
              <a:t>from U.S. Customs and Border Protection</a:t>
            </a:r>
          </a:p>
          <a:p>
            <a:pPr marL="0" indent="0" algn="ctr">
              <a:buNone/>
            </a:pPr>
            <a:r>
              <a:rPr lang="en-US" sz="2000" dirty="0"/>
              <a:t>Comparisons for Oct. 1 to  Sept. 30</a:t>
            </a:r>
          </a:p>
          <a:p>
            <a:pPr marL="0" indent="0" algn="ctr">
              <a:buNone/>
            </a:pPr>
            <a:r>
              <a:rPr lang="en-US" sz="2000" dirty="0"/>
              <a:t>Southwest border total</a:t>
            </a:r>
          </a:p>
          <a:p>
            <a:pPr marL="0" indent="0" algn="ctr">
              <a:buNone/>
            </a:pPr>
            <a:endParaRPr lang="en-US" sz="2000" dirty="0"/>
          </a:p>
          <a:p>
            <a:pPr marL="0" indent="0">
              <a:buNone/>
            </a:pPr>
            <a:r>
              <a:rPr lang="en-US" sz="2000" dirty="0"/>
              <a:t>	</a:t>
            </a:r>
            <a:r>
              <a:rPr lang="en-US" sz="2000" b="1" dirty="0"/>
              <a:t>Children</a:t>
            </a:r>
          </a:p>
          <a:p>
            <a:pPr marL="0" indent="0">
              <a:buNone/>
            </a:pPr>
            <a:r>
              <a:rPr lang="en-US" sz="2000" dirty="0"/>
              <a:t>           Fiscal year 2019		Fiscal year 2020		Fiscal year 2021 </a:t>
            </a:r>
          </a:p>
          <a:p>
            <a:pPr marL="0" indent="0">
              <a:buNone/>
            </a:pPr>
            <a:r>
              <a:rPr lang="en-US" sz="2000" dirty="0"/>
              <a:t>	   76,020			 30,557			144,834	</a:t>
            </a:r>
          </a:p>
          <a:p>
            <a:pPr marL="0" indent="0">
              <a:buNone/>
            </a:pPr>
            <a:endParaRPr lang="en-US" sz="2000" dirty="0"/>
          </a:p>
          <a:p>
            <a:pPr marL="457200" lvl="1" indent="0">
              <a:buNone/>
            </a:pPr>
            <a:r>
              <a:rPr lang="en-US" sz="2100" b="1" dirty="0"/>
              <a:t>        Families</a:t>
            </a:r>
          </a:p>
          <a:p>
            <a:pPr marL="457200" lvl="1" indent="0">
              <a:buNone/>
            </a:pPr>
            <a:r>
              <a:rPr lang="en-US" dirty="0"/>
              <a:t>	</a:t>
            </a:r>
            <a:r>
              <a:rPr lang="en-US" sz="2000" dirty="0"/>
              <a:t>   473,682			52,230			451,087</a:t>
            </a:r>
          </a:p>
          <a:p>
            <a:pPr marL="457200" lvl="1" indent="0">
              <a:buNone/>
            </a:pPr>
            <a:r>
              <a:rPr lang="en-US" sz="2000" dirty="0"/>
              <a:t>							</a:t>
            </a:r>
          </a:p>
        </p:txBody>
      </p:sp>
    </p:spTree>
    <p:extLst>
      <p:ext uri="{BB962C8B-B14F-4D97-AF65-F5344CB8AC3E}">
        <p14:creationId xmlns:p14="http://schemas.microsoft.com/office/powerpoint/2010/main" val="156836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Approximate Numbers for FY 2022</a:t>
            </a:r>
          </a:p>
        </p:txBody>
      </p:sp>
      <p:sp>
        <p:nvSpPr>
          <p:cNvPr id="3" name="Content Placeholder 2"/>
          <p:cNvSpPr>
            <a:spLocks noGrp="1"/>
          </p:cNvSpPr>
          <p:nvPr>
            <p:ph idx="1"/>
          </p:nvPr>
        </p:nvSpPr>
        <p:spPr/>
        <p:txBody>
          <a:bodyPr>
            <a:normAutofit/>
          </a:bodyPr>
          <a:lstStyle/>
          <a:p>
            <a:r>
              <a:rPr lang="en-US" sz="3600" dirty="0"/>
              <a:t>126,580 unaccompanied children</a:t>
            </a:r>
          </a:p>
          <a:p>
            <a:r>
              <a:rPr lang="en-US" sz="3600" dirty="0"/>
              <a:t>399,057 family units</a:t>
            </a:r>
          </a:p>
          <a:p>
            <a:endParaRPr lang="en-US" sz="3600" dirty="0"/>
          </a:p>
        </p:txBody>
      </p:sp>
    </p:spTree>
    <p:extLst>
      <p:ext uri="{BB962C8B-B14F-4D97-AF65-F5344CB8AC3E}">
        <p14:creationId xmlns:p14="http://schemas.microsoft.com/office/powerpoint/2010/main" val="33516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agenda</a:t>
            </a:r>
            <a:endParaRPr lang="es-CL" dirty="0"/>
          </a:p>
        </p:txBody>
      </p:sp>
      <p:sp>
        <p:nvSpPr>
          <p:cNvPr id="3" name="Content Placeholder 2"/>
          <p:cNvSpPr>
            <a:spLocks noGrp="1"/>
          </p:cNvSpPr>
          <p:nvPr>
            <p:ph idx="1"/>
          </p:nvPr>
        </p:nvSpPr>
        <p:spPr/>
        <p:txBody>
          <a:bodyPr>
            <a:normAutofit lnSpcReduction="10000"/>
          </a:bodyPr>
          <a:lstStyle/>
          <a:p>
            <a:r>
              <a:rPr lang="en-US" dirty="0"/>
              <a:t>Welcome and introductions </a:t>
            </a:r>
          </a:p>
          <a:p>
            <a:r>
              <a:rPr lang="en-US" dirty="0"/>
              <a:t>History </a:t>
            </a:r>
          </a:p>
          <a:p>
            <a:r>
              <a:rPr lang="en-US" dirty="0"/>
              <a:t>Central America – root causes</a:t>
            </a:r>
          </a:p>
          <a:p>
            <a:r>
              <a:rPr lang="en-US" dirty="0"/>
              <a:t>The journey</a:t>
            </a:r>
          </a:p>
          <a:p>
            <a:r>
              <a:rPr lang="en-US" dirty="0"/>
              <a:t>What happens in the U.S.</a:t>
            </a:r>
          </a:p>
          <a:p>
            <a:r>
              <a:rPr lang="en-US" dirty="0"/>
              <a:t>AMMPARO</a:t>
            </a:r>
          </a:p>
          <a:p>
            <a:r>
              <a:rPr lang="en-US" dirty="0"/>
              <a:t>What can you do?</a:t>
            </a:r>
          </a:p>
          <a:p>
            <a:r>
              <a:rPr lang="en-US" dirty="0"/>
              <a:t>Wrap-up  </a:t>
            </a:r>
            <a:endParaRPr lang="es-CL" dirty="0"/>
          </a:p>
        </p:txBody>
      </p:sp>
    </p:spTree>
    <p:extLst>
      <p:ext uri="{BB962C8B-B14F-4D97-AF65-F5344CB8AC3E}">
        <p14:creationId xmlns:p14="http://schemas.microsoft.com/office/powerpoint/2010/main" val="7313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895158" y="2838607"/>
            <a:ext cx="11364331" cy="55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3327" bIns="7458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Lato"/>
              </a:rPr>
              <a:t>Figure 3. Top Metropolitan Destinations for Central American Immigrants in the United States, 2011-15</a:t>
            </a:r>
            <a:endParaRPr kumimoji="0" lang="en-US" altLang="en-US" sz="4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20600" b="0" i="0" u="none" strike="noStrike" cap="none" normalizeH="0" baseline="0" dirty="0">
              <a:ln>
                <a:noFill/>
              </a:ln>
              <a:solidFill>
                <a:schemeClr val="tx1"/>
              </a:solidFill>
              <a:effectLst/>
              <a:latin typeface="Arial" panose="020B0604020202020204" pitchFamily="34" charset="0"/>
            </a:endParaRPr>
          </a:p>
        </p:txBody>
      </p:sp>
      <p:pic>
        <p:nvPicPr>
          <p:cNvPr id="4098" name="Picture 2" descr="http://www.migrationpolicy.org/sites/default/files/source_images/SPT-CentAm-2017-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92" y="1463040"/>
            <a:ext cx="7138220" cy="466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situation</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598"/>
          <a:stretch/>
        </p:blipFill>
        <p:spPr>
          <a:xfrm>
            <a:off x="581332" y="2106429"/>
            <a:ext cx="5635725" cy="3964839"/>
          </a:xfrm>
        </p:spPr>
      </p:pic>
      <p:sp>
        <p:nvSpPr>
          <p:cNvPr id="5" name="TextBox 4"/>
          <p:cNvSpPr txBox="1"/>
          <p:nvPr/>
        </p:nvSpPr>
        <p:spPr>
          <a:xfrm>
            <a:off x="6361176" y="3179585"/>
            <a:ext cx="2545690" cy="2800767"/>
          </a:xfrm>
          <a:prstGeom prst="rect">
            <a:avLst/>
          </a:prstGeom>
          <a:noFill/>
        </p:spPr>
        <p:txBody>
          <a:bodyPr wrap="square" rtlCol="0">
            <a:spAutoFit/>
          </a:bodyPr>
          <a:lstStyle/>
          <a:p>
            <a:r>
              <a:rPr lang="en-US" sz="1200" dirty="0"/>
              <a:t>From1/1/15 to 7/7/15, more than 30,000 unaccompanied minors were placed with sponsors, usually parents or relatives. They remain there while their cases are processed. The majority of the children are in states where immigrants have traditionally settled, like Texas, New York, California and Florida. A large number were also sent to Maryland, Virginia, Georgia and Louisiana.</a:t>
            </a:r>
          </a:p>
          <a:p>
            <a:r>
              <a:rPr lang="en-US" sz="1000" dirty="0"/>
              <a:t>Source: The New York Times, see above</a:t>
            </a:r>
          </a:p>
        </p:txBody>
      </p:sp>
    </p:spTree>
    <p:extLst>
      <p:ext uri="{BB962C8B-B14F-4D97-AF65-F5344CB8AC3E}">
        <p14:creationId xmlns:p14="http://schemas.microsoft.com/office/powerpoint/2010/main" val="228594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ELCA AMMPARO Strategy</a:t>
            </a:r>
            <a:endParaRPr lang="es-CL" dirty="0"/>
          </a:p>
        </p:txBody>
      </p:sp>
      <p:sp>
        <p:nvSpPr>
          <p:cNvPr id="5" name="Content Placeholder 4"/>
          <p:cNvSpPr>
            <a:spLocks noGrp="1"/>
          </p:cNvSpPr>
          <p:nvPr>
            <p:ph idx="1"/>
          </p:nvPr>
        </p:nvSpPr>
        <p:spPr>
          <a:xfrm>
            <a:off x="409589" y="2399385"/>
            <a:ext cx="8280946" cy="3607519"/>
          </a:xfrm>
        </p:spPr>
        <p:txBody>
          <a:bodyPr>
            <a:normAutofit fontScale="92500"/>
          </a:bodyPr>
          <a:lstStyle/>
          <a:p>
            <a:r>
              <a:rPr lang="en-US" sz="3500" b="1" dirty="0">
                <a:solidFill>
                  <a:schemeClr val="bg2">
                    <a:lumMod val="50000"/>
                  </a:schemeClr>
                </a:solidFill>
              </a:rPr>
              <a:t>4</a:t>
            </a:r>
            <a:r>
              <a:rPr lang="en-US" dirty="0"/>
              <a:t> </a:t>
            </a:r>
            <a:r>
              <a:rPr lang="en-US" b="1" dirty="0"/>
              <a:t>commitments</a:t>
            </a:r>
            <a:r>
              <a:rPr lang="en-US" dirty="0"/>
              <a:t> of a holistic, whole church response</a:t>
            </a:r>
          </a:p>
          <a:p>
            <a:r>
              <a:rPr lang="en-US" sz="3500" b="1" dirty="0">
                <a:solidFill>
                  <a:schemeClr val="accent2"/>
                </a:solidFill>
              </a:rPr>
              <a:t>3</a:t>
            </a:r>
            <a:r>
              <a:rPr lang="en-US" dirty="0"/>
              <a:t> </a:t>
            </a:r>
            <a:r>
              <a:rPr lang="en-US" b="1" dirty="0"/>
              <a:t>moments of the journey </a:t>
            </a:r>
            <a:r>
              <a:rPr lang="en-US" dirty="0"/>
              <a:t>–</a:t>
            </a:r>
            <a:r>
              <a:rPr lang="en-US" b="1" dirty="0"/>
              <a:t> </a:t>
            </a:r>
            <a:r>
              <a:rPr lang="en-US" dirty="0"/>
              <a:t>countries of origin, in-transit, U.S. </a:t>
            </a:r>
          </a:p>
          <a:p>
            <a:r>
              <a:rPr lang="en-US" sz="3500" b="1" dirty="0">
                <a:solidFill>
                  <a:schemeClr val="accent6"/>
                </a:solidFill>
              </a:rPr>
              <a:t>3</a:t>
            </a:r>
            <a:r>
              <a:rPr lang="en-US" dirty="0"/>
              <a:t> </a:t>
            </a:r>
            <a:r>
              <a:rPr lang="en-US" b="1" dirty="0"/>
              <a:t>guiding principles </a:t>
            </a:r>
            <a:r>
              <a:rPr lang="en-US" dirty="0"/>
              <a:t>– accompaniment, awareness-building, advocacy </a:t>
            </a:r>
          </a:p>
          <a:p>
            <a:r>
              <a:rPr lang="en-US" sz="3500" b="1" dirty="0">
                <a:solidFill>
                  <a:srgbClr val="FFC000"/>
                </a:solidFill>
              </a:rPr>
              <a:t>4</a:t>
            </a:r>
            <a:r>
              <a:rPr lang="en-US" dirty="0"/>
              <a:t> </a:t>
            </a:r>
            <a:r>
              <a:rPr lang="en-US" b="1" dirty="0"/>
              <a:t>activities</a:t>
            </a:r>
            <a:r>
              <a:rPr lang="en-US" dirty="0"/>
              <a:t> – protection, advocacy, representation and opportunities </a:t>
            </a:r>
            <a:endParaRPr lang="es-CL" dirty="0"/>
          </a:p>
        </p:txBody>
      </p:sp>
    </p:spTree>
    <p:extLst>
      <p:ext uri="{BB962C8B-B14F-4D97-AF65-F5344CB8AC3E}">
        <p14:creationId xmlns:p14="http://schemas.microsoft.com/office/powerpoint/2010/main" val="20350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AMMPARO commitments</a:t>
            </a:r>
            <a:br>
              <a:rPr lang="en-US" dirty="0"/>
            </a:br>
            <a:r>
              <a:rPr lang="en-US" sz="2400" dirty="0"/>
              <a:t>God is our refuge and strength, a very present help in trouble. – Psalm 46:1</a:t>
            </a:r>
            <a:endParaRPr lang="es-CL" sz="2400" dirty="0"/>
          </a:p>
        </p:txBody>
      </p:sp>
      <p:sp>
        <p:nvSpPr>
          <p:cNvPr id="3" name="Content Placeholder 2"/>
          <p:cNvSpPr>
            <a:spLocks noGrp="1"/>
          </p:cNvSpPr>
          <p:nvPr>
            <p:ph idx="1"/>
          </p:nvPr>
        </p:nvSpPr>
        <p:spPr>
          <a:xfrm>
            <a:off x="446088" y="2922422"/>
            <a:ext cx="8280946" cy="3024836"/>
          </a:xfrm>
        </p:spPr>
        <p:txBody>
          <a:bodyPr>
            <a:normAutofit fontScale="77500" lnSpcReduction="20000"/>
          </a:bodyPr>
          <a:lstStyle/>
          <a:p>
            <a:pPr marL="68580" indent="0">
              <a:buNone/>
            </a:pPr>
            <a:r>
              <a:rPr lang="en-US" dirty="0"/>
              <a:t> </a:t>
            </a:r>
            <a:endParaRPr lang="es-CL" dirty="0"/>
          </a:p>
          <a:p>
            <a:pPr lvl="0"/>
            <a:r>
              <a:rPr lang="en-US" sz="2300" dirty="0"/>
              <a:t>uphold and </a:t>
            </a:r>
            <a:r>
              <a:rPr lang="en-US" sz="2300" b="1" dirty="0"/>
              <a:t>guarantee basic the human rights and safety </a:t>
            </a:r>
            <a:r>
              <a:rPr lang="en-US" sz="2300" dirty="0"/>
              <a:t>of migrant children and their families;</a:t>
            </a:r>
            <a:endParaRPr lang="es-CL" sz="2300" dirty="0"/>
          </a:p>
          <a:p>
            <a:pPr lvl="0"/>
            <a:r>
              <a:rPr lang="en-US" sz="2300" b="1" dirty="0"/>
              <a:t>address the root causes </a:t>
            </a:r>
            <a:r>
              <a:rPr lang="en-US" sz="2300" dirty="0"/>
              <a:t>of migration in countries from Central America’s Northern Triangle and Mexico and </a:t>
            </a:r>
            <a:r>
              <a:rPr lang="en-US" sz="2300" b="1" dirty="0"/>
              <a:t>the treatment of migrants in transit; </a:t>
            </a:r>
            <a:endParaRPr lang="es-CL" sz="2300" b="1" dirty="0"/>
          </a:p>
          <a:p>
            <a:pPr lvl="0"/>
            <a:r>
              <a:rPr lang="en-US" sz="2300" dirty="0"/>
              <a:t>work toward </a:t>
            </a:r>
            <a:r>
              <a:rPr lang="en-US" sz="2300" b="1" dirty="0"/>
              <a:t>just and humane policies </a:t>
            </a:r>
            <a:r>
              <a:rPr lang="en-US" sz="2300" dirty="0"/>
              <a:t>affecting migrants in and outside the U.S.; and</a:t>
            </a:r>
            <a:endParaRPr lang="es-CL" sz="2300" dirty="0"/>
          </a:p>
          <a:p>
            <a:pPr lvl="0"/>
            <a:r>
              <a:rPr lang="en-US" sz="2300" b="1" dirty="0"/>
              <a:t>engage as a church body </a:t>
            </a:r>
            <a:r>
              <a:rPr lang="en-US" sz="2300" dirty="0"/>
              <a:t>with all of its companions, affiliates and partners to respond to the migration situation as a whole context and to advocate for migrant children and their families.</a:t>
            </a:r>
            <a:endParaRPr lang="es-CL" sz="2300" dirty="0"/>
          </a:p>
          <a:p>
            <a:pPr marL="68580" indent="0">
              <a:buNone/>
            </a:pPr>
            <a:endParaRPr lang="es-CL" sz="2300" dirty="0"/>
          </a:p>
        </p:txBody>
      </p:sp>
      <p:sp>
        <p:nvSpPr>
          <p:cNvPr id="4" name="TextBox 3"/>
          <p:cNvSpPr txBox="1"/>
          <p:nvPr/>
        </p:nvSpPr>
        <p:spPr>
          <a:xfrm>
            <a:off x="446088" y="2838298"/>
            <a:ext cx="5106149" cy="369332"/>
          </a:xfrm>
          <a:prstGeom prst="rect">
            <a:avLst/>
          </a:prstGeom>
          <a:noFill/>
        </p:spPr>
        <p:txBody>
          <a:bodyPr wrap="square" lIns="0" rIns="0" rtlCol="0">
            <a:spAutoFit/>
          </a:bodyPr>
          <a:lstStyle/>
          <a:p>
            <a:r>
              <a:rPr lang="en-US" dirty="0"/>
              <a:t> In a whole church response, we will:</a:t>
            </a:r>
          </a:p>
        </p:txBody>
      </p:sp>
    </p:spTree>
    <p:extLst>
      <p:ext uri="{BB962C8B-B14F-4D97-AF65-F5344CB8AC3E}">
        <p14:creationId xmlns:p14="http://schemas.microsoft.com/office/powerpoint/2010/main" val="1428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3" y="1540224"/>
            <a:ext cx="4048125" cy="4391186"/>
          </a:xfrm>
          <a:prstGeom prst="rect">
            <a:avLst/>
          </a:prstGeom>
        </p:spPr>
      </p:pic>
      <p:sp>
        <p:nvSpPr>
          <p:cNvPr id="5" name="TextBox 4"/>
          <p:cNvSpPr txBox="1"/>
          <p:nvPr/>
        </p:nvSpPr>
        <p:spPr>
          <a:xfrm>
            <a:off x="932328" y="4000426"/>
            <a:ext cx="4685470" cy="2262158"/>
          </a:xfrm>
          <a:prstGeom prst="rect">
            <a:avLst/>
          </a:prstGeom>
          <a:noFill/>
        </p:spPr>
        <p:txBody>
          <a:bodyPr wrap="square" rtlCol="0">
            <a:spAutoFit/>
          </a:bodyPr>
          <a:lstStyle/>
          <a:p>
            <a:pPr algn="ctr"/>
            <a:r>
              <a:rPr lang="en-US" b="1" dirty="0">
                <a:solidFill>
                  <a:srgbClr val="B66612"/>
                </a:solidFill>
              </a:rPr>
              <a:t>Countries of origin</a:t>
            </a:r>
          </a:p>
          <a:p>
            <a:r>
              <a:rPr lang="es-MX" sz="1500" b="1" dirty="0">
                <a:solidFill>
                  <a:prstClr val="black"/>
                </a:solidFill>
              </a:rPr>
              <a:t>El Salvador: </a:t>
            </a:r>
            <a:r>
              <a:rPr lang="es-MX" sz="1500" dirty="0">
                <a:solidFill>
                  <a:prstClr val="black"/>
                </a:solidFill>
              </a:rPr>
              <a:t>Iglesia Luterana Salvadoreña</a:t>
            </a:r>
          </a:p>
          <a:p>
            <a:r>
              <a:rPr lang="es-MX" sz="1500" b="1" dirty="0">
                <a:solidFill>
                  <a:prstClr val="black"/>
                </a:solidFill>
              </a:rPr>
              <a:t>Honduras: </a:t>
            </a:r>
            <a:r>
              <a:rPr lang="es-MX" sz="1500" dirty="0">
                <a:solidFill>
                  <a:prstClr val="black"/>
                </a:solidFill>
              </a:rPr>
              <a:t>Iglesia Cristiana Luterana de Honduras, </a:t>
            </a:r>
            <a:r>
              <a:rPr lang="es-MX" sz="1500" dirty="0" err="1">
                <a:solidFill>
                  <a:prstClr val="black"/>
                </a:solidFill>
              </a:rPr>
              <a:t>Mennonite</a:t>
            </a:r>
            <a:r>
              <a:rPr lang="es-MX" sz="1500" dirty="0">
                <a:solidFill>
                  <a:prstClr val="black"/>
                </a:solidFill>
              </a:rPr>
              <a:t> Social </a:t>
            </a:r>
            <a:r>
              <a:rPr lang="es-MX" sz="1500" dirty="0" err="1">
                <a:solidFill>
                  <a:prstClr val="black"/>
                </a:solidFill>
              </a:rPr>
              <a:t>Action</a:t>
            </a:r>
            <a:r>
              <a:rPr lang="es-MX" sz="1500" dirty="0">
                <a:solidFill>
                  <a:prstClr val="black"/>
                </a:solidFill>
              </a:rPr>
              <a:t> </a:t>
            </a:r>
            <a:r>
              <a:rPr lang="es-MX" sz="1500" dirty="0" err="1">
                <a:solidFill>
                  <a:prstClr val="black"/>
                </a:solidFill>
              </a:rPr>
              <a:t>Committee</a:t>
            </a:r>
            <a:r>
              <a:rPr lang="es-MX" sz="1500" dirty="0">
                <a:solidFill>
                  <a:prstClr val="black"/>
                </a:solidFill>
              </a:rPr>
              <a:t> and </a:t>
            </a:r>
            <a:r>
              <a:rPr lang="es-MX" sz="1500" dirty="0" err="1">
                <a:solidFill>
                  <a:prstClr val="black"/>
                </a:solidFill>
              </a:rPr>
              <a:t>The</a:t>
            </a:r>
            <a:r>
              <a:rPr lang="es-MX" sz="1500" dirty="0">
                <a:solidFill>
                  <a:prstClr val="black"/>
                </a:solidFill>
              </a:rPr>
              <a:t> </a:t>
            </a:r>
            <a:r>
              <a:rPr lang="es-MX" sz="1500" dirty="0" err="1">
                <a:solidFill>
                  <a:prstClr val="black"/>
                </a:solidFill>
              </a:rPr>
              <a:t>Lutheran</a:t>
            </a:r>
            <a:r>
              <a:rPr lang="es-MX" sz="1500" dirty="0">
                <a:solidFill>
                  <a:prstClr val="black"/>
                </a:solidFill>
              </a:rPr>
              <a:t> </a:t>
            </a:r>
            <a:r>
              <a:rPr lang="es-MX" sz="1500" dirty="0" err="1">
                <a:solidFill>
                  <a:prstClr val="black"/>
                </a:solidFill>
              </a:rPr>
              <a:t>World</a:t>
            </a:r>
            <a:r>
              <a:rPr lang="es-MX" sz="1500" dirty="0">
                <a:solidFill>
                  <a:prstClr val="black"/>
                </a:solidFill>
              </a:rPr>
              <a:t> </a:t>
            </a:r>
            <a:r>
              <a:rPr lang="es-MX" sz="1500" dirty="0" err="1">
                <a:solidFill>
                  <a:prstClr val="black"/>
                </a:solidFill>
              </a:rPr>
              <a:t>Federation</a:t>
            </a:r>
            <a:r>
              <a:rPr lang="es-MX" sz="1500" dirty="0">
                <a:solidFill>
                  <a:prstClr val="black"/>
                </a:solidFill>
              </a:rPr>
              <a:t> (LWF)/</a:t>
            </a:r>
            <a:r>
              <a:rPr lang="es-MX" sz="1500" dirty="0" err="1">
                <a:solidFill>
                  <a:prstClr val="black"/>
                </a:solidFill>
              </a:rPr>
              <a:t>World</a:t>
            </a:r>
            <a:r>
              <a:rPr lang="es-MX" sz="1500" dirty="0">
                <a:solidFill>
                  <a:prstClr val="black"/>
                </a:solidFill>
              </a:rPr>
              <a:t> </a:t>
            </a:r>
            <a:r>
              <a:rPr lang="es-MX" sz="1500" dirty="0" err="1">
                <a:solidFill>
                  <a:prstClr val="black"/>
                </a:solidFill>
              </a:rPr>
              <a:t>Service</a:t>
            </a:r>
            <a:r>
              <a:rPr lang="es-MX" sz="1500" dirty="0">
                <a:solidFill>
                  <a:prstClr val="black"/>
                </a:solidFill>
              </a:rPr>
              <a:t> (WS) </a:t>
            </a:r>
          </a:p>
          <a:p>
            <a:r>
              <a:rPr lang="es-MX" sz="1500" b="1" dirty="0">
                <a:solidFill>
                  <a:prstClr val="black"/>
                </a:solidFill>
              </a:rPr>
              <a:t>Guatemala: </a:t>
            </a:r>
            <a:r>
              <a:rPr lang="es-MX" sz="1500" dirty="0">
                <a:solidFill>
                  <a:prstClr val="black"/>
                </a:solidFill>
              </a:rPr>
              <a:t>Asociación Pop </a:t>
            </a:r>
            <a:r>
              <a:rPr lang="es-MX" sz="1500" dirty="0" err="1">
                <a:solidFill>
                  <a:prstClr val="black"/>
                </a:solidFill>
              </a:rPr>
              <a:t>No’J</a:t>
            </a:r>
            <a:r>
              <a:rPr lang="es-MX" sz="1500" dirty="0">
                <a:solidFill>
                  <a:prstClr val="black"/>
                </a:solidFill>
              </a:rPr>
              <a:t>, Iglesia Luterana Agustina de Guatemala and LWF/WS </a:t>
            </a:r>
          </a:p>
          <a:p>
            <a:endParaRPr lang="en-US" dirty="0">
              <a:solidFill>
                <a:prstClr val="black"/>
              </a:solidFill>
            </a:endParaRPr>
          </a:p>
        </p:txBody>
      </p:sp>
      <p:cxnSp>
        <p:nvCxnSpPr>
          <p:cNvPr id="13" name="Straight Arrow Connector 12"/>
          <p:cNvCxnSpPr>
            <a:cxnSpLocks/>
          </p:cNvCxnSpPr>
          <p:nvPr/>
        </p:nvCxnSpPr>
        <p:spPr>
          <a:xfrm>
            <a:off x="4381500" y="5291138"/>
            <a:ext cx="2381250" cy="404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544" y="3000183"/>
            <a:ext cx="3884705" cy="830997"/>
          </a:xfrm>
          <a:prstGeom prst="rect">
            <a:avLst/>
          </a:prstGeom>
          <a:noFill/>
        </p:spPr>
        <p:txBody>
          <a:bodyPr wrap="square" rtlCol="0">
            <a:spAutoFit/>
          </a:bodyPr>
          <a:lstStyle/>
          <a:p>
            <a:pPr algn="ctr"/>
            <a:r>
              <a:rPr lang="en-US" b="1" dirty="0">
                <a:solidFill>
                  <a:srgbClr val="B66612"/>
                </a:solidFill>
              </a:rPr>
              <a:t>In transit </a:t>
            </a:r>
          </a:p>
          <a:p>
            <a:r>
              <a:rPr lang="es-MX" sz="1500" b="1" dirty="0" err="1">
                <a:solidFill>
                  <a:prstClr val="black"/>
                </a:solidFill>
              </a:rPr>
              <a:t>Mexico</a:t>
            </a:r>
            <a:r>
              <a:rPr lang="es-MX" sz="1500" b="1" dirty="0">
                <a:solidFill>
                  <a:prstClr val="black"/>
                </a:solidFill>
              </a:rPr>
              <a:t>: </a:t>
            </a:r>
            <a:r>
              <a:rPr lang="es-MX" sz="1500" dirty="0">
                <a:solidFill>
                  <a:prstClr val="black"/>
                </a:solidFill>
              </a:rPr>
              <a:t>Iglesia Luterana Mexicana, AMEXTRA </a:t>
            </a:r>
          </a:p>
        </p:txBody>
      </p:sp>
      <p:cxnSp>
        <p:nvCxnSpPr>
          <p:cNvPr id="19" name="Straight Arrow Connector 18"/>
          <p:cNvCxnSpPr>
            <a:cxnSpLocks/>
          </p:cNvCxnSpPr>
          <p:nvPr/>
        </p:nvCxnSpPr>
        <p:spPr>
          <a:xfrm>
            <a:off x="4381500" y="3669553"/>
            <a:ext cx="1600947" cy="1284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209088" y="2600088"/>
            <a:ext cx="1987672" cy="163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2328" y="1699858"/>
            <a:ext cx="3749367" cy="1569660"/>
          </a:xfrm>
          <a:prstGeom prst="rect">
            <a:avLst/>
          </a:prstGeom>
          <a:noFill/>
        </p:spPr>
        <p:txBody>
          <a:bodyPr wrap="square" rtlCol="0">
            <a:spAutoFit/>
          </a:bodyPr>
          <a:lstStyle/>
          <a:p>
            <a:pPr algn="ctr"/>
            <a:r>
              <a:rPr lang="en-US" b="1" dirty="0">
                <a:solidFill>
                  <a:srgbClr val="B66612"/>
                </a:solidFill>
              </a:rPr>
              <a:t>In the U.S</a:t>
            </a:r>
          </a:p>
          <a:p>
            <a:r>
              <a:rPr lang="en-US" sz="1500" dirty="0">
                <a:solidFill>
                  <a:prstClr val="black"/>
                </a:solidFill>
              </a:rPr>
              <a:t>Lutheran Immigration and Refugee Service, Lutheran Services of America, Church World Service, and many more</a:t>
            </a:r>
          </a:p>
          <a:p>
            <a:endParaRPr lang="en-US" dirty="0">
              <a:solidFill>
                <a:prstClr val="black"/>
              </a:solidFill>
            </a:endParaRPr>
          </a:p>
        </p:txBody>
      </p:sp>
    </p:spTree>
    <p:extLst>
      <p:ext uri="{BB962C8B-B14F-4D97-AF65-F5344CB8AC3E}">
        <p14:creationId xmlns:p14="http://schemas.microsoft.com/office/powerpoint/2010/main" val="364455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Independent guiding principles</a:t>
            </a:r>
            <a:endParaRPr lang="es-CL" sz="3200" dirty="0"/>
          </a:p>
        </p:txBody>
      </p:sp>
      <p:sp>
        <p:nvSpPr>
          <p:cNvPr id="3" name="Content Placeholder 2"/>
          <p:cNvSpPr>
            <a:spLocks noGrp="1"/>
          </p:cNvSpPr>
          <p:nvPr>
            <p:ph idx="1"/>
          </p:nvPr>
        </p:nvSpPr>
        <p:spPr/>
        <p:txBody>
          <a:bodyPr/>
          <a:lstStyle/>
          <a:p>
            <a:r>
              <a:rPr lang="en-US" sz="3000" b="1" dirty="0">
                <a:solidFill>
                  <a:schemeClr val="accent5"/>
                </a:solidFill>
              </a:rPr>
              <a:t>Accompaniment</a:t>
            </a:r>
            <a:r>
              <a:rPr lang="en-US" b="1" dirty="0"/>
              <a:t> </a:t>
            </a:r>
            <a:r>
              <a:rPr lang="en-US" dirty="0"/>
              <a:t>– projects, immersion visits</a:t>
            </a:r>
          </a:p>
          <a:p>
            <a:endParaRPr lang="en-US" dirty="0"/>
          </a:p>
          <a:p>
            <a:r>
              <a:rPr lang="en-US" sz="3000" b="1" dirty="0">
                <a:solidFill>
                  <a:schemeClr val="accent5"/>
                </a:solidFill>
              </a:rPr>
              <a:t>Awareness raising </a:t>
            </a:r>
            <a:r>
              <a:rPr lang="en-US" dirty="0"/>
              <a:t>– learning opportunities, communication</a:t>
            </a:r>
          </a:p>
          <a:p>
            <a:endParaRPr lang="en-US" dirty="0"/>
          </a:p>
          <a:p>
            <a:r>
              <a:rPr lang="en-US" sz="3000" b="1" dirty="0">
                <a:solidFill>
                  <a:schemeClr val="accent5"/>
                </a:solidFill>
              </a:rPr>
              <a:t>Advocacy</a:t>
            </a:r>
            <a:r>
              <a:rPr lang="en-US" b="1" dirty="0">
                <a:solidFill>
                  <a:schemeClr val="accent5"/>
                </a:solidFill>
              </a:rPr>
              <a:t> </a:t>
            </a:r>
            <a:r>
              <a:rPr lang="en-US" dirty="0"/>
              <a:t>– Through the ELCA Washington Office and state public policy offices</a:t>
            </a:r>
            <a:endParaRPr lang="es-CL" dirty="0"/>
          </a:p>
        </p:txBody>
      </p:sp>
    </p:spTree>
    <p:extLst>
      <p:ext uri="{BB962C8B-B14F-4D97-AF65-F5344CB8AC3E}">
        <p14:creationId xmlns:p14="http://schemas.microsoft.com/office/powerpoint/2010/main" val="28360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AMMPARO ACTIVITIES</a:t>
            </a:r>
            <a:endParaRPr lang="es-CL" dirty="0"/>
          </a:p>
        </p:txBody>
      </p:sp>
      <p:sp>
        <p:nvSpPr>
          <p:cNvPr id="3" name="Content Placeholder 2"/>
          <p:cNvSpPr>
            <a:spLocks noGrp="1"/>
          </p:cNvSpPr>
          <p:nvPr>
            <p:ph idx="1"/>
          </p:nvPr>
        </p:nvSpPr>
        <p:spPr/>
        <p:txBody>
          <a:bodyPr/>
          <a:lstStyle/>
          <a:p>
            <a:r>
              <a:rPr lang="en-US" dirty="0"/>
              <a:t>Protection  </a:t>
            </a:r>
          </a:p>
          <a:p>
            <a:r>
              <a:rPr lang="en-US" dirty="0"/>
              <a:t>Advocacy</a:t>
            </a:r>
          </a:p>
          <a:p>
            <a:r>
              <a:rPr lang="en-US" dirty="0"/>
              <a:t>Representation</a:t>
            </a:r>
          </a:p>
          <a:p>
            <a:r>
              <a:rPr lang="en-US" dirty="0"/>
              <a:t>Opportunities </a:t>
            </a:r>
            <a:endParaRPr lang="es-CL" dirty="0"/>
          </a:p>
        </p:txBody>
      </p:sp>
    </p:spTree>
    <p:extLst>
      <p:ext uri="{BB962C8B-B14F-4D97-AF65-F5344CB8AC3E}">
        <p14:creationId xmlns:p14="http://schemas.microsoft.com/office/powerpoint/2010/main" val="38191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7" y="1433191"/>
            <a:ext cx="8302891" cy="783315"/>
          </a:xfrm>
        </p:spPr>
        <p:txBody>
          <a:bodyPr/>
          <a:lstStyle/>
          <a:p>
            <a:r>
              <a:rPr lang="en-US" dirty="0"/>
              <a:t>Welcoming Congregations</a:t>
            </a:r>
          </a:p>
        </p:txBody>
      </p:sp>
      <p:sp>
        <p:nvSpPr>
          <p:cNvPr id="3" name="Content Placeholder 2"/>
          <p:cNvSpPr>
            <a:spLocks noGrp="1"/>
          </p:cNvSpPr>
          <p:nvPr>
            <p:ph idx="1"/>
          </p:nvPr>
        </p:nvSpPr>
        <p:spPr>
          <a:xfrm>
            <a:off x="446088" y="2172614"/>
            <a:ext cx="8280946" cy="3833166"/>
          </a:xfrm>
        </p:spPr>
        <p:txBody>
          <a:bodyPr>
            <a:normAutofit/>
          </a:bodyPr>
          <a:lstStyle/>
          <a:p>
            <a:pPr lvl="0"/>
            <a:r>
              <a:rPr lang="en-US" dirty="0"/>
              <a:t>From the ELCA Southwest California Synod, commitments of a Welcoming Congregation:  In obedience to Matthew 25:35 to welcome everyone</a:t>
            </a:r>
          </a:p>
          <a:p>
            <a:pPr lvl="0"/>
            <a:r>
              <a:rPr lang="en-US" dirty="0"/>
              <a:t>Listen to the stories of migrants with respect to receiving the divine blessings they bring</a:t>
            </a:r>
          </a:p>
          <a:p>
            <a:pPr lvl="0"/>
            <a:r>
              <a:rPr lang="en-US" dirty="0"/>
              <a:t>Four commitments: spiritual community by providing   pastoral and emotional support, accompany for local and institutional services as needed, pray for, and advocate for justice for and with migrants</a:t>
            </a:r>
          </a:p>
          <a:p>
            <a:endParaRPr lang="en-US" dirty="0"/>
          </a:p>
        </p:txBody>
      </p:sp>
      <p:sp>
        <p:nvSpPr>
          <p:cNvPr id="4" name="Title 1"/>
          <p:cNvSpPr txBox="1">
            <a:spLocks/>
          </p:cNvSpPr>
          <p:nvPr/>
        </p:nvSpPr>
        <p:spPr>
          <a:xfrm>
            <a:off x="838200" y="228600"/>
            <a:ext cx="7772400" cy="9144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5" name="Title 1"/>
          <p:cNvSpPr txBox="1">
            <a:spLocks/>
          </p:cNvSpPr>
          <p:nvPr/>
        </p:nvSpPr>
        <p:spPr>
          <a:xfrm>
            <a:off x="990600" y="381000"/>
            <a:ext cx="7772400" cy="9144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93074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212 Welcoming Congregations</a:t>
            </a:r>
          </a:p>
        </p:txBody>
      </p:sp>
      <p:sp>
        <p:nvSpPr>
          <p:cNvPr id="5" name="Text Placeholder 4"/>
          <p:cNvSpPr>
            <a:spLocks noGrp="1"/>
          </p:cNvSpPr>
          <p:nvPr>
            <p:ph sz="quarter" idx="13"/>
          </p:nvPr>
        </p:nvSpPr>
        <p:spPr>
          <a:xfrm>
            <a:off x="1532430" y="2688453"/>
            <a:ext cx="3072384" cy="2352293"/>
          </a:xfrm>
        </p:spPr>
        <p:txBody>
          <a:bodyPr/>
          <a:lstStyle/>
          <a:p>
            <a:r>
              <a:rPr lang="en-US" dirty="0"/>
              <a:t> </a:t>
            </a:r>
          </a:p>
        </p:txBody>
      </p:sp>
      <p:sp>
        <p:nvSpPr>
          <p:cNvPr id="7" name="Content Placeholder 6"/>
          <p:cNvSpPr>
            <a:spLocks noGrp="1"/>
          </p:cNvSpPr>
          <p:nvPr>
            <p:ph sz="quarter" idx="14"/>
          </p:nvPr>
        </p:nvSpPr>
        <p:spPr>
          <a:xfrm>
            <a:off x="4572001" y="2439883"/>
            <a:ext cx="4445540" cy="3391849"/>
          </a:xfrm>
        </p:spPr>
        <p:txBody>
          <a:bodyPr>
            <a:normAutofit fontScale="77500" lnSpcReduction="20000"/>
          </a:bodyPr>
          <a:lstStyle/>
          <a:p>
            <a:r>
              <a:rPr lang="en-US" dirty="0"/>
              <a:t>In Arizona, Arkansas, California, Colorado, Connecticut, Florida, Georgia, Idaho, Illinois, Iowa, Louisiana, Maryland, Massachusetts, Michigan, Minnesota, Missouri, Nebraska, Nevada, New Hampshire, New Jersey, New Mexico, New York, North Carolina, Ohio, Oklahoma, Oregon, Pennsylvania, Rhode Island, South Carolina, South Dakota, Texas, Vermont, Virginia, Washington, Wisconsin, Puerto Rico, and Washington D.C. </a:t>
            </a:r>
          </a:p>
        </p:txBody>
      </p:sp>
      <p:sp>
        <p:nvSpPr>
          <p:cNvPr id="8" name="Rectangle 3"/>
          <p:cNvSpPr>
            <a:spLocks noChangeArrowheads="1"/>
          </p:cNvSpPr>
          <p:nvPr/>
        </p:nvSpPr>
        <p:spPr bwMode="auto">
          <a:xfrm>
            <a:off x="1197865" y="661043"/>
            <a:ext cx="1625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7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
              <a:solidFill>
                <a:prstClr val="black"/>
              </a:solidFill>
              <a:latin typeface="Century Gothic"/>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9" name="Rectangle 4"/>
          <p:cNvSpPr>
            <a:spLocks noChangeArrowheads="1"/>
          </p:cNvSpPr>
          <p:nvPr/>
        </p:nvSpPr>
        <p:spPr bwMode="auto">
          <a:xfrm>
            <a:off x="1312165" y="775343"/>
            <a:ext cx="1625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7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
              <a:solidFill>
                <a:prstClr val="black"/>
              </a:solidFill>
              <a:latin typeface="Century Gothic"/>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pic>
        <p:nvPicPr>
          <p:cNvPr id="4101" name="Picture 5" descr="ebb46efa-6359-4c92-8eb9-1396d208a7ac@nampr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1872" y="2458037"/>
            <a:ext cx="2902484" cy="30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Local responses</a:t>
            </a:r>
          </a:p>
        </p:txBody>
      </p:sp>
      <p:sp>
        <p:nvSpPr>
          <p:cNvPr id="5" name="Content Placeholder 2"/>
          <p:cNvSpPr>
            <a:spLocks noGrp="1"/>
          </p:cNvSpPr>
          <p:nvPr>
            <p:ph idx="1"/>
          </p:nvPr>
        </p:nvSpPr>
        <p:spPr/>
        <p:txBody>
          <a:bodyPr>
            <a:normAutofit fontScale="85000" lnSpcReduction="10000"/>
          </a:bodyPr>
          <a:lstStyle/>
          <a:p>
            <a:r>
              <a:rPr lang="en-US" dirty="0"/>
              <a:t>Confronting overwhelming atmosphere of </a:t>
            </a:r>
            <a:r>
              <a:rPr lang="en-US" u="sng" dirty="0"/>
              <a:t>fear</a:t>
            </a:r>
            <a:r>
              <a:rPr lang="en-US" dirty="0"/>
              <a:t> in communities – trainings on know your rights, act your rights; new sanctuary protection; local ordinances; engagement with schools</a:t>
            </a:r>
          </a:p>
          <a:p>
            <a:r>
              <a:rPr lang="en-US" dirty="0"/>
              <a:t>Bridging organized immigrant communities with faith communities – Welcoming Congregations with local groups</a:t>
            </a:r>
          </a:p>
          <a:p>
            <a:r>
              <a:rPr lang="en-US" dirty="0"/>
              <a:t>Connecting the causes driving migration in Central America with a broader agenda around inequality – Tax Day example</a:t>
            </a:r>
          </a:p>
          <a:p>
            <a:r>
              <a:rPr lang="en-US" dirty="0"/>
              <a:t>Bringing the voices of Central Americans displaced by violence and insecurity to the attention of local, state and national policymakers – visits</a:t>
            </a:r>
          </a:p>
          <a:p>
            <a:endParaRPr lang="en-US" dirty="0"/>
          </a:p>
          <a:p>
            <a:endParaRPr lang="en-US" dirty="0"/>
          </a:p>
        </p:txBody>
      </p:sp>
    </p:spTree>
    <p:extLst>
      <p:ext uri="{BB962C8B-B14F-4D97-AF65-F5344CB8AC3E}">
        <p14:creationId xmlns:p14="http://schemas.microsoft.com/office/powerpoint/2010/main" val="15339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080" y="2312395"/>
            <a:ext cx="8302891" cy="877824"/>
          </a:xfrm>
        </p:spPr>
        <p:txBody>
          <a:bodyPr>
            <a:normAutofit fontScale="90000"/>
          </a:bodyPr>
          <a:lstStyle/>
          <a:p>
            <a:br>
              <a:rPr lang="en-US" dirty="0"/>
            </a:br>
            <a:r>
              <a:rPr lang="en-US" sz="4400" dirty="0"/>
              <a:t>God is our refuge and strength, a very present help in trouble.</a:t>
            </a:r>
            <a:br>
              <a:rPr lang="en-US" sz="4400" dirty="0"/>
            </a:br>
            <a:r>
              <a:rPr lang="en-US" sz="4400" dirty="0"/>
              <a:t>                                     – Psalm 46:1</a:t>
            </a:r>
            <a:endParaRPr lang="es-CL" sz="4400" dirty="0"/>
          </a:p>
        </p:txBody>
      </p:sp>
    </p:spTree>
    <p:extLst>
      <p:ext uri="{BB962C8B-B14F-4D97-AF65-F5344CB8AC3E}">
        <p14:creationId xmlns:p14="http://schemas.microsoft.com/office/powerpoint/2010/main" val="284912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33327" bIns="7458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Lato"/>
              </a:rPr>
              <a:t>Figure 2. Top Destination States for Central American Immigrants in the United States, 2011-15</a:t>
            </a:r>
            <a:endParaRPr kumimoji="0" lang="en-US" altLang="en-US" sz="400" b="0" i="0" u="none" strike="noStrike" cap="none" normalizeH="0" baseline="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endParaRPr kumimoji="0" lang="en-US" altLang="en-US" sz="18400" b="0" i="0" u="none" strike="noStrike" cap="none" normalizeH="0" baseline="0">
              <a:ln>
                <a:noFill/>
              </a:ln>
              <a:solidFill>
                <a:schemeClr val="tx1"/>
              </a:solidFill>
              <a:effectLst/>
              <a:latin typeface="Arial" panose="020B0604020202020204" pitchFamily="34" charset="0"/>
            </a:endParaRPr>
          </a:p>
        </p:txBody>
      </p:sp>
      <p:pic>
        <p:nvPicPr>
          <p:cNvPr id="3074" name="Picture 2" descr="http://www.migrationpolicy.org/sites/default/files/source_images/SPT-CentAm-2017-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63039"/>
            <a:ext cx="7757652" cy="448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Asylum applications skyrocket</a:t>
            </a:r>
            <a:endParaRPr lang="es-CL" dirty="0"/>
          </a:p>
        </p:txBody>
      </p:sp>
      <p:sp>
        <p:nvSpPr>
          <p:cNvPr id="6" name="Content Placeholder 5"/>
          <p:cNvSpPr>
            <a:spLocks noGrp="1"/>
          </p:cNvSpPr>
          <p:nvPr>
            <p:ph idx="1"/>
          </p:nvPr>
        </p:nvSpPr>
        <p:spPr/>
        <p:txBody>
          <a:bodyPr/>
          <a:lstStyle/>
          <a:p>
            <a:r>
              <a:rPr lang="en-US" dirty="0"/>
              <a:t>1,179.4 percent more applications from Northern  Triangle countries to Mexico, Belize, Nicaragua, Costa Rica and Panama</a:t>
            </a:r>
          </a:p>
          <a:p>
            <a:r>
              <a:rPr lang="en-US" dirty="0"/>
              <a:t>369 percent more applications in the U.S. from the Northern Triangle </a:t>
            </a:r>
          </a:p>
          <a:p>
            <a:endParaRPr lang="en-US" dirty="0"/>
          </a:p>
          <a:p>
            <a:endParaRPr lang="en-US" dirty="0"/>
          </a:p>
          <a:p>
            <a:r>
              <a:rPr lang="en-US" sz="1400" dirty="0"/>
              <a:t>Source: UNHCR, Population Statistics, February 2016</a:t>
            </a:r>
            <a:endParaRPr lang="es-CL" sz="1400" dirty="0"/>
          </a:p>
        </p:txBody>
      </p:sp>
    </p:spTree>
    <p:extLst>
      <p:ext uri="{BB962C8B-B14F-4D97-AF65-F5344CB8AC3E}">
        <p14:creationId xmlns:p14="http://schemas.microsoft.com/office/powerpoint/2010/main" val="34046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ELCA Guardian Angel program for unaccompanied and migrant children</a:t>
            </a:r>
            <a:br>
              <a:rPr lang="es-CL" sz="3500" dirty="0"/>
            </a:br>
            <a:endParaRPr lang="es-CL" sz="3500" dirty="0"/>
          </a:p>
        </p:txBody>
      </p:sp>
      <p:sp>
        <p:nvSpPr>
          <p:cNvPr id="3" name="Content Placeholder 2"/>
          <p:cNvSpPr>
            <a:spLocks noGrp="1"/>
          </p:cNvSpPr>
          <p:nvPr>
            <p:ph idx="1"/>
          </p:nvPr>
        </p:nvSpPr>
        <p:spPr>
          <a:xfrm>
            <a:off x="446088" y="3429000"/>
            <a:ext cx="8280946" cy="2033625"/>
          </a:xfrm>
        </p:spPr>
        <p:txBody>
          <a:bodyPr>
            <a:normAutofit fontScale="92500"/>
          </a:bodyPr>
          <a:lstStyle/>
          <a:p>
            <a:pPr marL="457200" indent="-457200"/>
            <a:r>
              <a:rPr lang="en-US" sz="3000" dirty="0"/>
              <a:t>This program provides spiritual and physical accompaniment of unaccompanied migrant children and families through their immigration court process. </a:t>
            </a:r>
            <a:endParaRPr lang="es-CL" sz="3000" dirty="0"/>
          </a:p>
          <a:p>
            <a:endParaRPr lang="es-CL" dirty="0"/>
          </a:p>
        </p:txBody>
      </p:sp>
    </p:spTree>
    <p:extLst>
      <p:ext uri="{BB962C8B-B14F-4D97-AF65-F5344CB8AC3E}">
        <p14:creationId xmlns:p14="http://schemas.microsoft.com/office/powerpoint/2010/main" val="13400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02" y="2082194"/>
            <a:ext cx="8238227" cy="3108543"/>
          </a:xfrm>
          <a:prstGeom prst="rect">
            <a:avLst/>
          </a:prstGeom>
        </p:spPr>
        <p:txBody>
          <a:bodyPr wrap="square">
            <a:spAutoFit/>
          </a:bodyPr>
          <a:lstStyle/>
          <a:p>
            <a:r>
              <a:rPr lang="en-US" sz="2800" dirty="0">
                <a:latin typeface="+mj-lt"/>
                <a:ea typeface="Calibri" panose="020F0502020204030204" pitchFamily="34" charset="0"/>
                <a:cs typeface="Times New Roman" panose="02020603050405020304" pitchFamily="18" charset="0"/>
              </a:rPr>
              <a:t>The ELCA partners with </a:t>
            </a:r>
            <a:r>
              <a:rPr lang="en-US" sz="2800" b="1" dirty="0">
                <a:latin typeface="+mj-lt"/>
                <a:ea typeface="Calibri" panose="020F0502020204030204" pitchFamily="34" charset="0"/>
                <a:cs typeface="Times New Roman" panose="02020603050405020304" pitchFamily="18" charset="0"/>
              </a:rPr>
              <a:t>Lutheran Immigration and Refugee Service</a:t>
            </a:r>
            <a:r>
              <a:rPr lang="en-US" sz="2800" dirty="0">
                <a:latin typeface="+mj-lt"/>
                <a:ea typeface="Calibri" panose="020F0502020204030204" pitchFamily="34" charset="0"/>
                <a:cs typeface="Times New Roman" panose="02020603050405020304" pitchFamily="18" charset="0"/>
              </a:rPr>
              <a:t> </a:t>
            </a:r>
            <a:r>
              <a:rPr lang="en-US" sz="2800" b="1" dirty="0">
                <a:latin typeface="+mj-lt"/>
                <a:ea typeface="Calibri" panose="020F0502020204030204" pitchFamily="34" charset="0"/>
                <a:cs typeface="Times New Roman" panose="02020603050405020304" pitchFamily="18" charset="0"/>
              </a:rPr>
              <a:t>(LIRS) </a:t>
            </a:r>
            <a:r>
              <a:rPr lang="en-US" sz="2800" dirty="0">
                <a:latin typeface="+mj-lt"/>
                <a:ea typeface="Calibri" panose="020F0502020204030204" pitchFamily="34" charset="0"/>
                <a:cs typeface="Times New Roman" panose="02020603050405020304" pitchFamily="18" charset="0"/>
              </a:rPr>
              <a:t>and other independent Lutheran organizations in ways that deepen and extend the ELCA’s commitment to accompany migrant children and families as well as refugees both here in the U.S. and around the world.</a:t>
            </a:r>
          </a:p>
        </p:txBody>
      </p:sp>
    </p:spTree>
    <p:extLst>
      <p:ext uri="{BB962C8B-B14F-4D97-AF65-F5344CB8AC3E}">
        <p14:creationId xmlns:p14="http://schemas.microsoft.com/office/powerpoint/2010/main" val="210413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b="1" dirty="0"/>
              <a:t> The ELCA and LIRS collaborate in accompaniment through</a:t>
            </a:r>
            <a:br>
              <a:rPr lang="en-US" b="1" dirty="0"/>
            </a:br>
            <a:endParaRPr lang="es-CL" b="1" dirty="0"/>
          </a:p>
        </p:txBody>
      </p:sp>
      <p:sp>
        <p:nvSpPr>
          <p:cNvPr id="5" name="Content Placeholder 4"/>
          <p:cNvSpPr>
            <a:spLocks noGrp="1"/>
          </p:cNvSpPr>
          <p:nvPr>
            <p:ph sz="quarter" idx="13"/>
          </p:nvPr>
        </p:nvSpPr>
        <p:spPr/>
        <p:txBody>
          <a:bodyPr>
            <a:noAutofit/>
          </a:bodyPr>
          <a:lstStyle/>
          <a:p>
            <a:r>
              <a:rPr lang="es-CL" dirty="0"/>
              <a:t>Synod  AMMPARO/</a:t>
            </a:r>
            <a:r>
              <a:rPr lang="es-CL" dirty="0" err="1"/>
              <a:t>immigra-tion</a:t>
            </a:r>
            <a:r>
              <a:rPr lang="es-CL" dirty="0"/>
              <a:t> </a:t>
            </a:r>
            <a:r>
              <a:rPr lang="es-CL" dirty="0" err="1"/>
              <a:t>task</a:t>
            </a:r>
            <a:r>
              <a:rPr lang="es-CL" dirty="0"/>
              <a:t> </a:t>
            </a:r>
            <a:r>
              <a:rPr lang="es-CL" dirty="0" err="1"/>
              <a:t>forces</a:t>
            </a:r>
            <a:endParaRPr lang="es-CL" dirty="0"/>
          </a:p>
          <a:p>
            <a:r>
              <a:rPr lang="es-CL" dirty="0" err="1"/>
              <a:t>Welcoming</a:t>
            </a:r>
            <a:r>
              <a:rPr lang="es-CL" dirty="0"/>
              <a:t> </a:t>
            </a:r>
            <a:r>
              <a:rPr lang="es-CL" dirty="0" err="1"/>
              <a:t>Congregations</a:t>
            </a:r>
            <a:endParaRPr lang="es-CL" dirty="0"/>
          </a:p>
          <a:p>
            <a:r>
              <a:rPr lang="es-CL" dirty="0" err="1"/>
              <a:t>Guardian</a:t>
            </a:r>
            <a:r>
              <a:rPr lang="es-CL" dirty="0"/>
              <a:t> </a:t>
            </a:r>
            <a:r>
              <a:rPr lang="es-CL" dirty="0" err="1"/>
              <a:t>Angels</a:t>
            </a:r>
            <a:endParaRPr lang="es-CL" dirty="0"/>
          </a:p>
          <a:p>
            <a:r>
              <a:rPr lang="es-CL" dirty="0" err="1"/>
              <a:t>Lawyers</a:t>
            </a:r>
            <a:r>
              <a:rPr lang="es-CL" dirty="0"/>
              <a:t>’ </a:t>
            </a:r>
            <a:r>
              <a:rPr lang="es-CL" dirty="0" err="1"/>
              <a:t>network</a:t>
            </a:r>
            <a:endParaRPr lang="es-CL" dirty="0"/>
          </a:p>
        </p:txBody>
      </p:sp>
      <p:sp>
        <p:nvSpPr>
          <p:cNvPr id="7" name="Content Placeholder 6"/>
          <p:cNvSpPr>
            <a:spLocks noGrp="1"/>
          </p:cNvSpPr>
          <p:nvPr>
            <p:ph sz="quarter" idx="14"/>
          </p:nvPr>
        </p:nvSpPr>
        <p:spPr/>
        <p:txBody>
          <a:bodyPr/>
          <a:lstStyle/>
          <a:p>
            <a:r>
              <a:rPr lang="en-US" dirty="0"/>
              <a:t>Detention visitation programs</a:t>
            </a:r>
          </a:p>
          <a:p>
            <a:r>
              <a:rPr lang="en-US" dirty="0"/>
              <a:t>Circles of Welcome for refugee resettlement</a:t>
            </a:r>
          </a:p>
          <a:p>
            <a:r>
              <a:rPr lang="en-US" dirty="0"/>
              <a:t>Foster care for minors</a:t>
            </a:r>
          </a:p>
          <a:p>
            <a:r>
              <a:rPr lang="en-US" dirty="0"/>
              <a:t>Refugee Sunday</a:t>
            </a:r>
          </a:p>
          <a:p>
            <a:r>
              <a:rPr lang="en-US" dirty="0"/>
              <a:t>Advocacy</a:t>
            </a:r>
          </a:p>
        </p:txBody>
      </p:sp>
    </p:spTree>
    <p:extLst>
      <p:ext uri="{BB962C8B-B14F-4D97-AF65-F5344CB8AC3E}">
        <p14:creationId xmlns:p14="http://schemas.microsoft.com/office/powerpoint/2010/main" val="2259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02559"/>
            <a:ext cx="9144000" cy="6096000"/>
          </a:xfrm>
          <a:prstGeom prst="rect">
            <a:avLst/>
          </a:prstGeom>
        </p:spPr>
      </p:pic>
      <p:sp>
        <p:nvSpPr>
          <p:cNvPr id="2" name="Rectangle 1"/>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sp>
        <p:nvSpPr>
          <p:cNvPr id="11" name="TextBox 10"/>
          <p:cNvSpPr txBox="1"/>
          <p:nvPr/>
        </p:nvSpPr>
        <p:spPr>
          <a:xfrm>
            <a:off x="88891" y="4785902"/>
            <a:ext cx="7087274" cy="923330"/>
          </a:xfrm>
          <a:prstGeom prst="rect">
            <a:avLst/>
          </a:prstGeom>
          <a:noFill/>
          <a:effectLst/>
        </p:spPr>
        <p:txBody>
          <a:bodyPr wrap="square" rtlCol="0">
            <a:spAutoFit/>
          </a:bodyPr>
          <a:lstStyle/>
          <a:p>
            <a:pPr marL="261938" defTabSz="342900"/>
            <a:r>
              <a:rPr lang="en-US" sz="5400" dirty="0">
                <a:solidFill>
                  <a:prstClr val="white"/>
                </a:solidFill>
                <a:latin typeface="Arial" panose="020B0604020202020204" pitchFamily="34" charset="0"/>
                <a:ea typeface="Meiryo UI" panose="020B0604030504040204" pitchFamily="34" charset="-128"/>
                <a:cs typeface="Arial" panose="020B0604020202020204" pitchFamily="34" charset="0"/>
              </a:rPr>
              <a:t>Circle of Welcome</a:t>
            </a:r>
            <a:endParaRPr lang="en-US" sz="4050" dirty="0">
              <a:solidFill>
                <a:prstClr val="white"/>
              </a:solidFill>
              <a:latin typeface="Arial" panose="020B0604020202020204" pitchFamily="34" charset="0"/>
              <a:ea typeface="Meiryo UI" panose="020B0604030504040204" pitchFamily="34" charset="-128"/>
              <a:cs typeface="Arial" panose="020B0604020202020204" pitchFamily="34" charset="0"/>
            </a:endParaRPr>
          </a:p>
        </p:txBody>
      </p:sp>
      <p:cxnSp>
        <p:nvCxnSpPr>
          <p:cNvPr id="5" name="Straight Connector 4"/>
          <p:cNvCxnSpPr/>
          <p:nvPr/>
        </p:nvCxnSpPr>
        <p:spPr>
          <a:xfrm>
            <a:off x="-1" y="5843868"/>
            <a:ext cx="9144001" cy="0"/>
          </a:xfrm>
          <a:prstGeom prst="line">
            <a:avLst/>
          </a:prstGeom>
          <a:ln>
            <a:solidFill>
              <a:srgbClr val="49BCE7"/>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4" name="Picture 3" descr="LIRSLOGOPRINTWHITE.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401" y="5094157"/>
            <a:ext cx="2461893" cy="430832"/>
          </a:xfrm>
          <a:prstGeom prst="rect">
            <a:avLst/>
          </a:prstGeom>
        </p:spPr>
      </p:pic>
      <p:sp>
        <p:nvSpPr>
          <p:cNvPr id="9" name="Rectangle 8"/>
          <p:cNvSpPr/>
          <p:nvPr/>
        </p:nvSpPr>
        <p:spPr>
          <a:xfrm>
            <a:off x="-102270" y="-214209"/>
            <a:ext cx="9348537"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0" name="Rectangle 9"/>
          <p:cNvSpPr/>
          <p:nvPr/>
        </p:nvSpPr>
        <p:spPr>
          <a:xfrm>
            <a:off x="-204539" y="5998007"/>
            <a:ext cx="9348537"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31580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8520"/>
            <a:ext cx="9146267" cy="51422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62" y="723594"/>
            <a:ext cx="6953483" cy="4454965"/>
          </a:xfrm>
          <a:prstGeom prst="rect">
            <a:avLst/>
          </a:prstGeom>
        </p:spPr>
      </p:pic>
      <p:sp>
        <p:nvSpPr>
          <p:cNvPr id="4" name="Rectangle 3"/>
          <p:cNvSpPr/>
          <p:nvPr/>
        </p:nvSpPr>
        <p:spPr>
          <a:xfrm>
            <a:off x="3950805" y="857251"/>
            <a:ext cx="5193196" cy="37987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7" name="Rectangle 16"/>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6" name="TextBox 5"/>
          <p:cNvSpPr txBox="1"/>
          <p:nvPr/>
        </p:nvSpPr>
        <p:spPr>
          <a:xfrm>
            <a:off x="4071120" y="1232833"/>
            <a:ext cx="5928619" cy="2977738"/>
          </a:xfrm>
          <a:prstGeom prst="rect">
            <a:avLst/>
          </a:prstGeom>
          <a:noFill/>
        </p:spPr>
        <p:txBody>
          <a:bodyPr wrap="square" rtlCol="0">
            <a:spAutoFit/>
          </a:bodyPr>
          <a:lstStyle/>
          <a:p>
            <a:pPr defTabSz="342900"/>
            <a:r>
              <a:rPr lang="en-US" sz="2400" b="1" dirty="0">
                <a:solidFill>
                  <a:srgbClr val="004E6D"/>
                </a:solidFill>
                <a:latin typeface="Arial" panose="020B0604020202020204" pitchFamily="34" charset="0"/>
                <a:cs typeface="Arial" panose="020B0604020202020204" pitchFamily="34" charset="0"/>
              </a:rPr>
              <a:t>The time is right to focus</a:t>
            </a:r>
            <a:br>
              <a:rPr lang="en-US" sz="2400" b="1" dirty="0">
                <a:solidFill>
                  <a:srgbClr val="004E6D"/>
                </a:solidFill>
                <a:latin typeface="Arial" panose="020B0604020202020204" pitchFamily="34" charset="0"/>
                <a:cs typeface="Arial" panose="020B0604020202020204" pitchFamily="34" charset="0"/>
              </a:rPr>
            </a:br>
            <a:r>
              <a:rPr lang="en-US" sz="2400" b="1" dirty="0">
                <a:solidFill>
                  <a:srgbClr val="004E6D"/>
                </a:solidFill>
                <a:latin typeface="Arial" panose="020B0604020202020204" pitchFamily="34" charset="0"/>
                <a:cs typeface="Arial" panose="020B0604020202020204" pitchFamily="34" charset="0"/>
              </a:rPr>
              <a:t>on the long welcome</a:t>
            </a:r>
          </a:p>
          <a:p>
            <a:pPr defTabSz="342900"/>
            <a:endParaRPr lang="en-US"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Growing interest among churches</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Expanding and deepening</a:t>
            </a:r>
            <a:br>
              <a:rPr lang="en-US" dirty="0">
                <a:solidFill>
                  <a:srgbClr val="004E6D"/>
                </a:solidFill>
                <a:latin typeface="Arial" panose="020B0604020202020204" pitchFamily="34" charset="0"/>
                <a:cs typeface="Arial" panose="020B0604020202020204" pitchFamily="34" charset="0"/>
              </a:rPr>
            </a:br>
            <a:r>
              <a:rPr lang="en-US" dirty="0">
                <a:solidFill>
                  <a:srgbClr val="004E6D"/>
                </a:solidFill>
                <a:latin typeface="Arial" panose="020B0604020202020204" pitchFamily="34" charset="0"/>
                <a:cs typeface="Arial" panose="020B0604020202020204" pitchFamily="34" charset="0"/>
              </a:rPr>
              <a:t>Lutheran participation</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Uncertainty in the U.S. refugee program</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LIRS matching start-up grant up to $20,000</a:t>
            </a:r>
          </a:p>
        </p:txBody>
      </p:sp>
      <p:sp>
        <p:nvSpPr>
          <p:cNvPr id="18" name="Rectangle 17"/>
          <p:cNvSpPr/>
          <p:nvPr/>
        </p:nvSpPr>
        <p:spPr>
          <a:xfrm>
            <a:off x="-120316" y="-141371"/>
            <a:ext cx="9264316"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Rectangle 6"/>
          <p:cNvSpPr/>
          <p:nvPr/>
        </p:nvSpPr>
        <p:spPr>
          <a:xfrm>
            <a:off x="0" y="857250"/>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9" name="Rectangle 18"/>
          <p:cNvSpPr/>
          <p:nvPr/>
        </p:nvSpPr>
        <p:spPr>
          <a:xfrm>
            <a:off x="-970592" y="-141371"/>
            <a:ext cx="970592" cy="6142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 name="Rectangle 4"/>
          <p:cNvSpPr/>
          <p:nvPr/>
        </p:nvSpPr>
        <p:spPr>
          <a:xfrm>
            <a:off x="0" y="4678456"/>
            <a:ext cx="6511332" cy="69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ectangle 19"/>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692" y="4984377"/>
            <a:ext cx="732281" cy="747432"/>
          </a:xfrm>
          <a:prstGeom prst="rect">
            <a:avLst/>
          </a:prstGeom>
        </p:spPr>
      </p:pic>
      <p:sp>
        <p:nvSpPr>
          <p:cNvPr id="13" name="TextBox 12"/>
          <p:cNvSpPr txBox="1"/>
          <p:nvPr/>
        </p:nvSpPr>
        <p:spPr>
          <a:xfrm>
            <a:off x="150050" y="4904296"/>
            <a:ext cx="7873309" cy="877163"/>
          </a:xfrm>
          <a:prstGeom prst="rect">
            <a:avLst/>
          </a:prstGeom>
          <a:noFill/>
        </p:spPr>
        <p:txBody>
          <a:bodyPr wrap="square" rtlCol="0">
            <a:spAutoFit/>
          </a:bodyPr>
          <a:lstStyle/>
          <a:p>
            <a:pPr defTabSz="342900"/>
            <a:r>
              <a:rPr lang="en-US" sz="2550" dirty="0">
                <a:solidFill>
                  <a:prstClr val="white"/>
                </a:solidFill>
                <a:latin typeface="Arial" panose="020B0604020202020204" pitchFamily="34" charset="0"/>
                <a:ea typeface="Meiryo UI" panose="020B0604030504040204" pitchFamily="34" charset="-128"/>
                <a:cs typeface="Arial" panose="020B0604020202020204" pitchFamily="34" charset="0"/>
              </a:rPr>
              <a:t>Why this new model of engaging faith and community groups in refugee accompaniment?</a:t>
            </a:r>
            <a:endParaRPr lang="en-CA" sz="2550" dirty="0">
              <a:solidFill>
                <a:prstClr val="white"/>
              </a:solidFill>
              <a:latin typeface="Arial" panose="020B0604020202020204" pitchFamily="34" charset="0"/>
              <a:ea typeface="Helvetica" charset="0"/>
              <a:cs typeface="Arial" panose="020B0604020202020204" pitchFamily="34" charset="0"/>
            </a:endParaRPr>
          </a:p>
        </p:txBody>
      </p:sp>
    </p:spTree>
    <p:custDataLst>
      <p:tags r:id="rId1"/>
    </p:custDataLst>
    <p:extLst>
      <p:ext uri="{BB962C8B-B14F-4D97-AF65-F5344CB8AC3E}">
        <p14:creationId xmlns:p14="http://schemas.microsoft.com/office/powerpoint/2010/main" val="12880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8520"/>
            <a:ext cx="9146267" cy="5142233"/>
          </a:xfrm>
          <a:prstGeom prst="rect">
            <a:avLst/>
          </a:prstGeom>
        </p:spPr>
      </p:pic>
      <p:sp>
        <p:nvSpPr>
          <p:cNvPr id="9" name="Rectangle 8"/>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0692" y="4984377"/>
            <a:ext cx="732281" cy="747432"/>
          </a:xfrm>
          <a:prstGeom prst="rect">
            <a:avLst/>
          </a:prstGeom>
        </p:spPr>
      </p:pic>
      <p:sp>
        <p:nvSpPr>
          <p:cNvPr id="18" name="Rectangle 17"/>
          <p:cNvSpPr/>
          <p:nvPr/>
        </p:nvSpPr>
        <p:spPr>
          <a:xfrm>
            <a:off x="0" y="857250"/>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5" name="TextBox 14"/>
          <p:cNvSpPr txBox="1"/>
          <p:nvPr/>
        </p:nvSpPr>
        <p:spPr>
          <a:xfrm>
            <a:off x="435768" y="5104232"/>
            <a:ext cx="8176023" cy="1107996"/>
          </a:xfrm>
          <a:prstGeom prst="rect">
            <a:avLst/>
          </a:prstGeom>
          <a:noFill/>
        </p:spPr>
        <p:txBody>
          <a:bodyPr wrap="square" rtlCol="0">
            <a:spAutoFit/>
          </a:bodyPr>
          <a:lstStyle/>
          <a:p>
            <a:pPr algn="ctr" defTabSz="342900"/>
            <a:r>
              <a:rPr lang="en-US" sz="3300" dirty="0">
                <a:solidFill>
                  <a:prstClr val="white"/>
                </a:solidFill>
                <a:latin typeface="Arial" panose="020B0604020202020204" pitchFamily="34" charset="0"/>
                <a:ea typeface="Meiryo UI" panose="020B0604030504040204" pitchFamily="34" charset="-128"/>
                <a:cs typeface="Arial" panose="020B0604020202020204" pitchFamily="34" charset="0"/>
              </a:rPr>
              <a:t>One initiative; three models </a:t>
            </a:r>
            <a:br>
              <a:rPr lang="en-US" sz="3300" dirty="0">
                <a:solidFill>
                  <a:srgbClr val="C00000"/>
                </a:solidFill>
                <a:latin typeface="Arial" panose="020B0604020202020204" pitchFamily="34" charset="0"/>
                <a:cs typeface="Arial" panose="020B0604020202020204" pitchFamily="34" charset="0"/>
              </a:rPr>
            </a:br>
            <a:endParaRPr lang="en-CA" sz="3300" dirty="0">
              <a:solidFill>
                <a:prstClr val="white"/>
              </a:solidFill>
              <a:latin typeface="Arial" panose="020B0604020202020204" pitchFamily="34" charset="0"/>
              <a:ea typeface="Helvetica"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40195630"/>
              </p:ext>
            </p:extLst>
          </p:nvPr>
        </p:nvGraphicFramePr>
        <p:xfrm>
          <a:off x="435769" y="1077020"/>
          <a:ext cx="8176022" cy="34557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02592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Give the gift of family</a:t>
            </a:r>
          </a:p>
        </p:txBody>
      </p:sp>
      <p:sp>
        <p:nvSpPr>
          <p:cNvPr id="5" name="Content Placeholder 4"/>
          <p:cNvSpPr>
            <a:spLocks noGrp="1"/>
          </p:cNvSpPr>
          <p:nvPr>
            <p:ph idx="1"/>
          </p:nvPr>
        </p:nvSpPr>
        <p:spPr/>
        <p:txBody>
          <a:bodyPr/>
          <a:lstStyle/>
          <a:p>
            <a:r>
              <a:rPr lang="en-US" dirty="0"/>
              <a:t>Short- and long-term foster care for children and youth</a:t>
            </a:r>
          </a:p>
        </p:txBody>
      </p:sp>
    </p:spTree>
    <p:extLst>
      <p:ext uri="{BB962C8B-B14F-4D97-AF65-F5344CB8AC3E}">
        <p14:creationId xmlns:p14="http://schemas.microsoft.com/office/powerpoint/2010/main" val="138700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endParaRPr lang="es-CL" dirty="0"/>
          </a:p>
        </p:txBody>
      </p:sp>
      <p:sp>
        <p:nvSpPr>
          <p:cNvPr id="3" name="Content Placeholder 2"/>
          <p:cNvSpPr>
            <a:spLocks noGrp="1"/>
          </p:cNvSpPr>
          <p:nvPr>
            <p:ph idx="1"/>
          </p:nvPr>
        </p:nvSpPr>
        <p:spPr>
          <a:xfrm>
            <a:off x="446088" y="2926080"/>
            <a:ext cx="8280946" cy="1801091"/>
          </a:xfrm>
        </p:spPr>
        <p:txBody>
          <a:bodyPr>
            <a:normAutofit/>
          </a:bodyPr>
          <a:lstStyle/>
          <a:p>
            <a:pPr marL="68580" indent="0">
              <a:buNone/>
            </a:pPr>
            <a:r>
              <a:rPr lang="en-US" dirty="0"/>
              <a:t>Ensure the </a:t>
            </a:r>
            <a:r>
              <a:rPr lang="en-US" b="1" dirty="0">
                <a:solidFill>
                  <a:schemeClr val="accent5"/>
                </a:solidFill>
              </a:rPr>
              <a:t>immediate protection </a:t>
            </a:r>
            <a:r>
              <a:rPr lang="en-US" dirty="0"/>
              <a:t>of unaccompanied children and families fleeing Central America, while focusing on addressing the </a:t>
            </a:r>
            <a:r>
              <a:rPr lang="en-US" b="1" dirty="0">
                <a:solidFill>
                  <a:schemeClr val="accent5"/>
                </a:solidFill>
              </a:rPr>
              <a:t>root causes </a:t>
            </a:r>
            <a:r>
              <a:rPr lang="en-US" dirty="0"/>
              <a:t>of their forced displacement. </a:t>
            </a:r>
          </a:p>
          <a:p>
            <a:pPr algn="ctr"/>
            <a:endParaRPr lang="es-CL" dirty="0"/>
          </a:p>
        </p:txBody>
      </p:sp>
    </p:spTree>
    <p:extLst>
      <p:ext uri="{BB962C8B-B14F-4D97-AF65-F5344CB8AC3E}">
        <p14:creationId xmlns:p14="http://schemas.microsoft.com/office/powerpoint/2010/main" val="1359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2029474"/>
            <a:ext cx="8280946" cy="2999726"/>
          </a:xfrm>
        </p:spPr>
        <p:txBody>
          <a:bodyPr>
            <a:noAutofit/>
          </a:bodyPr>
          <a:lstStyle/>
          <a:p>
            <a:pPr marL="68580" indent="0" algn="ctr">
              <a:buNone/>
            </a:pPr>
            <a:r>
              <a:rPr lang="en-US" sz="3500" dirty="0"/>
              <a:t>In a </a:t>
            </a:r>
            <a:r>
              <a:rPr lang="en-US" sz="3500" b="1" dirty="0">
                <a:solidFill>
                  <a:schemeClr val="accent6"/>
                </a:solidFill>
              </a:rPr>
              <a:t>holistic, whole church </a:t>
            </a:r>
            <a:r>
              <a:rPr lang="en-US" sz="3500" dirty="0"/>
              <a:t>commitment by the ELCA, as a church in the world, AMMPARO was envisioned to accompany children who are forced to flee their communities today and in the future.</a:t>
            </a:r>
          </a:p>
        </p:txBody>
      </p:sp>
    </p:spTree>
    <p:extLst>
      <p:ext uri="{BB962C8B-B14F-4D97-AF65-F5344CB8AC3E}">
        <p14:creationId xmlns:p14="http://schemas.microsoft.com/office/powerpoint/2010/main" val="15459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seeks</a:t>
            </a:r>
          </a:p>
        </p:txBody>
      </p:sp>
      <p:sp>
        <p:nvSpPr>
          <p:cNvPr id="3" name="Content Placeholder 2"/>
          <p:cNvSpPr>
            <a:spLocks noGrp="1"/>
          </p:cNvSpPr>
          <p:nvPr>
            <p:ph idx="1"/>
          </p:nvPr>
        </p:nvSpPr>
        <p:spPr/>
        <p:txBody>
          <a:bodyPr>
            <a:normAutofit fontScale="55000" lnSpcReduction="20000"/>
          </a:bodyPr>
          <a:lstStyle/>
          <a:p>
            <a:r>
              <a:rPr lang="en-US" sz="3100" b="1" dirty="0"/>
              <a:t>Foreign assistance to Central America</a:t>
            </a:r>
          </a:p>
          <a:p>
            <a:pPr lvl="1"/>
            <a:r>
              <a:rPr lang="en-US" sz="2800" dirty="0"/>
              <a:t>Transparent, accountable and in consultation with local groups</a:t>
            </a:r>
          </a:p>
          <a:p>
            <a:pPr lvl="1"/>
            <a:r>
              <a:rPr lang="en-US" sz="2800" dirty="0"/>
              <a:t>Community based violence prevention, employment and development programs</a:t>
            </a:r>
          </a:p>
          <a:p>
            <a:pPr lvl="1"/>
            <a:r>
              <a:rPr lang="en-US" sz="2800" dirty="0"/>
              <a:t>Strengthen anti-corruption efforts and justice systems</a:t>
            </a:r>
          </a:p>
          <a:p>
            <a:pPr lvl="1"/>
            <a:r>
              <a:rPr lang="en-US" sz="2800" dirty="0"/>
              <a:t>Support for U.N. agencies in Central America and Mexico</a:t>
            </a:r>
          </a:p>
          <a:p>
            <a:pPr lvl="1"/>
            <a:r>
              <a:rPr lang="en-US" sz="2800" dirty="0"/>
              <a:t>Protection for children, youth, women, internally displaced, LBGTI citizens</a:t>
            </a:r>
          </a:p>
          <a:p>
            <a:pPr lvl="1"/>
            <a:r>
              <a:rPr lang="en-US" sz="2800" b="1" u="sng" dirty="0"/>
              <a:t>NOT</a:t>
            </a:r>
            <a:r>
              <a:rPr lang="en-US" sz="2800" b="1" dirty="0"/>
              <a:t>: </a:t>
            </a:r>
            <a:r>
              <a:rPr lang="en-US" sz="2800" dirty="0"/>
              <a:t>support for the militarization, megaprojects</a:t>
            </a:r>
          </a:p>
          <a:p>
            <a:endParaRPr lang="en-US" b="1" dirty="0"/>
          </a:p>
          <a:p>
            <a:r>
              <a:rPr lang="en-US" sz="3100" b="1" dirty="0"/>
              <a:t>Assistance for refugees</a:t>
            </a:r>
          </a:p>
          <a:p>
            <a:pPr lvl="1"/>
            <a:r>
              <a:rPr lang="en-US" sz="2800" dirty="0"/>
              <a:t>Reinstatement of refugee admissions and in-country processing programs for children and families at risk in Central America</a:t>
            </a:r>
          </a:p>
          <a:p>
            <a:pPr lvl="1"/>
            <a:endParaRPr lang="en-US" b="1" dirty="0"/>
          </a:p>
          <a:p>
            <a:r>
              <a:rPr lang="en-US" sz="3100" b="1" dirty="0"/>
              <a:t>Reject funding to implement executive orders on immigration, build a wall and detention centers, increase raids and deportations</a:t>
            </a:r>
          </a:p>
          <a:p>
            <a:pPr lvl="1"/>
            <a:endParaRPr lang="en-US" sz="2600" dirty="0"/>
          </a:p>
          <a:p>
            <a:endParaRPr lang="en-US" dirty="0"/>
          </a:p>
        </p:txBody>
      </p:sp>
      <p:sp>
        <p:nvSpPr>
          <p:cNvPr id="4" name="Rectangle 3"/>
          <p:cNvSpPr/>
          <p:nvPr/>
        </p:nvSpPr>
        <p:spPr>
          <a:xfrm>
            <a:off x="2286000" y="-6158240"/>
            <a:ext cx="4572000" cy="3877985"/>
          </a:xfrm>
          <a:prstGeom prst="rect">
            <a:avLst/>
          </a:prstGeom>
        </p:spPr>
        <p:txBody>
          <a:bodyPr>
            <a:spAutoFit/>
          </a:bodyPr>
          <a:lstStyle/>
          <a:p>
            <a:r>
              <a:rPr lang="en-US" sz="1100" b="1" dirty="0"/>
              <a:t>Foreign Assistance to Central America</a:t>
            </a:r>
          </a:p>
          <a:p>
            <a:pPr lvl="1"/>
            <a:r>
              <a:rPr lang="en-US" sz="1100" dirty="0"/>
              <a:t>Transparent, accountable, and in consultation with local groups</a:t>
            </a:r>
          </a:p>
          <a:p>
            <a:pPr lvl="1"/>
            <a:r>
              <a:rPr lang="en-US" sz="1100" dirty="0"/>
              <a:t>Community based violence prevention, employment, and development programs</a:t>
            </a:r>
          </a:p>
          <a:p>
            <a:pPr lvl="1"/>
            <a:r>
              <a:rPr lang="en-US" sz="1100" dirty="0"/>
              <a:t>Strengthen anti-corruption efforts and justice systems</a:t>
            </a:r>
          </a:p>
          <a:p>
            <a:pPr lvl="1"/>
            <a:r>
              <a:rPr lang="en-US" sz="1100" dirty="0"/>
              <a:t>Support for United Nations agencies in Central America &amp; Mexico</a:t>
            </a:r>
          </a:p>
          <a:p>
            <a:pPr lvl="1"/>
            <a:r>
              <a:rPr lang="en-US" sz="1100" dirty="0"/>
              <a:t>Protection for children, youth, women, internally displaced, LBGTI citizens.</a:t>
            </a:r>
          </a:p>
          <a:p>
            <a:pPr lvl="1"/>
            <a:r>
              <a:rPr lang="en-US" sz="1100" b="1" u="sng" dirty="0"/>
              <a:t>NOT</a:t>
            </a:r>
            <a:r>
              <a:rPr lang="en-US" sz="1100" b="1" dirty="0"/>
              <a:t>: </a:t>
            </a:r>
            <a:r>
              <a:rPr lang="en-US" sz="1100" dirty="0"/>
              <a:t>Support for the military/ law enforcement, megaprojects</a:t>
            </a:r>
          </a:p>
          <a:p>
            <a:endParaRPr lang="en-US" sz="1100" b="1" dirty="0"/>
          </a:p>
          <a:p>
            <a:r>
              <a:rPr lang="en-US" sz="1100" b="1" dirty="0"/>
              <a:t>Assistance for Refugees</a:t>
            </a:r>
          </a:p>
          <a:p>
            <a:pPr lvl="1"/>
            <a:r>
              <a:rPr lang="en-US" sz="1100" dirty="0"/>
              <a:t>Reinstatement of refugee admissions and in-country processing programs for children and families at risk in Central America</a:t>
            </a:r>
          </a:p>
          <a:p>
            <a:pPr lvl="1"/>
            <a:endParaRPr lang="en-US" sz="1100" b="1" dirty="0"/>
          </a:p>
          <a:p>
            <a:r>
              <a:rPr lang="en-US" sz="1100" b="1" dirty="0"/>
              <a:t>Reject funding to implement executive orders on immigration, build a wall and detention centers, increase raids &amp; deportations</a:t>
            </a:r>
          </a:p>
          <a:p>
            <a:pPr lvl="1"/>
            <a:endParaRPr lang="en-US" sz="2600" dirty="0"/>
          </a:p>
        </p:txBody>
      </p:sp>
    </p:spTree>
    <p:extLst>
      <p:ext uri="{BB962C8B-B14F-4D97-AF65-F5344CB8AC3E}">
        <p14:creationId xmlns:p14="http://schemas.microsoft.com/office/powerpoint/2010/main" val="39929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r>
              <a:rPr lang="en-US" dirty="0"/>
              <a:t>Learn how you can make a difference at </a:t>
            </a:r>
            <a:r>
              <a:rPr lang="en-US" dirty="0">
                <a:hlinkClick r:id="rId2"/>
              </a:rPr>
              <a:t>ELCA.org/</a:t>
            </a:r>
            <a:r>
              <a:rPr lang="en-US" dirty="0" err="1">
                <a:hlinkClick r:id="rId2"/>
              </a:rPr>
              <a:t>ammparo</a:t>
            </a:r>
            <a:endParaRPr lang="en-US" dirty="0"/>
          </a:p>
          <a:p>
            <a:pPr marL="68580" indent="0">
              <a:buNone/>
            </a:pPr>
            <a:endParaRPr lang="en-US" dirty="0"/>
          </a:p>
          <a:p>
            <a:r>
              <a:rPr lang="en-US" dirty="0"/>
              <a:t>Sign up for the ELCA Advocacy Network: </a:t>
            </a:r>
            <a:endParaRPr lang="en-US" u="sng" dirty="0"/>
          </a:p>
          <a:p>
            <a:pPr marL="68580" indent="0">
              <a:buNone/>
            </a:pPr>
            <a:r>
              <a:rPr lang="en-US" dirty="0"/>
              <a:t>     </a:t>
            </a:r>
            <a:r>
              <a:rPr lang="en-US" dirty="0">
                <a:hlinkClick r:id="rId3"/>
              </a:rPr>
              <a:t>ELCA.org/advocacy </a:t>
            </a:r>
            <a:endParaRPr lang="en-US" dirty="0"/>
          </a:p>
          <a:p>
            <a:pPr marL="68580" indent="0">
              <a:buNone/>
            </a:pPr>
            <a:endParaRPr lang="en-US" dirty="0"/>
          </a:p>
          <a:p>
            <a:r>
              <a:rPr lang="en-US" dirty="0"/>
              <a:t>Follow on Facebook:</a:t>
            </a:r>
            <a:r>
              <a:rPr lang="en-US" dirty="0">
                <a:hlinkClick r:id="rId4" action="ppaction://hlinkfile"/>
              </a:rPr>
              <a:t>    Facebook.com/</a:t>
            </a:r>
            <a:r>
              <a:rPr lang="en-US" dirty="0" err="1">
                <a:hlinkClick r:id="rId4" action="ppaction://hlinkfile"/>
              </a:rPr>
              <a:t>ELCAammparo</a:t>
            </a:r>
            <a:endParaRPr lang="es-CL" dirty="0"/>
          </a:p>
          <a:p>
            <a:pPr marL="68580" indent="0">
              <a:buNone/>
            </a:pPr>
            <a:endParaRPr lang="en-US" dirty="0"/>
          </a:p>
        </p:txBody>
      </p:sp>
    </p:spTree>
    <p:extLst>
      <p:ext uri="{BB962C8B-B14F-4D97-AF65-F5344CB8AC3E}">
        <p14:creationId xmlns:p14="http://schemas.microsoft.com/office/powerpoint/2010/main" val="23481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40-day “I was a stranger” Bible and prayer challenge</a:t>
            </a:r>
          </a:p>
        </p:txBody>
      </p:sp>
      <p:sp>
        <p:nvSpPr>
          <p:cNvPr id="3" name="Content Placeholder 2"/>
          <p:cNvSpPr>
            <a:spLocks noGrp="1"/>
          </p:cNvSpPr>
          <p:nvPr>
            <p:ph idx="1"/>
          </p:nvPr>
        </p:nvSpPr>
        <p:spPr/>
        <p:txBody>
          <a:bodyPr/>
          <a:lstStyle/>
          <a:p>
            <a:r>
              <a:rPr lang="en-US" sz="2800" dirty="0"/>
              <a:t>Don’t quit in hard times: pray all the harder. Help the needy. Be inventive in hospitality.</a:t>
            </a:r>
          </a:p>
          <a:p>
            <a:pPr marL="1892808" lvl="8" indent="0">
              <a:buNone/>
            </a:pPr>
            <a:r>
              <a:rPr lang="en-US" sz="3200" i="1" dirty="0"/>
              <a:t>       Romans 12:13</a:t>
            </a:r>
          </a:p>
        </p:txBody>
      </p:sp>
    </p:spTree>
    <p:extLst>
      <p:ext uri="{BB962C8B-B14F-4D97-AF65-F5344CB8AC3E}">
        <p14:creationId xmlns:p14="http://schemas.microsoft.com/office/powerpoint/2010/main" val="25669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t>
            </a:r>
            <a:endParaRPr lang="es-CL" dirty="0"/>
          </a:p>
        </p:txBody>
      </p:sp>
      <p:sp>
        <p:nvSpPr>
          <p:cNvPr id="5" name="Content Placeholder 4"/>
          <p:cNvSpPr>
            <a:spLocks noGrp="1"/>
          </p:cNvSpPr>
          <p:nvPr>
            <p:ph idx="1"/>
          </p:nvPr>
        </p:nvSpPr>
        <p:spPr>
          <a:xfrm>
            <a:off x="446088" y="2882189"/>
            <a:ext cx="8280946" cy="3123591"/>
          </a:xfrm>
        </p:spPr>
        <p:txBody>
          <a:bodyPr>
            <a:normAutofit/>
          </a:bodyPr>
          <a:lstStyle/>
          <a:p>
            <a:pPr marL="0" indent="0" algn="ctr">
              <a:buNone/>
            </a:pPr>
            <a:r>
              <a:rPr lang="en-US" sz="8000" b="1" dirty="0">
                <a:solidFill>
                  <a:srgbClr val="7F132C"/>
                </a:solidFill>
              </a:rPr>
              <a:t>Thank you!</a:t>
            </a:r>
          </a:p>
        </p:txBody>
      </p:sp>
    </p:spTree>
    <p:extLst>
      <p:ext uri="{BB962C8B-B14F-4D97-AF65-F5344CB8AC3E}">
        <p14:creationId xmlns:p14="http://schemas.microsoft.com/office/powerpoint/2010/main" val="11568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3" y="1540224"/>
            <a:ext cx="4048125" cy="4391186"/>
          </a:xfrm>
          <a:prstGeom prst="rect">
            <a:avLst/>
          </a:prstGeom>
        </p:spPr>
      </p:pic>
      <p:sp>
        <p:nvSpPr>
          <p:cNvPr id="5" name="TextBox 4"/>
          <p:cNvSpPr txBox="1"/>
          <p:nvPr/>
        </p:nvSpPr>
        <p:spPr>
          <a:xfrm>
            <a:off x="767147" y="3538760"/>
            <a:ext cx="4495078"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B66612"/>
                </a:solidFill>
                <a:effectLst/>
                <a:uLnTx/>
                <a:uFillTx/>
                <a:latin typeface="Century Gothic"/>
                <a:ea typeface="+mn-ea"/>
                <a:cs typeface="+mn-cs"/>
              </a:rPr>
              <a:t>Impact in countries of origin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El Salvador: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micro-</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enterprises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established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trauma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counseling</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offered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committees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radio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programming</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Honduras: </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379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no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plans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to</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migrate</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again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have</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jobs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95 micro-</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enterprises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established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psychological</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services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offered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coordination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municipalities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advocacy</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for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800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families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accompanied</a:t>
            </a:r>
            <a:r>
              <a:rPr lang="es-MX" sz="1200" dirty="0">
                <a:solidFill>
                  <a:prstClr val="black"/>
                </a:solidFill>
                <a:latin typeface="Century Gothic"/>
              </a:rPr>
              <a:t>.</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Guatemala: </a:t>
            </a:r>
            <a:r>
              <a:rPr kumimoji="0" lang="es-MX" sz="1200" i="0" u="none" strike="noStrike" kern="1200" cap="none" spc="0" normalizeH="0" baseline="0" noProof="0" dirty="0">
                <a:ln>
                  <a:noFill/>
                </a:ln>
                <a:solidFill>
                  <a:prstClr val="black"/>
                </a:solidFill>
                <a:effectLst/>
                <a:uLnTx/>
                <a:uFillTx/>
                <a:latin typeface="Century Gothic"/>
                <a:ea typeface="+mn-ea"/>
                <a:cs typeface="+mn-cs"/>
              </a:rPr>
              <a:t>23</a:t>
            </a:r>
            <a:r>
              <a:rPr kumimoji="0" lang="es-MX" sz="1200" b="1"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Indigenous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migrants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speaking</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Maya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Mam</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in 12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municipalities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and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six</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non-</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indigenous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14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individuals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back in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school</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two</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mental-</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health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services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advocacy</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13" name="Straight Arrow Connector 12"/>
          <p:cNvCxnSpPr>
            <a:cxnSpLocks/>
          </p:cNvCxnSpPr>
          <p:nvPr/>
        </p:nvCxnSpPr>
        <p:spPr>
          <a:xfrm>
            <a:off x="4381500" y="5291138"/>
            <a:ext cx="2381250" cy="404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4658" y="2860768"/>
            <a:ext cx="388470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66612"/>
                </a:solidFill>
                <a:effectLst/>
                <a:uLnTx/>
                <a:uFillTx/>
                <a:latin typeface="Century Gothic"/>
                <a:ea typeface="+mn-ea"/>
                <a:cs typeface="+mn-cs"/>
              </a:rPr>
              <a:t>In transit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a:ln>
                  <a:noFill/>
                </a:ln>
                <a:solidFill>
                  <a:prstClr val="black"/>
                </a:solidFill>
                <a:effectLst/>
                <a:uLnTx/>
                <a:uFillTx/>
                <a:latin typeface="Century Gothic"/>
                <a:ea typeface="+mn-ea"/>
                <a:cs typeface="+mn-cs"/>
              </a:rPr>
              <a:t>	         </a:t>
            </a:r>
            <a:r>
              <a:rPr kumimoji="0" lang="es-MX" sz="1500" b="1" i="0" u="none" strike="noStrike" kern="1200" cap="none" spc="0" normalizeH="0" baseline="0" noProof="0" dirty="0" err="1">
                <a:ln>
                  <a:noFill/>
                </a:ln>
                <a:solidFill>
                  <a:prstClr val="black"/>
                </a:solidFill>
                <a:effectLst/>
                <a:uLnTx/>
                <a:uFillTx/>
                <a:latin typeface="Century Gothic"/>
                <a:ea typeface="+mn-ea"/>
                <a:cs typeface="+mn-cs"/>
              </a:rPr>
              <a:t>Pending</a:t>
            </a:r>
            <a:r>
              <a:rPr kumimoji="0" lang="es-MX" sz="1500" b="0" i="0" u="none" strike="noStrike" kern="1200" cap="none" spc="0" normalizeH="0" baseline="0" noProof="0" dirty="0">
                <a:ln>
                  <a:noFill/>
                </a:ln>
                <a:solidFill>
                  <a:prstClr val="black"/>
                </a:solidFill>
                <a:effectLst/>
                <a:uLnTx/>
                <a:uFillTx/>
                <a:latin typeface="Century Gothic"/>
                <a:ea typeface="+mn-ea"/>
                <a:cs typeface="+mn-cs"/>
              </a:rPr>
              <a:t> </a:t>
            </a:r>
          </a:p>
        </p:txBody>
      </p:sp>
      <p:cxnSp>
        <p:nvCxnSpPr>
          <p:cNvPr id="21" name="Straight Arrow Connector 20"/>
          <p:cNvCxnSpPr>
            <a:cxnSpLocks/>
          </p:cNvCxnSpPr>
          <p:nvPr/>
        </p:nvCxnSpPr>
        <p:spPr>
          <a:xfrm>
            <a:off x="4209088" y="2600088"/>
            <a:ext cx="1987672" cy="163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2328" y="1699858"/>
            <a:ext cx="374936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66612"/>
                </a:solidFill>
                <a:effectLst/>
                <a:uLnTx/>
                <a:uFillTx/>
                <a:latin typeface="Century Gothic"/>
                <a:ea typeface="+mn-ea"/>
                <a:cs typeface="+mn-cs"/>
              </a:rPr>
              <a:t>Impact In the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More than 30,000 families and 908 children served, legal services for 25, </a:t>
            </a:r>
            <a:r>
              <a:rPr lang="en-US" sz="1200" dirty="0">
                <a:solidFill>
                  <a:prstClr val="black"/>
                </a:solidFill>
                <a:latin typeface="Century Gothic"/>
              </a:rPr>
              <a:t>212</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Welcoming Congregations in 56 synods, two Guardian Angel programs, 125 Capitol Hill visits on March 29, plus LIRS.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1171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AMMPARO</a:t>
            </a:r>
            <a:endParaRPr lang="es-CL" dirty="0"/>
          </a:p>
        </p:txBody>
      </p:sp>
      <p:cxnSp>
        <p:nvCxnSpPr>
          <p:cNvPr id="5" name="Straight Connector 4"/>
          <p:cNvCxnSpPr/>
          <p:nvPr/>
        </p:nvCxnSpPr>
        <p:spPr>
          <a:xfrm>
            <a:off x="381146" y="4163847"/>
            <a:ext cx="848909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104233"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2206"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28138"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52043" y="3527854"/>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7827"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3" name="Graphic 12" descr="Meeting"/>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325" y="3706647"/>
            <a:ext cx="914400" cy="914400"/>
          </a:xfrm>
          <a:prstGeom prst="rect">
            <a:avLst/>
          </a:prstGeom>
        </p:spPr>
      </p:pic>
      <p:sp>
        <p:nvSpPr>
          <p:cNvPr id="14" name="TextBox 13"/>
          <p:cNvSpPr txBox="1"/>
          <p:nvPr/>
        </p:nvSpPr>
        <p:spPr>
          <a:xfrm>
            <a:off x="3887153" y="4856930"/>
            <a:ext cx="1330001" cy="400110"/>
          </a:xfrm>
          <a:prstGeom prst="rect">
            <a:avLst/>
          </a:prstGeom>
          <a:noFill/>
        </p:spPr>
        <p:txBody>
          <a:bodyPr wrap="square" rtlCol="0">
            <a:spAutoFit/>
          </a:bodyPr>
          <a:lstStyle/>
          <a:p>
            <a:r>
              <a:rPr lang="en-US" sz="2000" b="1" dirty="0"/>
              <a:t>Fall 2015</a:t>
            </a:r>
          </a:p>
        </p:txBody>
      </p:sp>
      <p:sp>
        <p:nvSpPr>
          <p:cNvPr id="15" name="TextBox 14"/>
          <p:cNvSpPr txBox="1"/>
          <p:nvPr/>
        </p:nvSpPr>
        <p:spPr>
          <a:xfrm>
            <a:off x="89873" y="5217705"/>
            <a:ext cx="1622035" cy="646331"/>
          </a:xfrm>
          <a:prstGeom prst="rect">
            <a:avLst/>
          </a:prstGeom>
          <a:noFill/>
        </p:spPr>
        <p:txBody>
          <a:bodyPr wrap="square" rtlCol="0">
            <a:spAutoFit/>
          </a:bodyPr>
          <a:lstStyle/>
          <a:p>
            <a:pPr algn="ctr"/>
            <a:r>
              <a:rPr lang="en-US" dirty="0"/>
              <a:t>Lutheran Roundtable</a:t>
            </a:r>
          </a:p>
        </p:txBody>
      </p:sp>
      <p:pic>
        <p:nvPicPr>
          <p:cNvPr id="17" name="Graphic 16" descr="Cha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3027" y="3706647"/>
            <a:ext cx="914400" cy="914400"/>
          </a:xfrm>
          <a:prstGeom prst="rect">
            <a:avLst/>
          </a:prstGeom>
        </p:spPr>
      </p:pic>
      <p:sp>
        <p:nvSpPr>
          <p:cNvPr id="18" name="TextBox 17"/>
          <p:cNvSpPr txBox="1"/>
          <p:nvPr/>
        </p:nvSpPr>
        <p:spPr>
          <a:xfrm>
            <a:off x="1776306" y="2499692"/>
            <a:ext cx="1987842" cy="400110"/>
          </a:xfrm>
          <a:prstGeom prst="rect">
            <a:avLst/>
          </a:prstGeom>
          <a:noFill/>
        </p:spPr>
        <p:txBody>
          <a:bodyPr wrap="square" rtlCol="0">
            <a:spAutoFit/>
          </a:bodyPr>
          <a:lstStyle/>
          <a:p>
            <a:r>
              <a:rPr lang="en-US" sz="2000" b="1" dirty="0"/>
              <a:t>Summer 2015</a:t>
            </a:r>
          </a:p>
        </p:txBody>
      </p:sp>
      <p:sp>
        <p:nvSpPr>
          <p:cNvPr id="19" name="TextBox 18"/>
          <p:cNvSpPr txBox="1"/>
          <p:nvPr/>
        </p:nvSpPr>
        <p:spPr>
          <a:xfrm>
            <a:off x="1917231" y="2966613"/>
            <a:ext cx="1622035" cy="369332"/>
          </a:xfrm>
          <a:prstGeom prst="rect">
            <a:avLst/>
          </a:prstGeom>
          <a:noFill/>
        </p:spPr>
        <p:txBody>
          <a:bodyPr wrap="square" rtlCol="0">
            <a:spAutoFit/>
          </a:bodyPr>
          <a:lstStyle/>
          <a:p>
            <a:pPr algn="ctr"/>
            <a:r>
              <a:rPr lang="en-US" dirty="0"/>
              <a:t>Consultation</a:t>
            </a:r>
          </a:p>
        </p:txBody>
      </p:sp>
      <p:pic>
        <p:nvPicPr>
          <p:cNvPr id="21" name="Graphic 20" descr="Group"/>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4954" y="3706647"/>
            <a:ext cx="914400" cy="914400"/>
          </a:xfrm>
          <a:prstGeom prst="rect">
            <a:avLst/>
          </a:prstGeom>
        </p:spPr>
      </p:pic>
      <p:sp>
        <p:nvSpPr>
          <p:cNvPr id="22" name="TextBox 21"/>
          <p:cNvSpPr txBox="1"/>
          <p:nvPr/>
        </p:nvSpPr>
        <p:spPr>
          <a:xfrm>
            <a:off x="252272" y="4863488"/>
            <a:ext cx="1411969" cy="400110"/>
          </a:xfrm>
          <a:prstGeom prst="rect">
            <a:avLst/>
          </a:prstGeom>
          <a:noFill/>
        </p:spPr>
        <p:txBody>
          <a:bodyPr wrap="square" rtlCol="0">
            <a:spAutoFit/>
          </a:bodyPr>
          <a:lstStyle/>
          <a:p>
            <a:r>
              <a:rPr lang="en-US" sz="2000" b="1" dirty="0"/>
              <a:t>Fall 2014</a:t>
            </a:r>
          </a:p>
        </p:txBody>
      </p:sp>
      <p:sp>
        <p:nvSpPr>
          <p:cNvPr id="23" name="TextBox 22"/>
          <p:cNvSpPr txBox="1"/>
          <p:nvPr/>
        </p:nvSpPr>
        <p:spPr>
          <a:xfrm>
            <a:off x="3178627" y="5217705"/>
            <a:ext cx="2747051" cy="784830"/>
          </a:xfrm>
          <a:prstGeom prst="rect">
            <a:avLst/>
          </a:prstGeom>
          <a:noFill/>
        </p:spPr>
        <p:txBody>
          <a:bodyPr wrap="square" rtlCol="0">
            <a:spAutoFit/>
          </a:bodyPr>
          <a:lstStyle/>
          <a:p>
            <a:pPr algn="ctr"/>
            <a:r>
              <a:rPr lang="en-US" sz="1500" dirty="0"/>
              <a:t>Conference of Bishops</a:t>
            </a:r>
          </a:p>
          <a:p>
            <a:pPr algn="ctr"/>
            <a:r>
              <a:rPr lang="en-US" sz="1500" dirty="0"/>
              <a:t>Synodical Vice Presidents</a:t>
            </a:r>
          </a:p>
          <a:p>
            <a:pPr algn="ctr"/>
            <a:r>
              <a:rPr lang="en-US" sz="1500" dirty="0"/>
              <a:t>Latino Ministry Strategy</a:t>
            </a:r>
          </a:p>
        </p:txBody>
      </p:sp>
      <p:pic>
        <p:nvPicPr>
          <p:cNvPr id="6" name="Graphic 5" descr="Teache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859" y="3713205"/>
            <a:ext cx="914400" cy="914400"/>
          </a:xfrm>
          <a:prstGeom prst="rect">
            <a:avLst/>
          </a:prstGeom>
        </p:spPr>
      </p:pic>
      <p:pic>
        <p:nvPicPr>
          <p:cNvPr id="16" name="Graphic 15" descr="Schoolhouse"/>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86575" y="3700469"/>
            <a:ext cx="914400" cy="914400"/>
          </a:xfrm>
          <a:prstGeom prst="rect">
            <a:avLst/>
          </a:prstGeom>
        </p:spPr>
      </p:pic>
      <p:sp>
        <p:nvSpPr>
          <p:cNvPr id="24" name="TextBox 23"/>
          <p:cNvSpPr txBox="1"/>
          <p:nvPr/>
        </p:nvSpPr>
        <p:spPr>
          <a:xfrm>
            <a:off x="7237216" y="4952884"/>
            <a:ext cx="2013118" cy="400110"/>
          </a:xfrm>
          <a:prstGeom prst="rect">
            <a:avLst/>
          </a:prstGeom>
          <a:noFill/>
        </p:spPr>
        <p:txBody>
          <a:bodyPr wrap="square" rtlCol="0">
            <a:spAutoFit/>
          </a:bodyPr>
          <a:lstStyle/>
          <a:p>
            <a:r>
              <a:rPr lang="en-US" sz="2000" b="1" dirty="0"/>
              <a:t>Summer 2016</a:t>
            </a:r>
          </a:p>
        </p:txBody>
      </p:sp>
      <p:sp>
        <p:nvSpPr>
          <p:cNvPr id="25" name="TextBox 24"/>
          <p:cNvSpPr txBox="1"/>
          <p:nvPr/>
        </p:nvSpPr>
        <p:spPr>
          <a:xfrm>
            <a:off x="5536141" y="2499692"/>
            <a:ext cx="1679836" cy="400110"/>
          </a:xfrm>
          <a:prstGeom prst="rect">
            <a:avLst/>
          </a:prstGeom>
          <a:noFill/>
        </p:spPr>
        <p:txBody>
          <a:bodyPr wrap="square" rtlCol="0">
            <a:spAutoFit/>
          </a:bodyPr>
          <a:lstStyle/>
          <a:p>
            <a:r>
              <a:rPr lang="en-US" sz="2000" b="1" dirty="0"/>
              <a:t>Spring 2016</a:t>
            </a:r>
          </a:p>
        </p:txBody>
      </p:sp>
      <p:sp>
        <p:nvSpPr>
          <p:cNvPr id="26" name="TextBox 25"/>
          <p:cNvSpPr txBox="1"/>
          <p:nvPr/>
        </p:nvSpPr>
        <p:spPr>
          <a:xfrm>
            <a:off x="5417404" y="2899455"/>
            <a:ext cx="1887902" cy="646331"/>
          </a:xfrm>
          <a:prstGeom prst="rect">
            <a:avLst/>
          </a:prstGeom>
          <a:noFill/>
        </p:spPr>
        <p:txBody>
          <a:bodyPr wrap="square" rtlCol="0">
            <a:spAutoFit/>
          </a:bodyPr>
          <a:lstStyle/>
          <a:p>
            <a:pPr algn="ctr"/>
            <a:r>
              <a:rPr lang="en-US" dirty="0"/>
              <a:t>ELCA Church Council</a:t>
            </a:r>
          </a:p>
        </p:txBody>
      </p:sp>
      <p:sp>
        <p:nvSpPr>
          <p:cNvPr id="27" name="TextBox 26"/>
          <p:cNvSpPr txBox="1"/>
          <p:nvPr/>
        </p:nvSpPr>
        <p:spPr>
          <a:xfrm>
            <a:off x="7412280" y="5369353"/>
            <a:ext cx="1622035" cy="646331"/>
          </a:xfrm>
          <a:prstGeom prst="rect">
            <a:avLst/>
          </a:prstGeom>
          <a:noFill/>
        </p:spPr>
        <p:txBody>
          <a:bodyPr wrap="square" rtlCol="0">
            <a:spAutoFit/>
          </a:bodyPr>
          <a:lstStyle/>
          <a:p>
            <a:pPr algn="ctr"/>
            <a:r>
              <a:rPr lang="en-US" dirty="0"/>
              <a:t>Churchwide Assembly</a:t>
            </a:r>
          </a:p>
        </p:txBody>
      </p:sp>
    </p:spTree>
    <p:extLst>
      <p:ext uri="{BB962C8B-B14F-4D97-AF65-F5344CB8AC3E}">
        <p14:creationId xmlns:p14="http://schemas.microsoft.com/office/powerpoint/2010/main" val="18909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543800" cy="6477000"/>
          </a:xfrm>
        </p:spPr>
        <p:txBody>
          <a:bodyPr>
            <a:normAutofit/>
          </a:bodyPr>
          <a:lstStyle/>
          <a:p>
            <a:r>
              <a:rPr lang="en-US" b="1" dirty="0"/>
              <a:t>Central American Situation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46" y="1433541"/>
            <a:ext cx="3515360" cy="4500880"/>
          </a:xfrm>
        </p:spPr>
      </p:pic>
      <p:sp>
        <p:nvSpPr>
          <p:cNvPr id="3" name="TextBox 2"/>
          <p:cNvSpPr txBox="1"/>
          <p:nvPr/>
        </p:nvSpPr>
        <p:spPr>
          <a:xfrm>
            <a:off x="4295096" y="1951711"/>
            <a:ext cx="4227637" cy="4278094"/>
          </a:xfrm>
          <a:prstGeom prst="rect">
            <a:avLst/>
          </a:prstGeom>
          <a:noFill/>
        </p:spPr>
        <p:txBody>
          <a:bodyPr wrap="square" rtlCol="0">
            <a:spAutoFit/>
          </a:bodyPr>
          <a:lstStyle/>
          <a:p>
            <a:r>
              <a:rPr lang="en-US" dirty="0"/>
              <a:t>According to U.S. Customs and Border Protection reports in the fiscal year ended Sept. 30, 2014, there were detentions of 68,541 children aged 17 and under who crossed the border unaccompanied by a parent or relative.</a:t>
            </a:r>
          </a:p>
          <a:p>
            <a:endParaRPr lang="en-US" dirty="0"/>
          </a:p>
          <a:p>
            <a:r>
              <a:rPr lang="en-US" dirty="0"/>
              <a:t>This compared to 38,759 the year before. This slide shows the numbers rising from 2011.</a:t>
            </a:r>
          </a:p>
          <a:p>
            <a:r>
              <a:rPr lang="en-US" sz="1400" dirty="0"/>
              <a:t>Source: The New York Times, </a:t>
            </a:r>
            <a:r>
              <a:rPr lang="en-US" sz="1400" u="sng" dirty="0">
                <a:hlinkClick r:id="rId3"/>
              </a:rPr>
              <a:t>nytimes.com/interactive/2014/07/14/us/100000003001471.mobile.html</a:t>
            </a:r>
            <a:endParaRPr lang="es-CL" sz="1400" dirty="0"/>
          </a:p>
          <a:p>
            <a:endParaRPr lang="en-US" sz="1400" dirty="0"/>
          </a:p>
        </p:txBody>
      </p:sp>
    </p:spTree>
    <p:extLst>
      <p:ext uri="{BB962C8B-B14F-4D97-AF65-F5344CB8AC3E}">
        <p14:creationId xmlns:p14="http://schemas.microsoft.com/office/powerpoint/2010/main" val="30945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are children, youth and families fleeing Central America? </a:t>
            </a:r>
            <a:endParaRPr lang="es-CL" sz="3200" dirty="0"/>
          </a:p>
        </p:txBody>
      </p:sp>
      <p:sp>
        <p:nvSpPr>
          <p:cNvPr id="3" name="Content Placeholder 2"/>
          <p:cNvSpPr>
            <a:spLocks noGrp="1"/>
          </p:cNvSpPr>
          <p:nvPr>
            <p:ph idx="1"/>
          </p:nvPr>
        </p:nvSpPr>
        <p:spPr/>
        <p:txBody>
          <a:bodyPr/>
          <a:lstStyle/>
          <a:p>
            <a:r>
              <a:rPr lang="en-US" dirty="0"/>
              <a:t>Violence</a:t>
            </a:r>
          </a:p>
          <a:p>
            <a:r>
              <a:rPr lang="en-US" dirty="0"/>
              <a:t>Poverty and economic hardship</a:t>
            </a:r>
          </a:p>
          <a:p>
            <a:r>
              <a:rPr lang="en-US" dirty="0"/>
              <a:t>Climate change</a:t>
            </a:r>
          </a:p>
          <a:p>
            <a:r>
              <a:rPr lang="en-US" dirty="0"/>
              <a:t>Internal displacement is also significant</a:t>
            </a:r>
            <a:endParaRPr lang="es-CL" dirty="0"/>
          </a:p>
        </p:txBody>
      </p:sp>
    </p:spTree>
    <p:extLst>
      <p:ext uri="{BB962C8B-B14F-4D97-AF65-F5344CB8AC3E}">
        <p14:creationId xmlns:p14="http://schemas.microsoft.com/office/powerpoint/2010/main" val="296873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Homicides</a:t>
            </a:r>
          </a:p>
        </p:txBody>
      </p:sp>
      <p:sp>
        <p:nvSpPr>
          <p:cNvPr id="5" name="Content Placeholder 4"/>
          <p:cNvSpPr>
            <a:spLocks noGrp="1"/>
          </p:cNvSpPr>
          <p:nvPr>
            <p:ph idx="1"/>
          </p:nvPr>
        </p:nvSpPr>
        <p:spPr/>
        <p:txBody>
          <a:bodyPr>
            <a:normAutofit lnSpcReduction="10000"/>
          </a:bodyPr>
          <a:lstStyle/>
          <a:p>
            <a:r>
              <a:rPr lang="en-US" dirty="0"/>
              <a:t>2021 homicide rates in Northern Triangle countries </a:t>
            </a:r>
          </a:p>
          <a:p>
            <a:pPr lvl="1"/>
            <a:r>
              <a:rPr lang="en-US" dirty="0"/>
              <a:t>Honduras – 38.6 per 100,000</a:t>
            </a:r>
          </a:p>
          <a:p>
            <a:pPr lvl="1"/>
            <a:r>
              <a:rPr lang="en-US" dirty="0"/>
              <a:t>El Salvador – 17.6 per 100,000</a:t>
            </a:r>
          </a:p>
          <a:p>
            <a:pPr lvl="1"/>
            <a:r>
              <a:rPr lang="en-US" dirty="0"/>
              <a:t>Guatemala – 16.6 per 100,000</a:t>
            </a:r>
          </a:p>
          <a:p>
            <a:pPr lvl="1"/>
            <a:endParaRPr lang="en-US" dirty="0"/>
          </a:p>
          <a:p>
            <a:pPr lvl="1"/>
            <a:r>
              <a:rPr lang="en-US" dirty="0"/>
              <a:t>Compared to the approximate 2020 U.S. rate of 6.5 per 100,000</a:t>
            </a:r>
          </a:p>
          <a:p>
            <a:pPr marL="365760" lvl="1" indent="0">
              <a:buNone/>
            </a:pPr>
            <a:endParaRPr lang="en-US" sz="1500" dirty="0"/>
          </a:p>
          <a:p>
            <a:pPr marL="365760" lvl="1" indent="0">
              <a:buNone/>
            </a:pPr>
            <a:r>
              <a:rPr lang="en-US" sz="1500" dirty="0"/>
              <a:t>Source: David Gagne, </a:t>
            </a:r>
            <a:r>
              <a:rPr lang="en-US" sz="1500" dirty="0" err="1"/>
              <a:t>InSight</a:t>
            </a:r>
            <a:r>
              <a:rPr lang="en-US" sz="1500" dirty="0"/>
              <a:t> Crime’s 2021 Homicide Round-up, Insight Crime, Feb. 1, 2022 </a:t>
            </a:r>
          </a:p>
          <a:p>
            <a:pPr marL="365760" lvl="1" indent="0">
              <a:buNone/>
            </a:pPr>
            <a:endParaRPr lang="en-US" sz="1500" dirty="0"/>
          </a:p>
          <a:p>
            <a:pPr lvl="1"/>
            <a:endParaRPr lang="en-US" dirty="0"/>
          </a:p>
          <a:p>
            <a:pPr lvl="1"/>
            <a:endParaRPr lang="es-CL" dirty="0"/>
          </a:p>
        </p:txBody>
      </p:sp>
    </p:spTree>
    <p:extLst>
      <p:ext uri="{BB962C8B-B14F-4D97-AF65-F5344CB8AC3E}">
        <p14:creationId xmlns:p14="http://schemas.microsoft.com/office/powerpoint/2010/main" val="34017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FFISYNC_SLIDE_GUID" val="09b29b1e-5ca5-4dde-a65c-a06f38bba5b4"/>
</p:tagLst>
</file>

<file path=ppt/tags/tag2.xml><?xml version="1.0" encoding="utf-8"?>
<p:tagLst xmlns:a="http://schemas.openxmlformats.org/drawingml/2006/main" xmlns:r="http://schemas.openxmlformats.org/officeDocument/2006/relationships" xmlns:p="http://schemas.openxmlformats.org/presentationml/2006/main">
  <p:tag name="OFFISYNC_SLIDE_GUID" val="4f87dcd2-4d3d-4de9-baea-185bfb13cc2c"/>
</p:tagLst>
</file>

<file path=ppt/tags/tag3.xml><?xml version="1.0" encoding="utf-8"?>
<p:tagLst xmlns:a="http://schemas.openxmlformats.org/drawingml/2006/main" xmlns:r="http://schemas.openxmlformats.org/officeDocument/2006/relationships" xmlns:p="http://schemas.openxmlformats.org/presentationml/2006/main">
  <p:tag name="OFFISYNC_SLIDE_GUID" val="8251ba08-29b8-4e03-94ae-8bff92ac46b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usti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3b974f-4cf2-4f2b-8081-287a5ea837dc">
      <Value>134</Value>
      <Value>5</Value>
      <Value>374</Value>
      <Value>456</Value>
      <Value>14</Value>
    </TaxCatchAll>
    <Date xmlns="0e456244-9f82-43cd-a08b-0fc491365cef" xsi:nil="true"/>
    <lcf76f155ced4ddcb4097134ff3c332f xmlns="0e456244-9f82-43cd-a08b-0fc491365cef">
      <Terms xmlns="http://schemas.microsoft.com/office/infopath/2007/PartnerControls"/>
    </lcf76f155ced4ddcb4097134ff3c332f>
    <Used_x0020_By xmlns="0e456244-9f82-43cd-a08b-0fc491365cef">- Both</Used_x0020_By>
    <_dlc_DocId xmlns="443b974f-4cf2-4f2b-8081-287a5ea837dc">4D3JZ2TK2AEZ-1706065743-59119</_dlc_DocId>
    <_dlc_DocIdUrl xmlns="443b974f-4cf2-4f2b-8081-287a5ea837dc">
      <Url>https://elcacwo.sharepoint.com/sites/ITStaff/_layouts/15/DocIdRedir.aspx?ID=4D3JZ2TK2AEZ-1706065743-59119</Url>
      <Description>4D3JZ2TK2AEZ-1706065743-59119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9F3BF8C-5244-4FB7-AA39-D738CC20951C}">
  <ds:schemaRefs>
    <ds:schemaRef ds:uri="d087f69f-f3c5-4cc5-af88-9bcec61be179"/>
    <ds:schemaRef ds:uri="http://purl.org/dc/dcmitype/"/>
    <ds:schemaRef ds:uri="http://schemas.openxmlformats.org/package/2006/metadata/core-properties"/>
    <ds:schemaRef ds:uri="8a140621-1a49-429d-a76a-0b4eaceb60d3"/>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6AD5749-ABE5-47F4-8920-2F295841D35B}"/>
</file>

<file path=customXml/itemProps3.xml><?xml version="1.0" encoding="utf-8"?>
<ds:datastoreItem xmlns:ds="http://schemas.openxmlformats.org/officeDocument/2006/customXml" ds:itemID="{3C2F3C1F-3AF1-44AF-95CE-ADBDB4A25AD6}">
  <ds:schemaRefs>
    <ds:schemaRef ds:uri="http://schemas.microsoft.com/sharepoint/v3/contenttype/forms"/>
  </ds:schemaRefs>
</ds:datastoreItem>
</file>

<file path=customXml/itemProps4.xml><?xml version="1.0" encoding="utf-8"?>
<ds:datastoreItem xmlns:ds="http://schemas.openxmlformats.org/officeDocument/2006/customXml" ds:itemID="{E9392202-E366-4B80-8FA8-1A28066A16E9}"/>
</file>

<file path=docProps/app.xml><?xml version="1.0" encoding="utf-8"?>
<Properties xmlns="http://schemas.openxmlformats.org/officeDocument/2006/extended-properties" xmlns:vt="http://schemas.openxmlformats.org/officeDocument/2006/docPropsVTypes">
  <Template>Austin</Template>
  <TotalTime>1573</TotalTime>
  <Words>3296</Words>
  <Application>Microsoft Office PowerPoint</Application>
  <PresentationFormat>On-screen Show (4:3)</PresentationFormat>
  <Paragraphs>279</Paragraphs>
  <Slides>43</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Calibri Light</vt:lpstr>
      <vt:lpstr>Century Gothic</vt:lpstr>
      <vt:lpstr>Helvetica</vt:lpstr>
      <vt:lpstr>Lato</vt:lpstr>
      <vt:lpstr>Times New Roman</vt:lpstr>
      <vt:lpstr>Wingdings 2</vt:lpstr>
      <vt:lpstr>Austin</vt:lpstr>
      <vt:lpstr>Office Theme</vt:lpstr>
      <vt:lpstr>1_Austin</vt:lpstr>
      <vt:lpstr>PowerPoint Presentation</vt:lpstr>
      <vt:lpstr>Workshop agenda</vt:lpstr>
      <vt:lpstr> God is our refuge and strength, a very present help in trouble.                                      – Psalm 46:1</vt:lpstr>
      <vt:lpstr>PowerPoint Presentation</vt:lpstr>
      <vt:lpstr>PowerPoint Presentation</vt:lpstr>
      <vt:lpstr>History of AMMPARO</vt:lpstr>
      <vt:lpstr>Central American Situation</vt:lpstr>
      <vt:lpstr>Why are children, youth and families fleeing Central America? </vt:lpstr>
      <vt:lpstr>Homicides</vt:lpstr>
      <vt:lpstr>Northern Triangle cities with the highest  homicide rates</vt:lpstr>
      <vt:lpstr>Gender-based violence</vt:lpstr>
      <vt:lpstr>Central American refugees</vt:lpstr>
      <vt:lpstr>PowerPoint Presentation</vt:lpstr>
      <vt:lpstr>PowerPoint Presentation</vt:lpstr>
      <vt:lpstr>PowerPoint Presentation</vt:lpstr>
      <vt:lpstr>The journey: The problems</vt:lpstr>
      <vt:lpstr>Selected videos </vt:lpstr>
      <vt:lpstr>U.S. situation</vt:lpstr>
      <vt:lpstr>Approximate Numbers for FY 2022</vt:lpstr>
      <vt:lpstr>PowerPoint Presentation</vt:lpstr>
      <vt:lpstr>U.S. situation</vt:lpstr>
      <vt:lpstr>The ELCA AMMPARO Strategy</vt:lpstr>
      <vt:lpstr>AMMPARO commitments God is our refuge and strength, a very present help in trouble. – Psalm 46:1</vt:lpstr>
      <vt:lpstr>PowerPoint Presentation</vt:lpstr>
      <vt:lpstr>Independent guiding principles</vt:lpstr>
      <vt:lpstr>AMMPARO ACTIVITIES</vt:lpstr>
      <vt:lpstr>Welcoming Congregations</vt:lpstr>
      <vt:lpstr>212 Welcoming Congregations</vt:lpstr>
      <vt:lpstr>Local responses</vt:lpstr>
      <vt:lpstr>PowerPoint Presentation</vt:lpstr>
      <vt:lpstr>Asylum applications skyrocket</vt:lpstr>
      <vt:lpstr>ELCA Guardian Angel program for unaccompanied and migrant children </vt:lpstr>
      <vt:lpstr>PowerPoint Presentation</vt:lpstr>
      <vt:lpstr> The ELCA and LIRS collaborate in accompaniment through </vt:lpstr>
      <vt:lpstr>PowerPoint Presentation</vt:lpstr>
      <vt:lpstr>PowerPoint Presentation</vt:lpstr>
      <vt:lpstr>PowerPoint Presentation</vt:lpstr>
      <vt:lpstr>Give the gift of family</vt:lpstr>
      <vt:lpstr>Advocacy</vt:lpstr>
      <vt:lpstr>Advocacy seeks</vt:lpstr>
      <vt:lpstr>Resources </vt:lpstr>
      <vt:lpstr>40-day “I was a stranger” Bible and prayer challenge</vt:lpstr>
      <vt:lpstr>Questions? </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AMMPARO_workshop.pptx</dc:title>
  <dc:creator>Bruce Helland</dc:creator>
  <cp:lastModifiedBy>Caitlin Sellnow</cp:lastModifiedBy>
  <cp:revision>125</cp:revision>
  <dcterms:modified xsi:type="dcterms:W3CDTF">2022-09-23T15:29:24Z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ff9ff76d6d04245968fbeacd7773757">
    <vt:lpwstr>English|2a561fb9-8cee-4c70-9ce6-5f63a2094213</vt:lpwstr>
  </property>
  <property fmtid="{D5CDD505-2E9C-101B-9397-08002B2CF9AE}" pid="3" name="b8cf5103550044b6adff90de73dcc70d">
    <vt:lpwstr>AMMPARO|6c2efe16-f0d3-4000-99d8-9e5e1bd3c0af</vt:lpwstr>
  </property>
  <property fmtid="{D5CDD505-2E9C-101B-9397-08002B2CF9AE}" pid="4" name="p0eec0248d09446db2b674e7726de702">
    <vt:lpwstr>Immigration|b5c9fe74-6183-476d-a1f2-784c229bf12c</vt:lpwstr>
  </property>
  <property fmtid="{D5CDD505-2E9C-101B-9397-08002B2CF9AE}" pid="5" name="_dlc_policyId">
    <vt:lpwstr/>
  </property>
  <property fmtid="{D5CDD505-2E9C-101B-9397-08002B2CF9AE}" pid="6" name="dbcb669f85a94c79882e4591e49db382">
    <vt:lpwstr>Advocacy|2405c3ca-38c8-4632-8f2c-c6775cd7e9f0</vt:lpwstr>
  </property>
  <property fmtid="{D5CDD505-2E9C-101B-9397-08002B2CF9AE}" pid="7" name="WorkflowChangePath">
    <vt:lpwstr>32a077e0-ba6a-407a-9a7a-918258ea8736,4;32a077e0-ba6a-407a-9a7a-918258ea8736,9;32a077e0-ba6a-407a-9a7a-918258ea8736,13;32a077e0-ba6a-407a-9a7a-918258ea8736,16;8b4633e0-e339-4ef2-8df3-a043f9012779,19;</vt:lpwstr>
  </property>
  <property fmtid="{D5CDD505-2E9C-101B-9397-08002B2CF9AE}" pid="8" name="ContentTypeId">
    <vt:lpwstr>0x010100B534DF4E09249B449DB0A5AAD152C9A0</vt:lpwstr>
  </property>
  <property fmtid="{D5CDD505-2E9C-101B-9397-08002B2CF9AE}" pid="9" name="f4e18a6ced514bde9eff9825603cfd24">
    <vt:lpwstr>Rostered Leader|56169c40-0831-4ea5-a38d-f239aac3518f</vt:lpwstr>
  </property>
  <property fmtid="{D5CDD505-2E9C-101B-9397-08002B2CF9AE}" pid="10" name="Resource Language">
    <vt:lpwstr>5;#English|2a561fb9-8cee-4c70-9ce6-5f63a2094213</vt:lpwstr>
  </property>
  <property fmtid="{D5CDD505-2E9C-101B-9397-08002B2CF9AE}" pid="11" name="Resource Category">
    <vt:lpwstr>134;#Advocacy|2405c3ca-38c8-4632-8f2c-c6775cd7e9f0</vt:lpwstr>
  </property>
  <property fmtid="{D5CDD505-2E9C-101B-9397-08002B2CF9AE}" pid="12" name="Resource Primary Audience">
    <vt:lpwstr>14;#Rostered Leader|56169c40-0831-4ea5-a38d-f239aac3518f</vt:lpwstr>
  </property>
  <property fmtid="{D5CDD505-2E9C-101B-9397-08002B2CF9AE}" pid="13" name="ItemRetentionFormula">
    <vt:lpwstr/>
  </property>
  <property fmtid="{D5CDD505-2E9C-101B-9397-08002B2CF9AE}" pid="14" name="Resource Interests">
    <vt:lpwstr>374;#Immigration|b5c9fe74-6183-476d-a1f2-784c229bf12c</vt:lpwstr>
  </property>
  <property fmtid="{D5CDD505-2E9C-101B-9397-08002B2CF9AE}" pid="15" name="Resource Subcategory">
    <vt:lpwstr>456;#AMMPARO|6c2efe16-f0d3-4000-99d8-9e5e1bd3c0af</vt:lpwstr>
  </property>
  <property fmtid="{D5CDD505-2E9C-101B-9397-08002B2CF9AE}" pid="16" name="Metrics File with Extension">
    <vt:lpwstr>1867</vt:lpwstr>
  </property>
  <property fmtid="{D5CDD505-2E9C-101B-9397-08002B2CF9AE}" pid="17" name="_dlc_DocIdItemGuid">
    <vt:lpwstr>43e21c6e-3d7e-4ae8-9f51-527e9f069547</vt:lpwstr>
  </property>
</Properties>
</file>