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1.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2.xml" ContentType="application/vnd.openxmlformats-officedocument.presentationml.notesSl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1.xml" ContentType="application/vnd.openxmlformats-officedocument.drawingml.chartshapes+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2.xml" ContentType="application/vnd.openxmlformats-officedocument.drawingml.chartshapes+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3.xml" ContentType="application/vnd.openxmlformats-officedocument.drawingml.chartshapes+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4.xml" ContentType="application/vnd.openxmlformats-officedocument.drawingml.chartshapes+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5.xml" ContentType="application/vnd.openxmlformats-officedocument.drawingml.chartshapes+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6.xml" ContentType="application/vnd.openxmlformats-officedocument.drawingml.chartshapes+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7.xml" ContentType="application/vnd.openxmlformats-officedocument.drawingml.chartshapes+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8.xml" ContentType="application/vnd.openxmlformats-officedocument.drawingml.chartshapes+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9.xml" ContentType="application/vnd.openxmlformats-officedocument.drawingml.chartshapes+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10.xml" ContentType="application/vnd.openxmlformats-officedocument.drawingml.chartshapes+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11.xml" ContentType="application/vnd.openxmlformats-officedocument.drawingml.chartshapes+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2.xml" ContentType="application/vnd.openxmlformats-officedocument.drawingml.chartshapes+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3.xml" ContentType="application/vnd.openxmlformats-officedocument.drawingml.chartshapes+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14.xml" ContentType="application/vnd.openxmlformats-officedocument.drawingml.chartshapes+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drawings/drawing15.xml" ContentType="application/vnd.openxmlformats-officedocument.drawingml.chartshapes+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16.xml" ContentType="application/vnd.openxmlformats-officedocument.drawingml.chartshapes+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drawings/drawing17.xml" ContentType="application/vnd.openxmlformats-officedocument.drawingml.chartshapes+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drawings/drawing18.xml" ContentType="application/vnd.openxmlformats-officedocument.drawingml.chartshapes+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19.xml" ContentType="application/vnd.openxmlformats-officedocument.drawingml.chartshapes+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0.xml" ContentType="application/vnd.openxmlformats-officedocument.drawingml.chartshapes+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drawings/drawing21.xml" ContentType="application/vnd.openxmlformats-officedocument.drawingml.chartshapes+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drawings/drawing22.xml" ContentType="application/vnd.openxmlformats-officedocument.drawingml.chartshapes+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drawings/drawing23.xml" ContentType="application/vnd.openxmlformats-officedocument.drawingml.chartshapes+xml"/>
  <Override PartName="/ppt/charts/chart51.xml" ContentType="application/vnd.openxmlformats-officedocument.drawingml.chart+xml"/>
  <Override PartName="/ppt/charts/style49.xml" ContentType="application/vnd.ms-office.chartstyle+xml"/>
  <Override PartName="/ppt/charts/colors49.xml" ContentType="application/vnd.ms-office.chartcolorstyle+xml"/>
  <Override PartName="/ppt/drawings/drawing24.xml" ContentType="application/vnd.openxmlformats-officedocument.drawingml.chartshapes+xml"/>
  <Override PartName="/ppt/notesSlides/notesSlide23.xml" ContentType="application/vnd.openxmlformats-officedocument.presentationml.notesSlide+xml"/>
  <Override PartName="/ppt/charts/chart52.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3.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4.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24.xml" ContentType="application/vnd.openxmlformats-officedocument.presentationml.notesSlide+xml"/>
  <Override PartName="/ppt/charts/chart55.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25.xml" ContentType="application/vnd.openxmlformats-officedocument.presentationml.notesSlide+xml"/>
  <Override PartName="/ppt/charts/chart56.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7.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8.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9.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26.xml" ContentType="application/vnd.openxmlformats-officedocument.presentationml.notesSlide+xml"/>
  <Override PartName="/ppt/charts/chart60.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27.xml" ContentType="application/vnd.openxmlformats-officedocument.presentationml.notesSlide+xml"/>
  <Override PartName="/ppt/charts/chart61.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28.xml" ContentType="application/vnd.openxmlformats-officedocument.presentationml.notesSlide+xml"/>
  <Override PartName="/ppt/charts/chart62.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29.xml" ContentType="application/vnd.openxmlformats-officedocument.presentationml.notesSlide+xml"/>
  <Override PartName="/ppt/charts/chart63.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359" r:id="rId5"/>
    <p:sldId id="259" r:id="rId6"/>
    <p:sldId id="304" r:id="rId7"/>
    <p:sldId id="397" r:id="rId8"/>
    <p:sldId id="434" r:id="rId9"/>
    <p:sldId id="435" r:id="rId10"/>
    <p:sldId id="287" r:id="rId11"/>
    <p:sldId id="306" r:id="rId12"/>
    <p:sldId id="308" r:id="rId13"/>
    <p:sldId id="307" r:id="rId14"/>
    <p:sldId id="297" r:id="rId15"/>
    <p:sldId id="402" r:id="rId16"/>
    <p:sldId id="433" r:id="rId17"/>
    <p:sldId id="403" r:id="rId18"/>
    <p:sldId id="405" r:id="rId19"/>
    <p:sldId id="404" r:id="rId20"/>
    <p:sldId id="299" r:id="rId21"/>
    <p:sldId id="420" r:id="rId22"/>
    <p:sldId id="421" r:id="rId23"/>
    <p:sldId id="426" r:id="rId24"/>
    <p:sldId id="430" r:id="rId25"/>
    <p:sldId id="431" r:id="rId26"/>
    <p:sldId id="432" r:id="rId27"/>
    <p:sldId id="419" r:id="rId28"/>
    <p:sldId id="384" r:id="rId29"/>
    <p:sldId id="383" r:id="rId30"/>
    <p:sldId id="423" r:id="rId31"/>
    <p:sldId id="425" r:id="rId32"/>
    <p:sldId id="300" r:id="rId33"/>
    <p:sldId id="321" r:id="rId34"/>
    <p:sldId id="301" r:id="rId35"/>
    <p:sldId id="327" r:id="rId36"/>
    <p:sldId id="328" r:id="rId37"/>
    <p:sldId id="360" r:id="rId38"/>
    <p:sldId id="406" r:id="rId39"/>
    <p:sldId id="407" r:id="rId40"/>
    <p:sldId id="408" r:id="rId41"/>
    <p:sldId id="409" r:id="rId42"/>
    <p:sldId id="410" r:id="rId43"/>
    <p:sldId id="438" r:id="rId44"/>
    <p:sldId id="411" r:id="rId45"/>
    <p:sldId id="412" r:id="rId46"/>
    <p:sldId id="413" r:id="rId47"/>
    <p:sldId id="334" r:id="rId48"/>
    <p:sldId id="333" r:id="rId49"/>
    <p:sldId id="386" r:id="rId50"/>
    <p:sldId id="340" r:id="rId51"/>
    <p:sldId id="414" r:id="rId52"/>
    <p:sldId id="415" r:id="rId53"/>
    <p:sldId id="341" r:id="rId54"/>
    <p:sldId id="416" r:id="rId55"/>
    <p:sldId id="342" r:id="rId56"/>
    <p:sldId id="417" r:id="rId57"/>
    <p:sldId id="320" r:id="rId58"/>
    <p:sldId id="398" r:id="rId59"/>
    <p:sldId id="399" r:id="rId60"/>
    <p:sldId id="400" r:id="rId61"/>
    <p:sldId id="401" r:id="rId62"/>
    <p:sldId id="302" r:id="rId63"/>
    <p:sldId id="352" r:id="rId64"/>
    <p:sldId id="351" r:id="rId65"/>
    <p:sldId id="436" r:id="rId66"/>
    <p:sldId id="437" r:id="rId67"/>
    <p:sldId id="361" r:id="rId68"/>
    <p:sldId id="362" r:id="rId69"/>
    <p:sldId id="363" r:id="rId70"/>
    <p:sldId id="366" r:id="rId71"/>
    <p:sldId id="367" r:id="rId72"/>
    <p:sldId id="368" r:id="rId73"/>
    <p:sldId id="369" r:id="rId74"/>
    <p:sldId id="370" r:id="rId75"/>
    <p:sldId id="396" r:id="rId76"/>
    <p:sldId id="372" r:id="rId77"/>
    <p:sldId id="373" r:id="rId78"/>
    <p:sldId id="374" r:id="rId79"/>
    <p:sldId id="375" r:id="rId80"/>
    <p:sldId id="376" r:id="rId81"/>
    <p:sldId id="393" r:id="rId82"/>
    <p:sldId id="378" r:id="rId83"/>
    <p:sldId id="394" r:id="rId84"/>
    <p:sldId id="380" r:id="rId85"/>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phisticated Business" id="{58BEDF31-0425-40C4-87B2-EBC1798A92EE}">
          <p14:sldIdLst>
            <p14:sldId id="359"/>
            <p14:sldId id="259"/>
            <p14:sldId id="304"/>
            <p14:sldId id="397"/>
            <p14:sldId id="434"/>
            <p14:sldId id="435"/>
            <p14:sldId id="287"/>
            <p14:sldId id="306"/>
            <p14:sldId id="308"/>
            <p14:sldId id="307"/>
            <p14:sldId id="297"/>
            <p14:sldId id="402"/>
            <p14:sldId id="433"/>
            <p14:sldId id="403"/>
            <p14:sldId id="405"/>
            <p14:sldId id="404"/>
            <p14:sldId id="299"/>
            <p14:sldId id="420"/>
            <p14:sldId id="421"/>
            <p14:sldId id="426"/>
            <p14:sldId id="430"/>
            <p14:sldId id="431"/>
            <p14:sldId id="432"/>
            <p14:sldId id="419"/>
            <p14:sldId id="384"/>
            <p14:sldId id="383"/>
            <p14:sldId id="423"/>
            <p14:sldId id="425"/>
            <p14:sldId id="300"/>
            <p14:sldId id="321"/>
            <p14:sldId id="301"/>
            <p14:sldId id="327"/>
            <p14:sldId id="328"/>
            <p14:sldId id="360"/>
            <p14:sldId id="406"/>
            <p14:sldId id="407"/>
            <p14:sldId id="408"/>
            <p14:sldId id="409"/>
            <p14:sldId id="410"/>
            <p14:sldId id="438"/>
            <p14:sldId id="411"/>
            <p14:sldId id="412"/>
            <p14:sldId id="413"/>
            <p14:sldId id="334"/>
            <p14:sldId id="333"/>
            <p14:sldId id="386"/>
            <p14:sldId id="340"/>
            <p14:sldId id="414"/>
            <p14:sldId id="415"/>
            <p14:sldId id="341"/>
            <p14:sldId id="416"/>
            <p14:sldId id="342"/>
            <p14:sldId id="417"/>
            <p14:sldId id="320"/>
            <p14:sldId id="398"/>
            <p14:sldId id="399"/>
            <p14:sldId id="400"/>
            <p14:sldId id="401"/>
            <p14:sldId id="302"/>
            <p14:sldId id="352"/>
            <p14:sldId id="351"/>
            <p14:sldId id="436"/>
            <p14:sldId id="437"/>
            <p14:sldId id="361"/>
            <p14:sldId id="362"/>
            <p14:sldId id="363"/>
            <p14:sldId id="366"/>
            <p14:sldId id="367"/>
            <p14:sldId id="368"/>
            <p14:sldId id="369"/>
            <p14:sldId id="370"/>
            <p14:sldId id="396"/>
            <p14:sldId id="372"/>
            <p14:sldId id="373"/>
            <p14:sldId id="374"/>
            <p14:sldId id="375"/>
            <p14:sldId id="376"/>
            <p14:sldId id="393"/>
            <p14:sldId id="378"/>
            <p14:sldId id="394"/>
            <p14:sldId id="380"/>
          </p14:sldIdLst>
        </p14:section>
      </p14:sectionLst>
    </p:ext>
    <p:ext uri="{EFAFB233-063F-42B5-8137-9DF3F51BA10A}">
      <p15:sldGuideLst xmlns:p15="http://schemas.microsoft.com/office/powerpoint/2012/main">
        <p15:guide id="3" pos="432" userDrawn="1">
          <p15:clr>
            <a:srgbClr val="A4A3A4"/>
          </p15:clr>
        </p15:guide>
        <p15:guide id="4" pos="5328" userDrawn="1">
          <p15:clr>
            <a:srgbClr val="A4A3A4"/>
          </p15:clr>
        </p15:guide>
        <p15:guide id="5" orient="horz" pos="3720" userDrawn="1">
          <p15:clr>
            <a:srgbClr val="5ACBF0"/>
          </p15:clr>
        </p15:guide>
        <p15:guide id="7" orient="horz" pos="720" userDrawn="1">
          <p15:clr>
            <a:srgbClr val="A4A3A4"/>
          </p15:clr>
        </p15:guide>
        <p15:guide id="8" orient="horz" pos="1008" userDrawn="1">
          <p15:clr>
            <a:srgbClr val="C35EA4"/>
          </p15:clr>
        </p15:guide>
        <p15:guide id="9" orient="horz" pos="288" userDrawn="1">
          <p15:clr>
            <a:srgbClr val="A4A3A4"/>
          </p15:clr>
        </p15:guide>
        <p15:guide id="10" orient="horz" pos="3504" userDrawn="1">
          <p15:clr>
            <a:srgbClr val="5ACBF0"/>
          </p15:clr>
        </p15:guide>
        <p15:guide id="11" orient="horz" pos="552" userDrawn="1">
          <p15:clr>
            <a:srgbClr val="547EBF"/>
          </p15:clr>
        </p15:guide>
        <p15:guide id="12" pos="5496" userDrawn="1">
          <p15:clr>
            <a:srgbClr val="5ACBF0"/>
          </p15:clr>
        </p15:guide>
        <p15:guide id="13" orient="horz" pos="2424" userDrawn="1">
          <p15:clr>
            <a:srgbClr val="5ACBF0"/>
          </p15:clr>
        </p15:guide>
        <p15:guide id="14" pos="3624" userDrawn="1">
          <p15:clr>
            <a:srgbClr val="5ACBF0"/>
          </p15:clr>
        </p15:guide>
        <p15:guide id="15" orient="horz" pos="2112" userDrawn="1">
          <p15:clr>
            <a:srgbClr val="5ACBF0"/>
          </p15:clr>
        </p15:guide>
        <p15:guide id="16" orient="horz" pos="1200" userDrawn="1">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BE9E0A-0FD7-FC95-CD91-4C723948DDA1}" name="Mary Streufert" initials="MS" userId="S::mary.streufert@elca.org::71fecb3a-9fc0-4f1b-be8c-e38be45e475e" providerId="AD"/>
  <p188:author id="{1348A120-6269-4138-00BB-D50F7A7EF46F}" name="Shannon Johnson" initials="SJ" userId="S::Shannon.Johnson@elca.org::7a86a754-95ff-4308-bb4c-64dc3a569aea" providerId="AD"/>
  <p188:author id="{6D4D003D-520D-30F8-C8F5-3C9A444D59BB}" name="Krista Anderson" initials="KA" userId="S::Krista.Anderson@elca.org::479354c8-c962-4f14-bd2b-ede88650c565" providerId="AD"/>
  <p188:author id="{9129C553-ABEF-63ED-91F6-9AA29245FCFA}" name="Shannon Johnson" initials="SJ" userId="S::shannon.johnson@elca.org::7a86a754-95ff-4308-bb4c-64dc3a569aea" providerId="AD"/>
  <p188:author id="{95A2BD5E-A20F-09BB-F422-BB14F98E3F0C}" name="Mary Streufert" initials="MS" userId="S::Mary.Streufert@elca.org::71fecb3a-9fc0-4f1b-be8c-e38be45e475e" providerId="AD"/>
  <p188:author id="{2CFB0A60-DD4D-8A66-0C7E-785CF477F5CC}" name="Kathryn Lohre" initials="KL" userId="S::Kathryn.Lohre@elca.org::6cbfb7df-2aaf-4f2f-83d2-7160fbe8d1b5" providerId="AD"/>
  <p188:author id="{7DEBB96C-0EA0-7E84-C855-E0E4D1AE88D6}" name="Cherlyne Beck" initials="CB" userId="S::Cherlyne.Beck@elca.org::60781745-e599-48de-8396-815b2b1b5633" providerId="AD"/>
  <p188:author id="{38871E90-978F-4128-B764-1C4582A4C6E8}" name="Heather Dean" initials="HD" userId="S::heather.dean@elca.org::90c4cf00-06e3-452c-a125-2544bff9cdad" providerId="AD"/>
  <p188:author id="{7DD64FD3-7EDF-9FF2-B816-2BE081961957}" name="Jim Jones" initials="JJ" userId="S::Jim.Jones@elca.org::2b1a5527-815d-4be2-9931-f43de0599b68" providerId="AD"/>
  <p188:author id="{BB79DAEF-CEB9-7F7D-9ECA-9983683E04B5}" name="Heather Dean" initials="HD" userId="S::Heather.Dean@elca.org::90c4cf00-06e3-452c-a125-2544bff9cda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amie Bakken" initials="RB" lastIdx="5" clrIdx="6">
    <p:extLst>
      <p:ext uri="{19B8F6BF-5375-455C-9EA6-DF929625EA0E}">
        <p15:presenceInfo xmlns:p15="http://schemas.microsoft.com/office/powerpoint/2012/main" userId="S::ramie.bakken@elca.org::ce7fb34f-8472-46a6-9cde-513d9a632ab6" providerId="AD"/>
      </p:ext>
    </p:extLst>
  </p:cmAuthor>
  <p:cmAuthor id="1" name="Rebecca Sims" initials="RS" lastIdx="1" clrIdx="0">
    <p:extLst>
      <p:ext uri="{19B8F6BF-5375-455C-9EA6-DF929625EA0E}">
        <p15:presenceInfo xmlns:p15="http://schemas.microsoft.com/office/powerpoint/2012/main" userId="S::Rebecca.Sims@elca.org::53f8ef93-24df-43eb-b318-5bff66b0a9d5" providerId="AD"/>
      </p:ext>
    </p:extLst>
  </p:cmAuthor>
  <p:cmAuthor id="8" name="Rebecca Sims" initials="RS [2]" lastIdx="11" clrIdx="7">
    <p:extLst>
      <p:ext uri="{19B8F6BF-5375-455C-9EA6-DF929625EA0E}">
        <p15:presenceInfo xmlns:p15="http://schemas.microsoft.com/office/powerpoint/2012/main" userId="S::Rebecca.Sims@elca.org::ad512443-5c5e-49cf-adb7-69a19d6b8c5b" providerId="AD"/>
      </p:ext>
    </p:extLst>
  </p:cmAuthor>
  <p:cmAuthor id="2" name="Deborah Coe" initials="DC" lastIdx="183" clrIdx="1">
    <p:extLst>
      <p:ext uri="{19B8F6BF-5375-455C-9EA6-DF929625EA0E}">
        <p15:presenceInfo xmlns:p15="http://schemas.microsoft.com/office/powerpoint/2012/main" userId="S::Deborah.Coe@elca.org::3a8eed8f-b281-4976-8a3a-1580223e137d" providerId="AD"/>
      </p:ext>
    </p:extLst>
  </p:cmAuthor>
  <p:cmAuthor id="9" name="Adam DeHoek" initials="AD" lastIdx="22" clrIdx="8">
    <p:extLst>
      <p:ext uri="{19B8F6BF-5375-455C-9EA6-DF929625EA0E}">
        <p15:presenceInfo xmlns:p15="http://schemas.microsoft.com/office/powerpoint/2012/main" userId="S::adam.dehoek@elca.org::8744d9c1-8160-4244-9beb-dbec9e62c19f" providerId="AD"/>
      </p:ext>
    </p:extLst>
  </p:cmAuthor>
  <p:cmAuthor id="3" name="kendra.rosencrans" initials="ke" lastIdx="32" clrIdx="2">
    <p:extLst>
      <p:ext uri="{19B8F6BF-5375-455C-9EA6-DF929625EA0E}">
        <p15:presenceInfo xmlns:p15="http://schemas.microsoft.com/office/powerpoint/2012/main" userId="S::kendra.rosencrans_gmail.com#ext#@elcacwo.onmicrosoft.com::dc8b7cae-a24c-42b9-9a24-f65a7dfbe59c" providerId="AD"/>
      </p:ext>
    </p:extLst>
  </p:cmAuthor>
  <p:cmAuthor id="10" name="Shannon Johnson" initials="SJ" lastIdx="1" clrIdx="9">
    <p:extLst>
      <p:ext uri="{19B8F6BF-5375-455C-9EA6-DF929625EA0E}">
        <p15:presenceInfo xmlns:p15="http://schemas.microsoft.com/office/powerpoint/2012/main" userId="3a69df11132a0013" providerId="Windows Live"/>
      </p:ext>
    </p:extLst>
  </p:cmAuthor>
  <p:cmAuthor id="4" name="Heather Dean" initials="HD" lastIdx="12" clrIdx="3">
    <p:extLst>
      <p:ext uri="{19B8F6BF-5375-455C-9EA6-DF929625EA0E}">
        <p15:presenceInfo xmlns:p15="http://schemas.microsoft.com/office/powerpoint/2012/main" userId="S::heather.dean@elca.org::90c4cf00-06e3-452c-a125-2544bff9cdad" providerId="AD"/>
      </p:ext>
    </p:extLst>
  </p:cmAuthor>
  <p:cmAuthor id="5" name="John Hessian" initials="JH" lastIdx="18" clrIdx="4">
    <p:extLst>
      <p:ext uri="{19B8F6BF-5375-455C-9EA6-DF929625EA0E}">
        <p15:presenceInfo xmlns:p15="http://schemas.microsoft.com/office/powerpoint/2012/main" userId="S::John.Hessian@elca.org::d5b42c12-8893-4460-8002-fcb346824193" providerId="AD"/>
      </p:ext>
    </p:extLst>
  </p:cmAuthor>
  <p:cmAuthor id="6" name="Mary Streufert" initials="MS" lastIdx="24" clrIdx="5">
    <p:extLst>
      <p:ext uri="{19B8F6BF-5375-455C-9EA6-DF929625EA0E}">
        <p15:presenceInfo xmlns:p15="http://schemas.microsoft.com/office/powerpoint/2012/main" userId="S::mary.streufert@elca.org::71fecb3a-9fc0-4f1b-be8c-e38be45e47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F9E"/>
    <a:srgbClr val="FFFFFF"/>
    <a:srgbClr val="FAFAFA"/>
    <a:srgbClr val="F8F8F8"/>
    <a:srgbClr val="96672E"/>
    <a:srgbClr val="15686B"/>
    <a:srgbClr val="F5B905"/>
    <a:srgbClr val="958033"/>
    <a:srgbClr val="3C8689"/>
    <a:srgbClr val="537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3595" autoAdjust="0"/>
  </p:normalViewPr>
  <p:slideViewPr>
    <p:cSldViewPr snapToGrid="0">
      <p:cViewPr varScale="1">
        <p:scale>
          <a:sx n="73" d="100"/>
          <a:sy n="73" d="100"/>
        </p:scale>
        <p:origin x="1315" y="67"/>
      </p:cViewPr>
      <p:guideLst>
        <p:guide pos="432"/>
        <p:guide pos="5328"/>
        <p:guide orient="horz" pos="3720"/>
        <p:guide orient="horz" pos="720"/>
        <p:guide orient="horz" pos="1008"/>
        <p:guide orient="horz" pos="288"/>
        <p:guide orient="horz" pos="3504"/>
        <p:guide orient="horz" pos="552"/>
        <p:guide pos="5496"/>
        <p:guide orient="horz" pos="2424"/>
        <p:guide pos="3624"/>
        <p:guide orient="horz" pos="2112"/>
        <p:guide orient="horz" pos="1200"/>
      </p:guideLst>
    </p:cSldViewPr>
  </p:slideViewPr>
  <p:notesTextViewPr>
    <p:cViewPr>
      <p:scale>
        <a:sx n="1" d="1"/>
        <a:sy n="1" d="1"/>
      </p:scale>
      <p:origin x="0" y="0"/>
    </p:cViewPr>
  </p:notesTextViewPr>
  <p:notesViewPr>
    <p:cSldViewPr snapToGrid="0">
      <p:cViewPr>
        <p:scale>
          <a:sx n="1" d="2"/>
          <a:sy n="1" d="2"/>
        </p:scale>
        <p:origin x="0" y="0"/>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Johnson" userId="7a86a754-95ff-4308-bb4c-64dc3a569aea" providerId="ADAL" clId="{62981B74-4B9D-4BA1-94D3-FDB4A2A1BFB3}"/>
    <pc:docChg chg="custSel modSld">
      <pc:chgData name="Shannon Johnson" userId="7a86a754-95ff-4308-bb4c-64dc3a569aea" providerId="ADAL" clId="{62981B74-4B9D-4BA1-94D3-FDB4A2A1BFB3}" dt="2024-10-04T19:11:23.193" v="45" actId="962"/>
      <pc:docMkLst>
        <pc:docMk/>
      </pc:docMkLst>
      <pc:sldChg chg="modSp mod">
        <pc:chgData name="Shannon Johnson" userId="7a86a754-95ff-4308-bb4c-64dc3a569aea" providerId="ADAL" clId="{62981B74-4B9D-4BA1-94D3-FDB4A2A1BFB3}" dt="2024-10-04T19:10:20.972" v="23" actId="962"/>
        <pc:sldMkLst>
          <pc:docMk/>
          <pc:sldMk cId="3206486160" sldId="259"/>
        </pc:sldMkLst>
        <pc:spChg chg="mod">
          <ac:chgData name="Shannon Johnson" userId="7a86a754-95ff-4308-bb4c-64dc3a569aea" providerId="ADAL" clId="{62981B74-4B9D-4BA1-94D3-FDB4A2A1BFB3}" dt="2024-10-04T19:10:17.325" v="22" actId="962"/>
          <ac:spMkLst>
            <pc:docMk/>
            <pc:sldMk cId="3206486160" sldId="259"/>
            <ac:spMk id="23" creationId="{00000000-0000-0000-0000-000000000000}"/>
          </ac:spMkLst>
        </pc:spChg>
        <pc:picChg chg="mod">
          <ac:chgData name="Shannon Johnson" userId="7a86a754-95ff-4308-bb4c-64dc3a569aea" providerId="ADAL" clId="{62981B74-4B9D-4BA1-94D3-FDB4A2A1BFB3}" dt="2024-10-04T19:10:20.972" v="23" actId="962"/>
          <ac:picMkLst>
            <pc:docMk/>
            <pc:sldMk cId="3206486160" sldId="259"/>
            <ac:picMk id="24" creationId="{00000000-0000-0000-0000-000000000000}"/>
          </ac:picMkLst>
        </pc:picChg>
      </pc:sldChg>
      <pc:sldChg chg="delSp modSp mod">
        <pc:chgData name="Shannon Johnson" userId="7a86a754-95ff-4308-bb4c-64dc3a569aea" providerId="ADAL" clId="{62981B74-4B9D-4BA1-94D3-FDB4A2A1BFB3}" dt="2024-10-04T19:11:00.897" v="35" actId="962"/>
        <pc:sldMkLst>
          <pc:docMk/>
          <pc:sldMk cId="3890233484" sldId="287"/>
        </pc:sldMkLst>
        <pc:spChg chg="del">
          <ac:chgData name="Shannon Johnson" userId="7a86a754-95ff-4308-bb4c-64dc3a569aea" providerId="ADAL" clId="{62981B74-4B9D-4BA1-94D3-FDB4A2A1BFB3}" dt="2024-10-04T19:10:51.668" v="33" actId="478"/>
          <ac:spMkLst>
            <pc:docMk/>
            <pc:sldMk cId="3890233484" sldId="287"/>
            <ac:spMk id="2" creationId="{C1583F17-0C90-42B9-9CCC-98A7786D6B0F}"/>
          </ac:spMkLst>
        </pc:spChg>
        <pc:spChg chg="mod">
          <ac:chgData name="Shannon Johnson" userId="7a86a754-95ff-4308-bb4c-64dc3a569aea" providerId="ADAL" clId="{62981B74-4B9D-4BA1-94D3-FDB4A2A1BFB3}" dt="2024-10-04T19:10:58.646" v="34" actId="962"/>
          <ac:spMkLst>
            <pc:docMk/>
            <pc:sldMk cId="3890233484" sldId="287"/>
            <ac:spMk id="7" creationId="{00000000-0000-0000-0000-000000000000}"/>
          </ac:spMkLst>
        </pc:spChg>
        <pc:picChg chg="mod">
          <ac:chgData name="Shannon Johnson" userId="7a86a754-95ff-4308-bb4c-64dc3a569aea" providerId="ADAL" clId="{62981B74-4B9D-4BA1-94D3-FDB4A2A1BFB3}" dt="2024-10-04T19:11:00.897" v="35" actId="962"/>
          <ac:picMkLst>
            <pc:docMk/>
            <pc:sldMk cId="3890233484" sldId="287"/>
            <ac:picMk id="8" creationId="{00000000-0000-0000-0000-000000000000}"/>
          </ac:picMkLst>
        </pc:picChg>
      </pc:sldChg>
      <pc:sldChg chg="modSp mod">
        <pc:chgData name="Shannon Johnson" userId="7a86a754-95ff-4308-bb4c-64dc3a569aea" providerId="ADAL" clId="{62981B74-4B9D-4BA1-94D3-FDB4A2A1BFB3}" dt="2024-10-04T19:11:20.754" v="44" actId="962"/>
        <pc:sldMkLst>
          <pc:docMk/>
          <pc:sldMk cId="2862537306" sldId="297"/>
        </pc:sldMkLst>
        <pc:spChg chg="mod">
          <ac:chgData name="Shannon Johnson" userId="7a86a754-95ff-4308-bb4c-64dc3a569aea" providerId="ADAL" clId="{62981B74-4B9D-4BA1-94D3-FDB4A2A1BFB3}" dt="2024-10-04T19:11:16.973" v="42" actId="962"/>
          <ac:spMkLst>
            <pc:docMk/>
            <pc:sldMk cId="2862537306" sldId="297"/>
            <ac:spMk id="6" creationId="{00000000-0000-0000-0000-000000000000}"/>
          </ac:spMkLst>
        </pc:spChg>
        <pc:picChg chg="mod">
          <ac:chgData name="Shannon Johnson" userId="7a86a754-95ff-4308-bb4c-64dc3a569aea" providerId="ADAL" clId="{62981B74-4B9D-4BA1-94D3-FDB4A2A1BFB3}" dt="2024-10-04T19:11:20.754" v="44" actId="962"/>
          <ac:picMkLst>
            <pc:docMk/>
            <pc:sldMk cId="2862537306" sldId="297"/>
            <ac:picMk id="7" creationId="{00000000-0000-0000-0000-000000000000}"/>
          </ac:picMkLst>
        </pc:picChg>
      </pc:sldChg>
      <pc:sldChg chg="modSp mod">
        <pc:chgData name="Shannon Johnson" userId="7a86a754-95ff-4308-bb4c-64dc3a569aea" providerId="ADAL" clId="{62981B74-4B9D-4BA1-94D3-FDB4A2A1BFB3}" dt="2024-10-04T19:10:25.991" v="25" actId="962"/>
        <pc:sldMkLst>
          <pc:docMk/>
          <pc:sldMk cId="177125121" sldId="304"/>
        </pc:sldMkLst>
        <pc:spChg chg="mod">
          <ac:chgData name="Shannon Johnson" userId="7a86a754-95ff-4308-bb4c-64dc3a569aea" providerId="ADAL" clId="{62981B74-4B9D-4BA1-94D3-FDB4A2A1BFB3}" dt="2024-10-04T19:10:23.604" v="24" actId="962"/>
          <ac:spMkLst>
            <pc:docMk/>
            <pc:sldMk cId="177125121" sldId="304"/>
            <ac:spMk id="8" creationId="{00000000-0000-0000-0000-000000000000}"/>
          </ac:spMkLst>
        </pc:spChg>
        <pc:picChg chg="mod">
          <ac:chgData name="Shannon Johnson" userId="7a86a754-95ff-4308-bb4c-64dc3a569aea" providerId="ADAL" clId="{62981B74-4B9D-4BA1-94D3-FDB4A2A1BFB3}" dt="2024-10-04T19:10:25.991" v="25" actId="962"/>
          <ac:picMkLst>
            <pc:docMk/>
            <pc:sldMk cId="177125121" sldId="304"/>
            <ac:picMk id="9" creationId="{00000000-0000-0000-0000-000000000000}"/>
          </ac:picMkLst>
        </pc:picChg>
      </pc:sldChg>
      <pc:sldChg chg="modSp mod">
        <pc:chgData name="Shannon Johnson" userId="7a86a754-95ff-4308-bb4c-64dc3a569aea" providerId="ADAL" clId="{62981B74-4B9D-4BA1-94D3-FDB4A2A1BFB3}" dt="2024-10-04T19:11:07.099" v="37" actId="962"/>
        <pc:sldMkLst>
          <pc:docMk/>
          <pc:sldMk cId="1591177738" sldId="306"/>
        </pc:sldMkLst>
        <pc:spChg chg="mod">
          <ac:chgData name="Shannon Johnson" userId="7a86a754-95ff-4308-bb4c-64dc3a569aea" providerId="ADAL" clId="{62981B74-4B9D-4BA1-94D3-FDB4A2A1BFB3}" dt="2024-10-04T19:11:05.268" v="36" actId="962"/>
          <ac:spMkLst>
            <pc:docMk/>
            <pc:sldMk cId="1591177738" sldId="306"/>
            <ac:spMk id="6" creationId="{00000000-0000-0000-0000-000000000000}"/>
          </ac:spMkLst>
        </pc:spChg>
        <pc:picChg chg="mod">
          <ac:chgData name="Shannon Johnson" userId="7a86a754-95ff-4308-bb4c-64dc3a569aea" providerId="ADAL" clId="{62981B74-4B9D-4BA1-94D3-FDB4A2A1BFB3}" dt="2024-10-04T19:11:07.099" v="37" actId="962"/>
          <ac:picMkLst>
            <pc:docMk/>
            <pc:sldMk cId="1591177738" sldId="306"/>
            <ac:picMk id="7" creationId="{00000000-0000-0000-0000-000000000000}"/>
          </ac:picMkLst>
        </pc:picChg>
      </pc:sldChg>
      <pc:sldChg chg="modSp mod">
        <pc:chgData name="Shannon Johnson" userId="7a86a754-95ff-4308-bb4c-64dc3a569aea" providerId="ADAL" clId="{62981B74-4B9D-4BA1-94D3-FDB4A2A1BFB3}" dt="2024-10-04T19:11:15.175" v="41" actId="962"/>
        <pc:sldMkLst>
          <pc:docMk/>
          <pc:sldMk cId="3074312395" sldId="307"/>
        </pc:sldMkLst>
        <pc:spChg chg="mod">
          <ac:chgData name="Shannon Johnson" userId="7a86a754-95ff-4308-bb4c-64dc3a569aea" providerId="ADAL" clId="{62981B74-4B9D-4BA1-94D3-FDB4A2A1BFB3}" dt="2024-10-04T19:11:13.592" v="40" actId="962"/>
          <ac:spMkLst>
            <pc:docMk/>
            <pc:sldMk cId="3074312395" sldId="307"/>
            <ac:spMk id="6" creationId="{00000000-0000-0000-0000-000000000000}"/>
          </ac:spMkLst>
        </pc:spChg>
        <pc:picChg chg="mod">
          <ac:chgData name="Shannon Johnson" userId="7a86a754-95ff-4308-bb4c-64dc3a569aea" providerId="ADAL" clId="{62981B74-4B9D-4BA1-94D3-FDB4A2A1BFB3}" dt="2024-10-04T19:11:15.175" v="41" actId="962"/>
          <ac:picMkLst>
            <pc:docMk/>
            <pc:sldMk cId="3074312395" sldId="307"/>
            <ac:picMk id="8" creationId="{00000000-0000-0000-0000-000000000000}"/>
          </ac:picMkLst>
        </pc:picChg>
      </pc:sldChg>
      <pc:sldChg chg="modSp mod">
        <pc:chgData name="Shannon Johnson" userId="7a86a754-95ff-4308-bb4c-64dc3a569aea" providerId="ADAL" clId="{62981B74-4B9D-4BA1-94D3-FDB4A2A1BFB3}" dt="2024-10-04T19:11:10.923" v="39" actId="962"/>
        <pc:sldMkLst>
          <pc:docMk/>
          <pc:sldMk cId="2511047302" sldId="308"/>
        </pc:sldMkLst>
        <pc:spChg chg="mod">
          <ac:chgData name="Shannon Johnson" userId="7a86a754-95ff-4308-bb4c-64dc3a569aea" providerId="ADAL" clId="{62981B74-4B9D-4BA1-94D3-FDB4A2A1BFB3}" dt="2024-10-04T19:11:09.187" v="38" actId="962"/>
          <ac:spMkLst>
            <pc:docMk/>
            <pc:sldMk cId="2511047302" sldId="308"/>
            <ac:spMk id="9" creationId="{00000000-0000-0000-0000-000000000000}"/>
          </ac:spMkLst>
        </pc:spChg>
        <pc:picChg chg="mod">
          <ac:chgData name="Shannon Johnson" userId="7a86a754-95ff-4308-bb4c-64dc3a569aea" providerId="ADAL" clId="{62981B74-4B9D-4BA1-94D3-FDB4A2A1BFB3}" dt="2024-10-04T19:11:10.923" v="39" actId="962"/>
          <ac:picMkLst>
            <pc:docMk/>
            <pc:sldMk cId="2511047302" sldId="308"/>
            <ac:picMk id="10" creationId="{00000000-0000-0000-0000-000000000000}"/>
          </ac:picMkLst>
        </pc:picChg>
      </pc:sldChg>
      <pc:sldChg chg="modSp mod">
        <pc:chgData name="Shannon Johnson" userId="7a86a754-95ff-4308-bb4c-64dc3a569aea" providerId="ADAL" clId="{62981B74-4B9D-4BA1-94D3-FDB4A2A1BFB3}" dt="2024-10-04T19:10:32.134" v="27" actId="962"/>
        <pc:sldMkLst>
          <pc:docMk/>
          <pc:sldMk cId="2268375620" sldId="359"/>
        </pc:sldMkLst>
        <pc:spChg chg="mod">
          <ac:chgData name="Shannon Johnson" userId="7a86a754-95ff-4308-bb4c-64dc3a569aea" providerId="ADAL" clId="{62981B74-4B9D-4BA1-94D3-FDB4A2A1BFB3}" dt="2024-10-04T19:10:00.584" v="21" actId="962"/>
          <ac:spMkLst>
            <pc:docMk/>
            <pc:sldMk cId="2268375620" sldId="359"/>
            <ac:spMk id="6" creationId="{00000000-0000-0000-0000-000000000000}"/>
          </ac:spMkLst>
        </pc:spChg>
        <pc:picChg chg="mod">
          <ac:chgData name="Shannon Johnson" userId="7a86a754-95ff-4308-bb4c-64dc3a569aea" providerId="ADAL" clId="{62981B74-4B9D-4BA1-94D3-FDB4A2A1BFB3}" dt="2024-10-04T19:10:32.134" v="27" actId="962"/>
          <ac:picMkLst>
            <pc:docMk/>
            <pc:sldMk cId="2268375620" sldId="359"/>
            <ac:picMk id="7" creationId="{00000000-0000-0000-0000-000000000000}"/>
          </ac:picMkLst>
        </pc:picChg>
      </pc:sldChg>
      <pc:sldChg chg="modSp mod">
        <pc:chgData name="Shannon Johnson" userId="7a86a754-95ff-4308-bb4c-64dc3a569aea" providerId="ADAL" clId="{62981B74-4B9D-4BA1-94D3-FDB4A2A1BFB3}" dt="2024-10-04T19:10:34.345" v="28" actId="962"/>
        <pc:sldMkLst>
          <pc:docMk/>
          <pc:sldMk cId="3364402367" sldId="397"/>
        </pc:sldMkLst>
        <pc:spChg chg="mod">
          <ac:chgData name="Shannon Johnson" userId="7a86a754-95ff-4308-bb4c-64dc3a569aea" providerId="ADAL" clId="{62981B74-4B9D-4BA1-94D3-FDB4A2A1BFB3}" dt="2024-10-04T19:10:29.773" v="26" actId="962"/>
          <ac:spMkLst>
            <pc:docMk/>
            <pc:sldMk cId="3364402367" sldId="397"/>
            <ac:spMk id="4" creationId="{00000000-0000-0000-0000-000000000000}"/>
          </ac:spMkLst>
        </pc:spChg>
        <pc:picChg chg="mod">
          <ac:chgData name="Shannon Johnson" userId="7a86a754-95ff-4308-bb4c-64dc3a569aea" providerId="ADAL" clId="{62981B74-4B9D-4BA1-94D3-FDB4A2A1BFB3}" dt="2024-10-04T19:10:34.345" v="28" actId="962"/>
          <ac:picMkLst>
            <pc:docMk/>
            <pc:sldMk cId="3364402367" sldId="397"/>
            <ac:picMk id="6" creationId="{00000000-0000-0000-0000-000000000000}"/>
          </ac:picMkLst>
        </pc:picChg>
      </pc:sldChg>
      <pc:sldChg chg="modSp mod">
        <pc:chgData name="Shannon Johnson" userId="7a86a754-95ff-4308-bb4c-64dc3a569aea" providerId="ADAL" clId="{62981B74-4B9D-4BA1-94D3-FDB4A2A1BFB3}" dt="2024-10-04T19:11:23.193" v="45" actId="962"/>
        <pc:sldMkLst>
          <pc:docMk/>
          <pc:sldMk cId="4000058515" sldId="402"/>
        </pc:sldMkLst>
        <pc:spChg chg="mod">
          <ac:chgData name="Shannon Johnson" userId="7a86a754-95ff-4308-bb4c-64dc3a569aea" providerId="ADAL" clId="{62981B74-4B9D-4BA1-94D3-FDB4A2A1BFB3}" dt="2024-10-04T19:11:19.294" v="43" actId="962"/>
          <ac:spMkLst>
            <pc:docMk/>
            <pc:sldMk cId="4000058515" sldId="402"/>
            <ac:spMk id="6" creationId="{00000000-0000-0000-0000-000000000000}"/>
          </ac:spMkLst>
        </pc:spChg>
        <pc:picChg chg="mod">
          <ac:chgData name="Shannon Johnson" userId="7a86a754-95ff-4308-bb4c-64dc3a569aea" providerId="ADAL" clId="{62981B74-4B9D-4BA1-94D3-FDB4A2A1BFB3}" dt="2024-10-04T19:11:23.193" v="45" actId="962"/>
          <ac:picMkLst>
            <pc:docMk/>
            <pc:sldMk cId="4000058515" sldId="402"/>
            <ac:picMk id="7" creationId="{00000000-0000-0000-0000-000000000000}"/>
          </ac:picMkLst>
        </pc:picChg>
      </pc:sldChg>
      <pc:sldChg chg="modSp mod">
        <pc:chgData name="Shannon Johnson" userId="7a86a754-95ff-4308-bb4c-64dc3a569aea" providerId="ADAL" clId="{62981B74-4B9D-4BA1-94D3-FDB4A2A1BFB3}" dt="2024-10-04T19:10:40.143" v="30" actId="962"/>
        <pc:sldMkLst>
          <pc:docMk/>
          <pc:sldMk cId="3359590941" sldId="434"/>
        </pc:sldMkLst>
        <pc:spChg chg="mod">
          <ac:chgData name="Shannon Johnson" userId="7a86a754-95ff-4308-bb4c-64dc3a569aea" providerId="ADAL" clId="{62981B74-4B9D-4BA1-94D3-FDB4A2A1BFB3}" dt="2024-10-04T19:10:36.637" v="29" actId="962"/>
          <ac:spMkLst>
            <pc:docMk/>
            <pc:sldMk cId="3359590941" sldId="434"/>
            <ac:spMk id="9" creationId="{00000000-0000-0000-0000-000000000000}"/>
          </ac:spMkLst>
        </pc:spChg>
        <pc:picChg chg="mod">
          <ac:chgData name="Shannon Johnson" userId="7a86a754-95ff-4308-bb4c-64dc3a569aea" providerId="ADAL" clId="{62981B74-4B9D-4BA1-94D3-FDB4A2A1BFB3}" dt="2024-10-04T19:10:40.143" v="30" actId="962"/>
          <ac:picMkLst>
            <pc:docMk/>
            <pc:sldMk cId="3359590941" sldId="434"/>
            <ac:picMk id="10" creationId="{00000000-0000-0000-0000-000000000000}"/>
          </ac:picMkLst>
        </pc:picChg>
      </pc:sldChg>
      <pc:sldChg chg="modSp mod">
        <pc:chgData name="Shannon Johnson" userId="7a86a754-95ff-4308-bb4c-64dc3a569aea" providerId="ADAL" clId="{62981B74-4B9D-4BA1-94D3-FDB4A2A1BFB3}" dt="2024-10-04T19:10:45.458" v="32" actId="962"/>
        <pc:sldMkLst>
          <pc:docMk/>
          <pc:sldMk cId="3669964169" sldId="435"/>
        </pc:sldMkLst>
        <pc:spChg chg="mod">
          <ac:chgData name="Shannon Johnson" userId="7a86a754-95ff-4308-bb4c-64dc3a569aea" providerId="ADAL" clId="{62981B74-4B9D-4BA1-94D3-FDB4A2A1BFB3}" dt="2024-10-04T19:10:43.305" v="31" actId="962"/>
          <ac:spMkLst>
            <pc:docMk/>
            <pc:sldMk cId="3669964169" sldId="435"/>
            <ac:spMk id="9" creationId="{00000000-0000-0000-0000-000000000000}"/>
          </ac:spMkLst>
        </pc:spChg>
        <pc:picChg chg="mod">
          <ac:chgData name="Shannon Johnson" userId="7a86a754-95ff-4308-bb4c-64dc3a569aea" providerId="ADAL" clId="{62981B74-4B9D-4BA1-94D3-FDB4A2A1BFB3}" dt="2024-10-04T19:10:45.458" v="32" actId="962"/>
          <ac:picMkLst>
            <pc:docMk/>
            <pc:sldMk cId="3669964169" sldId="435"/>
            <ac:picMk id="10"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elcacwo-my.sharepoint.com/personal/shannon_johnson_elca_org/Documents/Documents/RM%20data/RosteredMinistersOverview-WordandServiceasof5-23-23.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Shannon_Johnson\OneDrive%20-%20Evangelical%20Lutheran%20Church%20in%20America\Documents\RM%20data\RosteredMinistersOverview-WordandServiceasof5-23-23.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https://elcacwo-my.sharepoint.com/personal/shannon_johnson_elca_org/Documents/Documents/50th%20anniversary/deacon%20stuff%20krista.xlsx"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1.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3.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4.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5.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6.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7.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8.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9.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10.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1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2.xml"/></Relationships>
</file>

<file path=ppt/charts/_rels/chart4.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3.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14.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chartUserShapes" Target="../drawings/drawing1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16.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chartUserShapes" Target="../drawings/drawing17.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chartUserShapes" Target="../drawings/drawing18.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19.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0.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chartUserShapes" Target="../drawings/drawing21.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chartUserShapes" Target="../drawings/drawing2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EJoh\Downloads\Deacons%20Current%20job%20in%20ELCA%202023%2005%2011.xlsx" TargetMode="External"/><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chartUserShapes" Target="../drawings/drawing23.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chartUserShapes" Target="../drawings/drawing24.xml"/></Relationships>
</file>

<file path=ppt/charts/_rels/chart5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0.xml"/><Relationship Id="rId1" Type="http://schemas.microsoft.com/office/2011/relationships/chartStyle" Target="style50.xml"/></Relationships>
</file>

<file path=ppt/charts/_rels/chart53.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51.xml"/><Relationship Id="rId1" Type="http://schemas.microsoft.com/office/2011/relationships/chartStyle" Target="style51.xml"/></Relationships>
</file>

<file path=ppt/charts/_rels/chart54.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52.xml"/><Relationship Id="rId1" Type="http://schemas.microsoft.com/office/2011/relationships/chartStyle" Target="style52.xml"/></Relationships>
</file>

<file path=ppt/charts/_rels/chart5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3.xml"/><Relationship Id="rId1" Type="http://schemas.microsoft.com/office/2011/relationships/chartStyle" Target="style53.xml"/></Relationships>
</file>

<file path=ppt/charts/_rels/chart56.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54.xml"/><Relationship Id="rId1" Type="http://schemas.microsoft.com/office/2011/relationships/chartStyle" Target="style54.xml"/></Relationships>
</file>

<file path=ppt/charts/_rels/chart57.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55.xml"/><Relationship Id="rId1" Type="http://schemas.microsoft.com/office/2011/relationships/chartStyle" Target="style55.xml"/></Relationships>
</file>

<file path=ppt/charts/_rels/chart58.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56.xml"/><Relationship Id="rId1" Type="http://schemas.microsoft.com/office/2011/relationships/chartStyle" Target="style56.xml"/></Relationships>
</file>

<file path=ppt/charts/_rels/chart59.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57.xml"/><Relationship Id="rId1" Type="http://schemas.microsoft.com/office/2011/relationships/chartStyle" Target="style57.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58.xml"/><Relationship Id="rId1" Type="http://schemas.microsoft.com/office/2011/relationships/chartStyle" Target="style58.xml"/></Relationships>
</file>

<file path=ppt/charts/_rels/chart6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9.xml"/><Relationship Id="rId1" Type="http://schemas.microsoft.com/office/2011/relationships/chartStyle" Target="style59.xml"/></Relationships>
</file>

<file path=ppt/charts/_rels/chart62.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60.xml"/><Relationship Id="rId1" Type="http://schemas.microsoft.com/office/2011/relationships/chartStyle" Target="style60.xml"/></Relationships>
</file>

<file path=ppt/charts/_rels/chart63.xml.rels><?xml version="1.0" encoding="UTF-8" standalone="yes"?>
<Relationships xmlns="http://schemas.openxmlformats.org/package/2006/relationships"><Relationship Id="rId3" Type="http://schemas.openxmlformats.org/officeDocument/2006/relationships/oleObject" Target="file:///\\Users\rebeccasims\WordServFigEdits.xlsx" TargetMode="External"/><Relationship Id="rId2" Type="http://schemas.microsoft.com/office/2011/relationships/chartColorStyle" Target="colors61.xml"/><Relationship Id="rId1" Type="http://schemas.microsoft.com/office/2011/relationships/chartStyle" Target="style61.xml"/></Relationships>
</file>

<file path=ppt/charts/_rels/chart7.xml.rels><?xml version="1.0" encoding="UTF-8" standalone="yes"?>
<Relationships xmlns="http://schemas.openxmlformats.org/package/2006/relationships"><Relationship Id="rId3" Type="http://schemas.openxmlformats.org/officeDocument/2006/relationships/oleObject" Target="https://elcacwo-my.sharepoint.com/personal/shannon_johnson_elca_org/Documents/Documents/RM%20data/Current%20job%20in%20ELCA%202023%2005%201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C:\Users\SEJoh\Downloads\Deacons%20Current%20job%20in%20ELCA%202023%2005%2011.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SEJoh\Downloads\Deacons%20Current%20job%20in%20ELCA%202023%2005%2011.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'Fig2'!$A$2</c:f>
              <c:strCache>
                <c:ptCount val="1"/>
                <c:pt idx="0">
                  <c:v>Mean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'Fig2'!$B$1:$D$1</c:f>
              <c:strCache>
                <c:ptCount val="3"/>
                <c:pt idx="0">
                  <c:v>Total</c:v>
                </c:pt>
                <c:pt idx="1">
                  <c:v>Full-Time</c:v>
                </c:pt>
                <c:pt idx="2">
                  <c:v>Part-Time</c:v>
                </c:pt>
              </c:strCache>
            </c:strRef>
          </c:cat>
          <c:val>
            <c:numRef>
              <c:f>'Fig2'!$B$2:$D$2</c:f>
              <c:numCache>
                <c:formatCode>"$"#,##0_);[Red]\("$"#,##0\)</c:formatCode>
                <c:ptCount val="3"/>
                <c:pt idx="0">
                  <c:v>48354</c:v>
                </c:pt>
                <c:pt idx="1">
                  <c:v>57438</c:v>
                </c:pt>
                <c:pt idx="2">
                  <c:v>28849</c:v>
                </c:pt>
              </c:numCache>
            </c:numRef>
          </c:val>
          <c:extLst>
            <c:ext xmlns:c16="http://schemas.microsoft.com/office/drawing/2014/chart" uri="{C3380CC4-5D6E-409C-BE32-E72D297353CC}">
              <c16:uniqueId val="{00000000-06BD-7044-B321-5285BEB238D9}"/>
            </c:ext>
          </c:extLst>
        </c:ser>
        <c:ser>
          <c:idx val="1"/>
          <c:order val="1"/>
          <c:tx>
            <c:strRef>
              <c:f>'Fig2'!$A$3</c:f>
              <c:strCache>
                <c:ptCount val="1"/>
                <c:pt idx="0">
                  <c:v>Median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'Fig2'!$B$1:$D$1</c:f>
              <c:strCache>
                <c:ptCount val="3"/>
                <c:pt idx="0">
                  <c:v>Total</c:v>
                </c:pt>
                <c:pt idx="1">
                  <c:v>Full-Time</c:v>
                </c:pt>
                <c:pt idx="2">
                  <c:v>Part-Time</c:v>
                </c:pt>
              </c:strCache>
            </c:strRef>
          </c:cat>
          <c:val>
            <c:numRef>
              <c:f>'Fig2'!$B$3:$D$3</c:f>
              <c:numCache>
                <c:formatCode>"$"#,##0_);[Red]\("$"#,##0\)</c:formatCode>
                <c:ptCount val="3"/>
                <c:pt idx="0">
                  <c:v>48018</c:v>
                </c:pt>
                <c:pt idx="1">
                  <c:v>53000</c:v>
                </c:pt>
                <c:pt idx="2">
                  <c:v>27800</c:v>
                </c:pt>
              </c:numCache>
            </c:numRef>
          </c:val>
          <c:extLst>
            <c:ext xmlns:c16="http://schemas.microsoft.com/office/drawing/2014/chart" uri="{C3380CC4-5D6E-409C-BE32-E72D297353CC}">
              <c16:uniqueId val="{00000001-06BD-7044-B321-5285BEB238D9}"/>
            </c:ext>
          </c:extLst>
        </c:ser>
        <c:dLbls>
          <c:showLegendKey val="0"/>
          <c:showVal val="0"/>
          <c:showCatName val="0"/>
          <c:showSerName val="0"/>
          <c:showPercent val="0"/>
          <c:showBubbleSize val="0"/>
        </c:dLbls>
        <c:gapWidth val="219"/>
        <c:overlap val="-27"/>
        <c:axId val="1158467568"/>
        <c:axId val="1322475216"/>
      </c:barChart>
      <c:catAx>
        <c:axId val="115846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2475216"/>
        <c:crosses val="autoZero"/>
        <c:auto val="1"/>
        <c:lblAlgn val="ctr"/>
        <c:lblOffset val="100"/>
        <c:noMultiLvlLbl val="0"/>
      </c:catAx>
      <c:valAx>
        <c:axId val="1322475216"/>
        <c:scaling>
          <c:orientation val="minMax"/>
        </c:scaling>
        <c:delete val="1"/>
        <c:axPos val="l"/>
        <c:majorGridlines>
          <c:spPr>
            <a:ln w="9525" cap="flat" cmpd="sng" algn="ctr">
              <a:noFill/>
              <a:round/>
            </a:ln>
            <a:effectLst/>
          </c:spPr>
        </c:majorGridlines>
        <c:numFmt formatCode="&quot;$&quot;#,##0_);[Red]\(&quot;$&quot;#,##0\)" sourceLinked="1"/>
        <c:majorTickMark val="none"/>
        <c:minorTickMark val="none"/>
        <c:tickLblPos val="nextTo"/>
        <c:crossAx val="1158467568"/>
        <c:crosses val="autoZero"/>
        <c:crossBetween val="between"/>
        <c:majorUnit val="2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'Fig26'!$B$1</c:f>
              <c:strCache>
                <c:ptCount val="1"/>
                <c:pt idx="0">
                  <c:v>Roster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'Fig26'!$A$2:$A$4</c:f>
              <c:strCache>
                <c:ptCount val="3"/>
                <c:pt idx="0">
                  <c:v>Not listed</c:v>
                </c:pt>
                <c:pt idx="1">
                  <c:v>Man</c:v>
                </c:pt>
                <c:pt idx="2">
                  <c:v>Woman</c:v>
                </c:pt>
              </c:strCache>
            </c:strRef>
          </c:cat>
          <c:val>
            <c:numRef>
              <c:f>'Fig26'!$B$2:$B$4</c:f>
              <c:numCache>
                <c:formatCode>0%</c:formatCode>
                <c:ptCount val="3"/>
                <c:pt idx="1">
                  <c:v>0.21</c:v>
                </c:pt>
                <c:pt idx="2">
                  <c:v>0.79</c:v>
                </c:pt>
              </c:numCache>
            </c:numRef>
          </c:val>
          <c:extLst>
            <c:ext xmlns:c16="http://schemas.microsoft.com/office/drawing/2014/chart" uri="{C3380CC4-5D6E-409C-BE32-E72D297353CC}">
              <c16:uniqueId val="{00000000-AE5C-A640-BE80-AB2A03827A64}"/>
            </c:ext>
          </c:extLst>
        </c:ser>
        <c:ser>
          <c:idx val="1"/>
          <c:order val="1"/>
          <c:tx>
            <c:strRef>
              <c:f>'Fig26'!$C$1</c:f>
              <c:strCache>
                <c:ptCount val="1"/>
                <c:pt idx="0">
                  <c:v>Participants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'Fig26'!$A$2:$A$4</c:f>
              <c:strCache>
                <c:ptCount val="3"/>
                <c:pt idx="0">
                  <c:v>Not listed</c:v>
                </c:pt>
                <c:pt idx="1">
                  <c:v>Man</c:v>
                </c:pt>
                <c:pt idx="2">
                  <c:v>Woman</c:v>
                </c:pt>
              </c:strCache>
            </c:strRef>
          </c:cat>
          <c:val>
            <c:numRef>
              <c:f>'Fig26'!$C$2:$C$4</c:f>
              <c:numCache>
                <c:formatCode>0%</c:formatCode>
                <c:ptCount val="3"/>
                <c:pt idx="0">
                  <c:v>0.01</c:v>
                </c:pt>
                <c:pt idx="1">
                  <c:v>0.11</c:v>
                </c:pt>
                <c:pt idx="2">
                  <c:v>0.88</c:v>
                </c:pt>
              </c:numCache>
            </c:numRef>
          </c:val>
          <c:extLst>
            <c:ext xmlns:c16="http://schemas.microsoft.com/office/drawing/2014/chart" uri="{C3380CC4-5D6E-409C-BE32-E72D297353CC}">
              <c16:uniqueId val="{00000001-AE5C-A640-BE80-AB2A03827A64}"/>
            </c:ext>
          </c:extLst>
        </c:ser>
        <c:dLbls>
          <c:showLegendKey val="0"/>
          <c:showVal val="0"/>
          <c:showCatName val="0"/>
          <c:showSerName val="0"/>
          <c:showPercent val="0"/>
          <c:showBubbleSize val="0"/>
        </c:dLbls>
        <c:gapWidth val="182"/>
        <c:axId val="1964293392"/>
        <c:axId val="1964721776"/>
      </c:barChart>
      <c:catAx>
        <c:axId val="1964293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4721776"/>
        <c:crosses val="autoZero"/>
        <c:auto val="1"/>
        <c:lblAlgn val="ctr"/>
        <c:lblOffset val="100"/>
        <c:noMultiLvlLbl val="0"/>
      </c:catAx>
      <c:valAx>
        <c:axId val="1964721776"/>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196429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'Fig27'!$A$2</c:f>
              <c:strCache>
                <c:ptCount val="1"/>
                <c:pt idx="0">
                  <c:v>Roster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'Fig27'!$B$1:$C$1</c:f>
              <c:strCache>
                <c:ptCount val="2"/>
                <c:pt idx="0">
                  <c:v>White</c:v>
                </c:pt>
                <c:pt idx="1">
                  <c:v>Persons from Communities Minoritized due to Race</c:v>
                </c:pt>
              </c:strCache>
            </c:strRef>
          </c:cat>
          <c:val>
            <c:numRef>
              <c:f>'Fig27'!$B$2:$C$2</c:f>
              <c:numCache>
                <c:formatCode>0%</c:formatCode>
                <c:ptCount val="2"/>
                <c:pt idx="0">
                  <c:v>0.98</c:v>
                </c:pt>
                <c:pt idx="1">
                  <c:v>0.02</c:v>
                </c:pt>
              </c:numCache>
            </c:numRef>
          </c:val>
          <c:extLst>
            <c:ext xmlns:c16="http://schemas.microsoft.com/office/drawing/2014/chart" uri="{C3380CC4-5D6E-409C-BE32-E72D297353CC}">
              <c16:uniqueId val="{00000000-27A9-F94C-B3B9-7752BA791E96}"/>
            </c:ext>
          </c:extLst>
        </c:ser>
        <c:ser>
          <c:idx val="1"/>
          <c:order val="1"/>
          <c:tx>
            <c:strRef>
              <c:f>'Fig27'!$A$3</c:f>
              <c:strCache>
                <c:ptCount val="1"/>
                <c:pt idx="0">
                  <c:v>Participants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'Fig27'!$B$1:$C$1</c:f>
              <c:strCache>
                <c:ptCount val="2"/>
                <c:pt idx="0">
                  <c:v>White</c:v>
                </c:pt>
                <c:pt idx="1">
                  <c:v>Persons from Communities Minoritized due to Race</c:v>
                </c:pt>
              </c:strCache>
            </c:strRef>
          </c:cat>
          <c:val>
            <c:numRef>
              <c:f>'Fig27'!$B$3:$C$3</c:f>
              <c:numCache>
                <c:formatCode>0%</c:formatCode>
                <c:ptCount val="2"/>
                <c:pt idx="0">
                  <c:v>0.98</c:v>
                </c:pt>
                <c:pt idx="1">
                  <c:v>0.02</c:v>
                </c:pt>
              </c:numCache>
            </c:numRef>
          </c:val>
          <c:extLst>
            <c:ext xmlns:c16="http://schemas.microsoft.com/office/drawing/2014/chart" uri="{C3380CC4-5D6E-409C-BE32-E72D297353CC}">
              <c16:uniqueId val="{00000001-27A9-F94C-B3B9-7752BA791E96}"/>
            </c:ext>
          </c:extLst>
        </c:ser>
        <c:dLbls>
          <c:showLegendKey val="0"/>
          <c:showVal val="0"/>
          <c:showCatName val="0"/>
          <c:showSerName val="0"/>
          <c:showPercent val="0"/>
          <c:showBubbleSize val="0"/>
        </c:dLbls>
        <c:gapWidth val="182"/>
        <c:axId val="899627887"/>
        <c:axId val="898771951"/>
      </c:barChart>
      <c:catAx>
        <c:axId val="899627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8771951"/>
        <c:crosses val="autoZero"/>
        <c:auto val="1"/>
        <c:lblAlgn val="ctr"/>
        <c:lblOffset val="100"/>
        <c:noMultiLvlLbl val="0"/>
      </c:catAx>
      <c:valAx>
        <c:axId val="898771951"/>
        <c:scaling>
          <c:orientation val="minMax"/>
        </c:scaling>
        <c:delete val="1"/>
        <c:axPos val="b"/>
        <c:numFmt formatCode="0%" sourceLinked="1"/>
        <c:majorTickMark val="none"/>
        <c:minorTickMark val="none"/>
        <c:tickLblPos val="nextTo"/>
        <c:crossAx val="899627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Sheet3!$E$24</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Sheet3!$A$25:$A$33</c:f>
              <c:strCache>
                <c:ptCount val="9"/>
                <c:pt idx="0">
                  <c:v>Region 1</c:v>
                </c:pt>
                <c:pt idx="1">
                  <c:v>Region 2</c:v>
                </c:pt>
                <c:pt idx="2">
                  <c:v>Region 3</c:v>
                </c:pt>
                <c:pt idx="3">
                  <c:v>Region 4</c:v>
                </c:pt>
                <c:pt idx="4">
                  <c:v>Region 5</c:v>
                </c:pt>
                <c:pt idx="5">
                  <c:v>Region 6</c:v>
                </c:pt>
                <c:pt idx="6">
                  <c:v>Region 7</c:v>
                </c:pt>
                <c:pt idx="7">
                  <c:v>Region 8</c:v>
                </c:pt>
                <c:pt idx="8">
                  <c:v>Region 9</c:v>
                </c:pt>
              </c:strCache>
            </c:strRef>
          </c:cat>
          <c:val>
            <c:numRef>
              <c:f>Sheet3!$E$25:$E$33</c:f>
              <c:numCache>
                <c:formatCode>General</c:formatCode>
                <c:ptCount val="9"/>
                <c:pt idx="0">
                  <c:v>39</c:v>
                </c:pt>
                <c:pt idx="1">
                  <c:v>25</c:v>
                </c:pt>
                <c:pt idx="2">
                  <c:v>96</c:v>
                </c:pt>
                <c:pt idx="3">
                  <c:v>35</c:v>
                </c:pt>
                <c:pt idx="4">
                  <c:v>57</c:v>
                </c:pt>
                <c:pt idx="5">
                  <c:v>44</c:v>
                </c:pt>
                <c:pt idx="6">
                  <c:v>44</c:v>
                </c:pt>
                <c:pt idx="7">
                  <c:v>41</c:v>
                </c:pt>
                <c:pt idx="8">
                  <c:v>58</c:v>
                </c:pt>
              </c:numCache>
            </c:numRef>
          </c:val>
          <c:extLst>
            <c:ext xmlns:c16="http://schemas.microsoft.com/office/drawing/2014/chart" uri="{C3380CC4-5D6E-409C-BE32-E72D297353CC}">
              <c16:uniqueId val="{00000000-0925-4567-8927-D67711E064A6}"/>
            </c:ext>
          </c:extLst>
        </c:ser>
        <c:dLbls>
          <c:dLblPos val="ctr"/>
          <c:showLegendKey val="0"/>
          <c:showVal val="1"/>
          <c:showCatName val="0"/>
          <c:showSerName val="0"/>
          <c:showPercent val="0"/>
          <c:showBubbleSize val="0"/>
        </c:dLbls>
        <c:gapWidth val="150"/>
        <c:axId val="517786479"/>
        <c:axId val="517762479"/>
      </c:barChart>
      <c:catAx>
        <c:axId val="517786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7762479"/>
        <c:crosses val="autoZero"/>
        <c:auto val="1"/>
        <c:lblAlgn val="ctr"/>
        <c:lblOffset val="100"/>
        <c:noMultiLvlLbl val="0"/>
      </c:catAx>
      <c:valAx>
        <c:axId val="517762479"/>
        <c:scaling>
          <c:orientation val="minMax"/>
        </c:scaling>
        <c:delete val="1"/>
        <c:axPos val="l"/>
        <c:numFmt formatCode="General" sourceLinked="1"/>
        <c:majorTickMark val="none"/>
        <c:minorTickMark val="none"/>
        <c:tickLblPos val="nextTo"/>
        <c:crossAx val="5177864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17147856517934E-2"/>
          <c:y val="1.2160214172968992E-2"/>
          <c:w val="0.97890111162575266"/>
          <c:h val="0.87589472127017742"/>
        </c:manualLayout>
      </c:layout>
      <c:barChart>
        <c:barDir val="col"/>
        <c:grouping val="clustered"/>
        <c:varyColors val="0"/>
        <c:ser>
          <c:idx val="0"/>
          <c:order val="0"/>
          <c:tx>
            <c:strRef>
              <c:f>Sheet5!$E$6</c:f>
              <c:strCache>
                <c:ptCount val="1"/>
                <c:pt idx="0">
                  <c:v>Grand Total</c:v>
                </c:pt>
              </c:strCache>
            </c:strRef>
          </c:tx>
          <c:spPr>
            <a:solidFill>
              <a:schemeClr val="accent2"/>
            </a:solidFill>
            <a:ln>
              <a:noFill/>
            </a:ln>
            <a:effectLst/>
          </c:spPr>
          <c:invertIfNegative val="0"/>
          <c:dLbls>
            <c:spPr>
              <a:solidFill>
                <a:srgbClr val="FFFFFF">
                  <a:alpha val="89804"/>
                </a:srgbClr>
              </a:solidFill>
              <a:ln>
                <a:noFill/>
              </a:ln>
              <a:effectLst/>
            </c:spPr>
            <c:txPr>
              <a:bodyPr rot="0" spcFirstLastPara="1" vertOverflow="ellipsis" vert="horz" wrap="none" lIns="38100" tIns="19050" rIns="38100" bIns="19050" anchor="t" anchorCtr="0">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Sheet5!$A$7:$A$42</c:f>
              <c:numCache>
                <c:formatCode>0</c:formatCode>
                <c:ptCount val="36"/>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c:v>
                </c:pt>
                <c:pt idx="35">
                  <c:v>2023</c:v>
                </c:pt>
              </c:numCache>
            </c:numRef>
          </c:cat>
          <c:val>
            <c:numRef>
              <c:f>Sheet5!$E$7:$E$42</c:f>
              <c:numCache>
                <c:formatCode>General</c:formatCode>
                <c:ptCount val="36"/>
                <c:pt idx="0">
                  <c:v>15</c:v>
                </c:pt>
                <c:pt idx="1">
                  <c:v>20</c:v>
                </c:pt>
                <c:pt idx="2">
                  <c:v>22</c:v>
                </c:pt>
                <c:pt idx="3">
                  <c:v>21</c:v>
                </c:pt>
                <c:pt idx="4">
                  <c:v>18</c:v>
                </c:pt>
                <c:pt idx="5">
                  <c:v>21</c:v>
                </c:pt>
                <c:pt idx="6">
                  <c:v>17</c:v>
                </c:pt>
                <c:pt idx="7">
                  <c:v>17</c:v>
                </c:pt>
                <c:pt idx="8">
                  <c:v>21</c:v>
                </c:pt>
                <c:pt idx="9">
                  <c:v>32</c:v>
                </c:pt>
                <c:pt idx="10">
                  <c:v>20</c:v>
                </c:pt>
                <c:pt idx="11">
                  <c:v>25</c:v>
                </c:pt>
                <c:pt idx="12">
                  <c:v>21</c:v>
                </c:pt>
                <c:pt idx="13">
                  <c:v>27</c:v>
                </c:pt>
                <c:pt idx="14">
                  <c:v>30</c:v>
                </c:pt>
                <c:pt idx="15">
                  <c:v>27</c:v>
                </c:pt>
                <c:pt idx="16">
                  <c:v>27</c:v>
                </c:pt>
                <c:pt idx="17">
                  <c:v>33</c:v>
                </c:pt>
                <c:pt idx="18">
                  <c:v>35</c:v>
                </c:pt>
                <c:pt idx="19">
                  <c:v>45</c:v>
                </c:pt>
                <c:pt idx="20">
                  <c:v>34</c:v>
                </c:pt>
                <c:pt idx="21">
                  <c:v>36</c:v>
                </c:pt>
                <c:pt idx="22">
                  <c:v>21</c:v>
                </c:pt>
                <c:pt idx="23">
                  <c:v>20</c:v>
                </c:pt>
                <c:pt idx="24">
                  <c:v>23</c:v>
                </c:pt>
                <c:pt idx="25">
                  <c:v>18</c:v>
                </c:pt>
                <c:pt idx="26">
                  <c:v>32</c:v>
                </c:pt>
                <c:pt idx="27">
                  <c:v>23</c:v>
                </c:pt>
                <c:pt idx="28">
                  <c:v>31</c:v>
                </c:pt>
                <c:pt idx="29">
                  <c:v>28</c:v>
                </c:pt>
                <c:pt idx="30">
                  <c:v>22</c:v>
                </c:pt>
                <c:pt idx="31">
                  <c:v>19</c:v>
                </c:pt>
                <c:pt idx="32">
                  <c:v>20</c:v>
                </c:pt>
                <c:pt idx="33">
                  <c:v>23</c:v>
                </c:pt>
                <c:pt idx="34">
                  <c:v>15</c:v>
                </c:pt>
                <c:pt idx="35">
                  <c:v>8</c:v>
                </c:pt>
              </c:numCache>
            </c:numRef>
          </c:val>
          <c:extLst>
            <c:ext xmlns:c16="http://schemas.microsoft.com/office/drawing/2014/chart" uri="{C3380CC4-5D6E-409C-BE32-E72D297353CC}">
              <c16:uniqueId val="{00000000-9AF0-466C-91DC-CA923DBE78FF}"/>
            </c:ext>
          </c:extLst>
        </c:ser>
        <c:dLbls>
          <c:dLblPos val="ctr"/>
          <c:showLegendKey val="0"/>
          <c:showVal val="1"/>
          <c:showCatName val="0"/>
          <c:showSerName val="0"/>
          <c:showPercent val="0"/>
          <c:showBubbleSize val="0"/>
        </c:dLbls>
        <c:gapWidth val="150"/>
        <c:axId val="278944655"/>
        <c:axId val="278944175"/>
      </c:barChart>
      <c:catAx>
        <c:axId val="278944655"/>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8944175"/>
        <c:crosses val="autoZero"/>
        <c:auto val="1"/>
        <c:lblAlgn val="ctr"/>
        <c:lblOffset val="100"/>
        <c:noMultiLvlLbl val="0"/>
      </c:catAx>
      <c:valAx>
        <c:axId val="278944175"/>
        <c:scaling>
          <c:orientation val="minMax"/>
        </c:scaling>
        <c:delete val="1"/>
        <c:axPos val="l"/>
        <c:numFmt formatCode="General" sourceLinked="1"/>
        <c:majorTickMark val="out"/>
        <c:minorTickMark val="none"/>
        <c:tickLblPos val="nextTo"/>
        <c:crossAx val="2789446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'Fig1'!$A$2</c:f>
              <c:strCache>
                <c:ptCount val="1"/>
                <c:pt idx="0">
                  <c:v>1st call</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'Fig1'!$B$1:$G$1</c:f>
              <c:strCache>
                <c:ptCount val="6"/>
                <c:pt idx="0">
                  <c:v>1-4 mo</c:v>
                </c:pt>
                <c:pt idx="1">
                  <c:v>5-8 mo</c:v>
                </c:pt>
                <c:pt idx="2">
                  <c:v>9-12 mo</c:v>
                </c:pt>
                <c:pt idx="3">
                  <c:v>13-18 mo</c:v>
                </c:pt>
                <c:pt idx="4">
                  <c:v>19-24 mo</c:v>
                </c:pt>
                <c:pt idx="5">
                  <c:v>25+ mo</c:v>
                </c:pt>
              </c:strCache>
            </c:strRef>
          </c:cat>
          <c:val>
            <c:numRef>
              <c:f>'Fig1'!$B$2:$G$2</c:f>
              <c:numCache>
                <c:formatCode>0.0%</c:formatCode>
                <c:ptCount val="6"/>
                <c:pt idx="0">
                  <c:v>0.67500000000000004</c:v>
                </c:pt>
                <c:pt idx="1">
                  <c:v>9.6000000000000002E-2</c:v>
                </c:pt>
                <c:pt idx="2">
                  <c:v>7.5999999999999998E-2</c:v>
                </c:pt>
                <c:pt idx="3">
                  <c:v>3.7999999999999999E-2</c:v>
                </c:pt>
                <c:pt idx="4">
                  <c:v>1.9E-2</c:v>
                </c:pt>
                <c:pt idx="5">
                  <c:v>9.6000000000000002E-2</c:v>
                </c:pt>
              </c:numCache>
            </c:numRef>
          </c:val>
          <c:extLst>
            <c:ext xmlns:c16="http://schemas.microsoft.com/office/drawing/2014/chart" uri="{C3380CC4-5D6E-409C-BE32-E72D297353CC}">
              <c16:uniqueId val="{00000000-3521-5F48-9053-B6EAF699F69C}"/>
            </c:ext>
          </c:extLst>
        </c:ser>
        <c:ser>
          <c:idx val="1"/>
          <c:order val="1"/>
          <c:tx>
            <c:strRef>
              <c:f>'Fig1'!$A$3</c:f>
              <c:strCache>
                <c:ptCount val="1"/>
                <c:pt idx="0">
                  <c:v>Current call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'Fig1'!$B$1:$G$1</c:f>
              <c:strCache>
                <c:ptCount val="6"/>
                <c:pt idx="0">
                  <c:v>1-4 mo</c:v>
                </c:pt>
                <c:pt idx="1">
                  <c:v>5-8 mo</c:v>
                </c:pt>
                <c:pt idx="2">
                  <c:v>9-12 mo</c:v>
                </c:pt>
                <c:pt idx="3">
                  <c:v>13-18 mo</c:v>
                </c:pt>
                <c:pt idx="4">
                  <c:v>19-24 mo</c:v>
                </c:pt>
                <c:pt idx="5">
                  <c:v>25+ mo</c:v>
                </c:pt>
              </c:strCache>
            </c:strRef>
          </c:cat>
          <c:val>
            <c:numRef>
              <c:f>'Fig1'!$B$3:$G$3</c:f>
              <c:numCache>
                <c:formatCode>0.0%</c:formatCode>
                <c:ptCount val="6"/>
                <c:pt idx="0">
                  <c:v>0.6</c:v>
                </c:pt>
                <c:pt idx="1">
                  <c:v>0.14399999999999999</c:v>
                </c:pt>
                <c:pt idx="2">
                  <c:v>9.6000000000000002E-2</c:v>
                </c:pt>
                <c:pt idx="3">
                  <c:v>6.4000000000000001E-2</c:v>
                </c:pt>
                <c:pt idx="4">
                  <c:v>0.04</c:v>
                </c:pt>
                <c:pt idx="5">
                  <c:v>5.6000000000000001E-2</c:v>
                </c:pt>
              </c:numCache>
            </c:numRef>
          </c:val>
          <c:extLst>
            <c:ext xmlns:c16="http://schemas.microsoft.com/office/drawing/2014/chart" uri="{C3380CC4-5D6E-409C-BE32-E72D297353CC}">
              <c16:uniqueId val="{00000001-3521-5F48-9053-B6EAF699F69C}"/>
            </c:ext>
          </c:extLst>
        </c:ser>
        <c:dLbls>
          <c:showLegendKey val="0"/>
          <c:showVal val="0"/>
          <c:showCatName val="0"/>
          <c:showSerName val="0"/>
          <c:showPercent val="0"/>
          <c:showBubbleSize val="0"/>
        </c:dLbls>
        <c:gapWidth val="219"/>
        <c:overlap val="-27"/>
        <c:axId val="1969384816"/>
        <c:axId val="1969857616"/>
      </c:barChart>
      <c:catAx>
        <c:axId val="196938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9857616"/>
        <c:crosses val="autoZero"/>
        <c:auto val="1"/>
        <c:lblAlgn val="ctr"/>
        <c:lblOffset val="100"/>
        <c:noMultiLvlLbl val="0"/>
      </c:catAx>
      <c:valAx>
        <c:axId val="1969857616"/>
        <c:scaling>
          <c:orientation val="minMax"/>
        </c:scaling>
        <c:delete val="1"/>
        <c:axPos val="l"/>
        <c:numFmt formatCode="0.0%" sourceLinked="1"/>
        <c:majorTickMark val="none"/>
        <c:minorTickMark val="none"/>
        <c:tickLblPos val="nextTo"/>
        <c:crossAx val="196938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'Fig5'!$A$1:$A$6</c:f>
              <c:strCache>
                <c:ptCount val="6"/>
                <c:pt idx="0">
                  <c:v>Confused</c:v>
                </c:pt>
                <c:pt idx="1">
                  <c:v>Anxious</c:v>
                </c:pt>
                <c:pt idx="2">
                  <c:v>Directive</c:v>
                </c:pt>
                <c:pt idx="3">
                  <c:v>Goal-oriented</c:v>
                </c:pt>
                <c:pt idx="4">
                  <c:v>Personable</c:v>
                </c:pt>
                <c:pt idx="5">
                  <c:v>Helpful</c:v>
                </c:pt>
              </c:strCache>
            </c:strRef>
          </c:cat>
          <c:val>
            <c:numRef>
              <c:f>'Fig5'!$B$1:$B$6</c:f>
              <c:numCache>
                <c:formatCode>General</c:formatCode>
                <c:ptCount val="6"/>
                <c:pt idx="0">
                  <c:v>1.46</c:v>
                </c:pt>
                <c:pt idx="1">
                  <c:v>2.4300000000000002</c:v>
                </c:pt>
                <c:pt idx="2">
                  <c:v>3.92</c:v>
                </c:pt>
                <c:pt idx="3">
                  <c:v>4.29</c:v>
                </c:pt>
                <c:pt idx="4">
                  <c:v>4.62</c:v>
                </c:pt>
                <c:pt idx="5">
                  <c:v>4.74</c:v>
                </c:pt>
              </c:numCache>
            </c:numRef>
          </c:val>
          <c:extLst>
            <c:ext xmlns:c16="http://schemas.microsoft.com/office/drawing/2014/chart" uri="{C3380CC4-5D6E-409C-BE32-E72D297353CC}">
              <c16:uniqueId val="{00000000-B34F-3046-B26E-E187202DCCBE}"/>
            </c:ext>
          </c:extLst>
        </c:ser>
        <c:dLbls>
          <c:showLegendKey val="0"/>
          <c:showVal val="0"/>
          <c:showCatName val="0"/>
          <c:showSerName val="0"/>
          <c:showPercent val="0"/>
          <c:showBubbleSize val="0"/>
        </c:dLbls>
        <c:gapWidth val="182"/>
        <c:axId val="1420454176"/>
        <c:axId val="1433298560"/>
      </c:barChart>
      <c:catAx>
        <c:axId val="1420454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3298560"/>
        <c:crosses val="autoZero"/>
        <c:auto val="1"/>
        <c:lblAlgn val="ctr"/>
        <c:lblOffset val="100"/>
        <c:noMultiLvlLbl val="0"/>
      </c:catAx>
      <c:valAx>
        <c:axId val="1433298560"/>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1420454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'Fig12'!$A$2</c:f>
              <c:strCache>
                <c:ptCount val="1"/>
                <c:pt idx="0">
                  <c:v>Word and Service (2015 N = 406; 2020 N = 136)</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'Fig12'!$B$1:$C$1</c:f>
              <c:numCache>
                <c:formatCode>General</c:formatCode>
                <c:ptCount val="2"/>
                <c:pt idx="0">
                  <c:v>2015</c:v>
                </c:pt>
                <c:pt idx="1">
                  <c:v>2020</c:v>
                </c:pt>
              </c:numCache>
            </c:numRef>
          </c:cat>
          <c:val>
            <c:numRef>
              <c:f>'Fig12'!$B$2:$C$2</c:f>
              <c:numCache>
                <c:formatCode>0.0%</c:formatCode>
                <c:ptCount val="2"/>
                <c:pt idx="0">
                  <c:v>0.79400000000000004</c:v>
                </c:pt>
                <c:pt idx="1">
                  <c:v>0.83799999999999997</c:v>
                </c:pt>
              </c:numCache>
            </c:numRef>
          </c:val>
          <c:extLst>
            <c:ext xmlns:c16="http://schemas.microsoft.com/office/drawing/2014/chart" uri="{C3380CC4-5D6E-409C-BE32-E72D297353CC}">
              <c16:uniqueId val="{00000000-F50A-6543-A126-435A9EABD502}"/>
            </c:ext>
          </c:extLst>
        </c:ser>
        <c:ser>
          <c:idx val="1"/>
          <c:order val="1"/>
          <c:tx>
            <c:strRef>
              <c:f>'Fig12'!$A$3</c:f>
              <c:strCache>
                <c:ptCount val="1"/>
                <c:pt idx="0">
                  <c:v>Word and Sacrament (2015 N = 1,213; 2020 N = 811)</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'Fig12'!$B$1:$C$1</c:f>
              <c:numCache>
                <c:formatCode>General</c:formatCode>
                <c:ptCount val="2"/>
                <c:pt idx="0">
                  <c:v>2015</c:v>
                </c:pt>
                <c:pt idx="1">
                  <c:v>2020</c:v>
                </c:pt>
              </c:numCache>
            </c:numRef>
          </c:cat>
          <c:val>
            <c:numRef>
              <c:f>'Fig12'!$B$3:$C$3</c:f>
              <c:numCache>
                <c:formatCode>0.0%</c:formatCode>
                <c:ptCount val="2"/>
                <c:pt idx="0">
                  <c:v>0.71099999999999997</c:v>
                </c:pt>
                <c:pt idx="1">
                  <c:v>0.69499999999999995</c:v>
                </c:pt>
              </c:numCache>
            </c:numRef>
          </c:val>
          <c:extLst>
            <c:ext xmlns:c16="http://schemas.microsoft.com/office/drawing/2014/chart" uri="{C3380CC4-5D6E-409C-BE32-E72D297353CC}">
              <c16:uniqueId val="{00000001-F50A-6543-A126-435A9EABD502}"/>
            </c:ext>
          </c:extLst>
        </c:ser>
        <c:dLbls>
          <c:showLegendKey val="0"/>
          <c:showVal val="0"/>
          <c:showCatName val="0"/>
          <c:showSerName val="0"/>
          <c:showPercent val="0"/>
          <c:showBubbleSize val="0"/>
        </c:dLbls>
        <c:gapWidth val="219"/>
        <c:overlap val="-27"/>
        <c:axId val="1434204256"/>
        <c:axId val="1402155376"/>
      </c:barChart>
      <c:catAx>
        <c:axId val="143420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155376"/>
        <c:crosses val="autoZero"/>
        <c:auto val="1"/>
        <c:lblAlgn val="ctr"/>
        <c:lblOffset val="100"/>
        <c:noMultiLvlLbl val="0"/>
      </c:catAx>
      <c:valAx>
        <c:axId val="1402155376"/>
        <c:scaling>
          <c:orientation val="minMax"/>
          <c:max val="1"/>
        </c:scaling>
        <c:delete val="1"/>
        <c:axPos val="l"/>
        <c:majorGridlines>
          <c:spPr>
            <a:ln w="9525" cap="flat" cmpd="sng" algn="ctr">
              <a:noFill/>
              <a:round/>
            </a:ln>
            <a:effectLst/>
          </c:spPr>
        </c:majorGridlines>
        <c:numFmt formatCode="0%" sourceLinked="0"/>
        <c:majorTickMark val="none"/>
        <c:minorTickMark val="none"/>
        <c:tickLblPos val="nextTo"/>
        <c:crossAx val="143420425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'Fig13'!$A$2</c:f>
              <c:strCache>
                <c:ptCount val="1"/>
                <c:pt idx="0">
                  <c:v>2005</c:v>
                </c:pt>
              </c:strCache>
            </c:strRef>
          </c:tx>
          <c:spPr>
            <a:solidFill>
              <a:schemeClr val="accent1"/>
            </a:solidFill>
            <a:ln>
              <a:noFill/>
            </a:ln>
            <a:effectLst/>
          </c:spPr>
          <c:invertIfNegative val="0"/>
          <c:dLbls>
            <c:dLbl>
              <c:idx val="0"/>
              <c:layout>
                <c:manualLayout>
                  <c:x val="-6.9225311479392529E-3"/>
                  <c:y val="-1.699619025479185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93-1240-84A3-B152C59146E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'Fig13'!$B$1:$D$1</c:f>
              <c:strCache>
                <c:ptCount val="3"/>
                <c:pt idx="0">
                  <c:v>Helpful</c:v>
                </c:pt>
                <c:pt idx="1">
                  <c:v>Anxious</c:v>
                </c:pt>
                <c:pt idx="2">
                  <c:v>Confused</c:v>
                </c:pt>
              </c:strCache>
            </c:strRef>
          </c:cat>
          <c:val>
            <c:numRef>
              <c:f>'Fig13'!$B$2:$D$2</c:f>
              <c:numCache>
                <c:formatCode>0.0%</c:formatCode>
                <c:ptCount val="3"/>
                <c:pt idx="0">
                  <c:v>0.92400000000000004</c:v>
                </c:pt>
                <c:pt idx="1">
                  <c:v>0.17799999999999999</c:v>
                </c:pt>
                <c:pt idx="2">
                  <c:v>6.5000000000000002E-2</c:v>
                </c:pt>
              </c:numCache>
            </c:numRef>
          </c:val>
          <c:extLst>
            <c:ext xmlns:c16="http://schemas.microsoft.com/office/drawing/2014/chart" uri="{C3380CC4-5D6E-409C-BE32-E72D297353CC}">
              <c16:uniqueId val="{00000001-4193-1240-84A3-B152C59146E0}"/>
            </c:ext>
          </c:extLst>
        </c:ser>
        <c:ser>
          <c:idx val="1"/>
          <c:order val="1"/>
          <c:tx>
            <c:strRef>
              <c:f>'Fig13'!$A$3</c:f>
              <c:strCache>
                <c:ptCount val="1"/>
                <c:pt idx="0">
                  <c:v>2015</c:v>
                </c:pt>
              </c:strCache>
            </c:strRef>
          </c:tx>
          <c:spPr>
            <a:solidFill>
              <a:schemeClr val="accent2"/>
            </a:solidFill>
            <a:ln>
              <a:noFill/>
            </a:ln>
            <a:effectLst/>
          </c:spPr>
          <c:invertIfNegative val="0"/>
          <c:dLbls>
            <c:dLbl>
              <c:idx val="1"/>
              <c:layout>
                <c:manualLayout>
                  <c:x val="-3.0949758258625999E-3"/>
                  <c:y val="-1.86887860611583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93-1240-84A3-B152C59146E0}"/>
                </c:ext>
              </c:extLst>
            </c:dLbl>
            <c:dLbl>
              <c:idx val="2"/>
              <c:layout>
                <c:manualLayout>
                  <c:x val="-1.4107331671374631E-3"/>
                  <c:y val="-6.794964492359148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93-1240-84A3-B152C59146E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'Fig13'!$B$1:$D$1</c:f>
              <c:strCache>
                <c:ptCount val="3"/>
                <c:pt idx="0">
                  <c:v>Helpful</c:v>
                </c:pt>
                <c:pt idx="1">
                  <c:v>Anxious</c:v>
                </c:pt>
                <c:pt idx="2">
                  <c:v>Confused</c:v>
                </c:pt>
              </c:strCache>
            </c:strRef>
          </c:cat>
          <c:val>
            <c:numRef>
              <c:f>'Fig13'!$B$3:$D$3</c:f>
              <c:numCache>
                <c:formatCode>0.0%</c:formatCode>
                <c:ptCount val="3"/>
                <c:pt idx="0">
                  <c:v>0.98499999999999999</c:v>
                </c:pt>
                <c:pt idx="1">
                  <c:v>9.6000000000000002E-2</c:v>
                </c:pt>
                <c:pt idx="2">
                  <c:v>2.5000000000000001E-2</c:v>
                </c:pt>
              </c:numCache>
            </c:numRef>
          </c:val>
          <c:extLst>
            <c:ext xmlns:c16="http://schemas.microsoft.com/office/drawing/2014/chart" uri="{C3380CC4-5D6E-409C-BE32-E72D297353CC}">
              <c16:uniqueId val="{00000004-4193-1240-84A3-B152C59146E0}"/>
            </c:ext>
          </c:extLst>
        </c:ser>
        <c:ser>
          <c:idx val="2"/>
          <c:order val="2"/>
          <c:tx>
            <c:strRef>
              <c:f>'Fig13'!$A$4</c:f>
              <c:strCache>
                <c:ptCount val="1"/>
                <c:pt idx="0">
                  <c:v>2020</c:v>
                </c:pt>
              </c:strCache>
            </c:strRef>
          </c:tx>
          <c:spPr>
            <a:solidFill>
              <a:schemeClr val="accent3"/>
            </a:solidFill>
            <a:ln>
              <a:noFill/>
            </a:ln>
            <a:effectLst/>
          </c:spPr>
          <c:invertIfNegative val="0"/>
          <c:dLbls>
            <c:dLbl>
              <c:idx val="0"/>
              <c:layout>
                <c:manualLayout>
                  <c:x val="2.4605994491948727E-3"/>
                  <c:y val="-4.62970603965239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93-1240-84A3-B152C59146E0}"/>
                </c:ext>
              </c:extLst>
            </c:dLbl>
            <c:dLbl>
              <c:idx val="1"/>
              <c:layout>
                <c:manualLayout>
                  <c:x val="4.6916638960766473E-3"/>
                  <c:y val="-4.79966794220039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93-1240-84A3-B152C59146E0}"/>
                </c:ext>
              </c:extLst>
            </c:dLbl>
            <c:dLbl>
              <c:idx val="2"/>
              <c:layout>
                <c:manualLayout>
                  <c:x val="-4.3777294255590778E-5"/>
                  <c:y val="-6.794964492359966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93-1240-84A3-B152C59146E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'Fig13'!$B$1:$D$1</c:f>
              <c:strCache>
                <c:ptCount val="3"/>
                <c:pt idx="0">
                  <c:v>Helpful</c:v>
                </c:pt>
                <c:pt idx="1">
                  <c:v>Anxious</c:v>
                </c:pt>
                <c:pt idx="2">
                  <c:v>Confused</c:v>
                </c:pt>
              </c:strCache>
            </c:strRef>
          </c:cat>
          <c:val>
            <c:numRef>
              <c:f>'Fig13'!$B$4:$D$4</c:f>
              <c:numCache>
                <c:formatCode>0.0%</c:formatCode>
                <c:ptCount val="3"/>
                <c:pt idx="0">
                  <c:v>0.97</c:v>
                </c:pt>
                <c:pt idx="1">
                  <c:v>0.13100000000000001</c:v>
                </c:pt>
                <c:pt idx="2">
                  <c:v>1.4999999999999999E-2</c:v>
                </c:pt>
              </c:numCache>
            </c:numRef>
          </c:val>
          <c:extLst>
            <c:ext xmlns:c16="http://schemas.microsoft.com/office/drawing/2014/chart" uri="{C3380CC4-5D6E-409C-BE32-E72D297353CC}">
              <c16:uniqueId val="{00000008-4193-1240-84A3-B152C59146E0}"/>
            </c:ext>
          </c:extLst>
        </c:ser>
        <c:dLbls>
          <c:showLegendKey val="0"/>
          <c:showVal val="0"/>
          <c:showCatName val="0"/>
          <c:showSerName val="0"/>
          <c:showPercent val="0"/>
          <c:showBubbleSize val="0"/>
        </c:dLbls>
        <c:gapWidth val="150"/>
        <c:axId val="1327093152"/>
        <c:axId val="1407959424"/>
      </c:barChart>
      <c:catAx>
        <c:axId val="1327093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7959424"/>
        <c:crosses val="autoZero"/>
        <c:auto val="1"/>
        <c:lblAlgn val="ctr"/>
        <c:lblOffset val="100"/>
        <c:noMultiLvlLbl val="0"/>
      </c:catAx>
      <c:valAx>
        <c:axId val="1407959424"/>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32709315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'Fig6'!$A$1:$A$10</c:f>
              <c:strCache>
                <c:ptCount val="10"/>
                <c:pt idx="0">
                  <c:v>Priest</c:v>
                </c:pt>
                <c:pt idx="1">
                  <c:v>Prophet</c:v>
                </c:pt>
                <c:pt idx="2">
                  <c:v>Community organizer</c:v>
                </c:pt>
                <c:pt idx="3">
                  <c:v>Proclaimer</c:v>
                </c:pt>
                <c:pt idx="4">
                  <c:v>Counselor</c:v>
                </c:pt>
                <c:pt idx="5">
                  <c:v>Administrator</c:v>
                </c:pt>
                <c:pt idx="6">
                  <c:v>Nurturer</c:v>
                </c:pt>
                <c:pt idx="7">
                  <c:v>Teacher</c:v>
                </c:pt>
                <c:pt idx="8">
                  <c:v>Leader</c:v>
                </c:pt>
                <c:pt idx="9">
                  <c:v>Servant</c:v>
                </c:pt>
              </c:strCache>
            </c:strRef>
          </c:cat>
          <c:val>
            <c:numRef>
              <c:f>'Fig6'!$B$1:$B$10</c:f>
              <c:numCache>
                <c:formatCode>General</c:formatCode>
                <c:ptCount val="10"/>
                <c:pt idx="0">
                  <c:v>2.4700000000000002</c:v>
                </c:pt>
                <c:pt idx="1">
                  <c:v>3.14</c:v>
                </c:pt>
                <c:pt idx="2">
                  <c:v>3.45</c:v>
                </c:pt>
                <c:pt idx="3">
                  <c:v>3.75</c:v>
                </c:pt>
                <c:pt idx="4">
                  <c:v>3.97</c:v>
                </c:pt>
                <c:pt idx="5">
                  <c:v>4.07</c:v>
                </c:pt>
                <c:pt idx="6">
                  <c:v>4.26</c:v>
                </c:pt>
                <c:pt idx="7">
                  <c:v>4.49</c:v>
                </c:pt>
                <c:pt idx="8">
                  <c:v>4.49</c:v>
                </c:pt>
                <c:pt idx="9">
                  <c:v>4.54</c:v>
                </c:pt>
              </c:numCache>
            </c:numRef>
          </c:val>
          <c:extLst>
            <c:ext xmlns:c16="http://schemas.microsoft.com/office/drawing/2014/chart" uri="{C3380CC4-5D6E-409C-BE32-E72D297353CC}">
              <c16:uniqueId val="{00000000-F888-4748-8E2C-7EF3B01829D1}"/>
            </c:ext>
          </c:extLst>
        </c:ser>
        <c:dLbls>
          <c:showLegendKey val="0"/>
          <c:showVal val="0"/>
          <c:showCatName val="0"/>
          <c:showSerName val="0"/>
          <c:showPercent val="0"/>
          <c:showBubbleSize val="0"/>
        </c:dLbls>
        <c:gapWidth val="182"/>
        <c:axId val="1403202528"/>
        <c:axId val="1402635312"/>
      </c:barChart>
      <c:catAx>
        <c:axId val="1403202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635312"/>
        <c:crosses val="autoZero"/>
        <c:auto val="1"/>
        <c:lblAlgn val="ctr"/>
        <c:lblOffset val="100"/>
        <c:noMultiLvlLbl val="0"/>
      </c:catAx>
      <c:valAx>
        <c:axId val="1402635312"/>
        <c:scaling>
          <c:orientation val="minMax"/>
          <c:min val="1"/>
        </c:scaling>
        <c:delete val="1"/>
        <c:axPos val="b"/>
        <c:majorGridlines>
          <c:spPr>
            <a:ln w="9525" cap="flat" cmpd="sng" algn="ctr">
              <a:noFill/>
              <a:round/>
            </a:ln>
            <a:effectLst/>
          </c:spPr>
        </c:majorGridlines>
        <c:numFmt formatCode="General" sourceLinked="1"/>
        <c:majorTickMark val="none"/>
        <c:minorTickMark val="none"/>
        <c:tickLblPos val="nextTo"/>
        <c:crossAx val="1403202528"/>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'Fig14'!$A$2</c:f>
              <c:strCache>
                <c:ptCount val="1"/>
                <c:pt idx="0">
                  <c:v>2015 (N = 408)</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F7-8247-BA34-F943A993682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F7-8247-BA34-F943A993682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F7-8247-BA34-F943A993682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'Fig14'!$B$1:$D$1</c:f>
              <c:strCache>
                <c:ptCount val="3"/>
                <c:pt idx="0">
                  <c:v>Leader</c:v>
                </c:pt>
                <c:pt idx="1">
                  <c:v>Servant</c:v>
                </c:pt>
                <c:pt idx="2">
                  <c:v>Teacher</c:v>
                </c:pt>
              </c:strCache>
            </c:strRef>
          </c:cat>
          <c:val>
            <c:numRef>
              <c:f>'Fig14'!$B$2:$D$2</c:f>
              <c:numCache>
                <c:formatCode>0.0%</c:formatCode>
                <c:ptCount val="3"/>
                <c:pt idx="0">
                  <c:v>0.91900000000000004</c:v>
                </c:pt>
                <c:pt idx="1">
                  <c:v>0.88700000000000001</c:v>
                </c:pt>
                <c:pt idx="2">
                  <c:v>0.86799999999999999</c:v>
                </c:pt>
              </c:numCache>
            </c:numRef>
          </c:val>
          <c:extLst>
            <c:ext xmlns:c16="http://schemas.microsoft.com/office/drawing/2014/chart" uri="{C3380CC4-5D6E-409C-BE32-E72D297353CC}">
              <c16:uniqueId val="{00000003-C7F7-8247-BA34-F943A9936828}"/>
            </c:ext>
          </c:extLst>
        </c:ser>
        <c:ser>
          <c:idx val="1"/>
          <c:order val="1"/>
          <c:tx>
            <c:strRef>
              <c:f>'Fig14'!$A$3</c:f>
              <c:strCache>
                <c:ptCount val="1"/>
                <c:pt idx="0">
                  <c:v>2020 (N = 138)</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'Fig14'!$B$1:$D$1</c:f>
              <c:strCache>
                <c:ptCount val="3"/>
                <c:pt idx="0">
                  <c:v>Leader</c:v>
                </c:pt>
                <c:pt idx="1">
                  <c:v>Servant</c:v>
                </c:pt>
                <c:pt idx="2">
                  <c:v>Teacher</c:v>
                </c:pt>
              </c:strCache>
            </c:strRef>
          </c:cat>
          <c:val>
            <c:numRef>
              <c:f>'Fig14'!$B$3:$D$3</c:f>
              <c:numCache>
                <c:formatCode>0.0%</c:formatCode>
                <c:ptCount val="3"/>
                <c:pt idx="0">
                  <c:v>0.84799999999999998</c:v>
                </c:pt>
                <c:pt idx="1">
                  <c:v>0.91900000000000004</c:v>
                </c:pt>
                <c:pt idx="2">
                  <c:v>0.84699999999999998</c:v>
                </c:pt>
              </c:numCache>
            </c:numRef>
          </c:val>
          <c:extLst>
            <c:ext xmlns:c16="http://schemas.microsoft.com/office/drawing/2014/chart" uri="{C3380CC4-5D6E-409C-BE32-E72D297353CC}">
              <c16:uniqueId val="{00000004-C7F7-8247-BA34-F943A9936828}"/>
            </c:ext>
          </c:extLst>
        </c:ser>
        <c:dLbls>
          <c:showLegendKey val="0"/>
          <c:showVal val="0"/>
          <c:showCatName val="0"/>
          <c:showSerName val="0"/>
          <c:showPercent val="0"/>
          <c:showBubbleSize val="0"/>
        </c:dLbls>
        <c:gapWidth val="219"/>
        <c:overlap val="-27"/>
        <c:axId val="1158096480"/>
        <c:axId val="1385441184"/>
      </c:barChart>
      <c:catAx>
        <c:axId val="115809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5441184"/>
        <c:crosses val="autoZero"/>
        <c:auto val="1"/>
        <c:lblAlgn val="ctr"/>
        <c:lblOffset val="100"/>
        <c:noMultiLvlLbl val="0"/>
      </c:catAx>
      <c:valAx>
        <c:axId val="1385441184"/>
        <c:scaling>
          <c:orientation val="minMax"/>
          <c:min val="0"/>
        </c:scaling>
        <c:delete val="1"/>
        <c:axPos val="l"/>
        <c:majorGridlines>
          <c:spPr>
            <a:ln w="9525" cap="flat" cmpd="sng" algn="ctr">
              <a:noFill/>
              <a:round/>
            </a:ln>
            <a:effectLst/>
          </c:spPr>
        </c:majorGridlines>
        <c:numFmt formatCode="0%" sourceLinked="0"/>
        <c:majorTickMark val="none"/>
        <c:minorTickMark val="none"/>
        <c:tickLblPos val="nextTo"/>
        <c:crossAx val="115809648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'Fig3'!$B$1</c:f>
              <c:strCache>
                <c:ptCount val="1"/>
                <c:pt idx="0">
                  <c:v>Below</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'Fig3'!$A$2:$A$5</c:f>
              <c:strCache>
                <c:ptCount val="4"/>
                <c:pt idx="0">
                  <c:v>1st call (N = 114)</c:v>
                </c:pt>
                <c:pt idx="1">
                  <c:v>2nd call (N = 75)</c:v>
                </c:pt>
                <c:pt idx="2">
                  <c:v>3rd call (N = 36)</c:v>
                </c:pt>
                <c:pt idx="3">
                  <c:v>4th or subsequent call         (N = 25)</c:v>
                </c:pt>
              </c:strCache>
            </c:strRef>
          </c:cat>
          <c:val>
            <c:numRef>
              <c:f>'Fig3'!$B$2:$B$5</c:f>
              <c:numCache>
                <c:formatCode>0.0%</c:formatCode>
                <c:ptCount val="4"/>
                <c:pt idx="0">
                  <c:v>0.46500000000000002</c:v>
                </c:pt>
                <c:pt idx="1">
                  <c:v>0.36</c:v>
                </c:pt>
                <c:pt idx="2">
                  <c:v>0.38900000000000001</c:v>
                </c:pt>
                <c:pt idx="3">
                  <c:v>0.2</c:v>
                </c:pt>
              </c:numCache>
            </c:numRef>
          </c:val>
          <c:extLst>
            <c:ext xmlns:c16="http://schemas.microsoft.com/office/drawing/2014/chart" uri="{C3380CC4-5D6E-409C-BE32-E72D297353CC}">
              <c16:uniqueId val="{00000000-ABA7-D44A-A07C-8628248137C7}"/>
            </c:ext>
          </c:extLst>
        </c:ser>
        <c:ser>
          <c:idx val="1"/>
          <c:order val="1"/>
          <c:tx>
            <c:strRef>
              <c:f>'Fig3'!$C$1</c:f>
              <c:strCache>
                <c:ptCount val="1"/>
                <c:pt idx="0">
                  <c:v>At</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'Fig3'!$A$2:$A$5</c:f>
              <c:strCache>
                <c:ptCount val="4"/>
                <c:pt idx="0">
                  <c:v>1st call (N = 114)</c:v>
                </c:pt>
                <c:pt idx="1">
                  <c:v>2nd call (N = 75)</c:v>
                </c:pt>
                <c:pt idx="2">
                  <c:v>3rd call (N = 36)</c:v>
                </c:pt>
                <c:pt idx="3">
                  <c:v>4th or subsequent call         (N = 25)</c:v>
                </c:pt>
              </c:strCache>
            </c:strRef>
          </c:cat>
          <c:val>
            <c:numRef>
              <c:f>'Fig3'!$C$2:$C$5</c:f>
              <c:numCache>
                <c:formatCode>0.0%</c:formatCode>
                <c:ptCount val="4"/>
                <c:pt idx="0">
                  <c:v>0.45600000000000002</c:v>
                </c:pt>
                <c:pt idx="1">
                  <c:v>0.46700000000000003</c:v>
                </c:pt>
                <c:pt idx="2">
                  <c:v>0.41699999999999998</c:v>
                </c:pt>
                <c:pt idx="3">
                  <c:v>0.56000000000000005</c:v>
                </c:pt>
              </c:numCache>
            </c:numRef>
          </c:val>
          <c:extLst>
            <c:ext xmlns:c16="http://schemas.microsoft.com/office/drawing/2014/chart" uri="{C3380CC4-5D6E-409C-BE32-E72D297353CC}">
              <c16:uniqueId val="{00000001-ABA7-D44A-A07C-8628248137C7}"/>
            </c:ext>
          </c:extLst>
        </c:ser>
        <c:ser>
          <c:idx val="2"/>
          <c:order val="2"/>
          <c:tx>
            <c:strRef>
              <c:f>'Fig3'!$D$1</c:f>
              <c:strCache>
                <c:ptCount val="1"/>
                <c:pt idx="0">
                  <c:v>Above</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'Fig3'!$A$2:$A$5</c:f>
              <c:strCache>
                <c:ptCount val="4"/>
                <c:pt idx="0">
                  <c:v>1st call (N = 114)</c:v>
                </c:pt>
                <c:pt idx="1">
                  <c:v>2nd call (N = 75)</c:v>
                </c:pt>
                <c:pt idx="2">
                  <c:v>3rd call (N = 36)</c:v>
                </c:pt>
                <c:pt idx="3">
                  <c:v>4th or subsequent call         (N = 25)</c:v>
                </c:pt>
              </c:strCache>
            </c:strRef>
          </c:cat>
          <c:val>
            <c:numRef>
              <c:f>'Fig3'!$D$2:$D$5</c:f>
              <c:numCache>
                <c:formatCode>0.0%</c:formatCode>
                <c:ptCount val="4"/>
                <c:pt idx="0">
                  <c:v>7.9000000000000001E-2</c:v>
                </c:pt>
                <c:pt idx="1">
                  <c:v>0.17299999999999999</c:v>
                </c:pt>
                <c:pt idx="2">
                  <c:v>0.19400000000000001</c:v>
                </c:pt>
                <c:pt idx="3">
                  <c:v>0.24</c:v>
                </c:pt>
              </c:numCache>
            </c:numRef>
          </c:val>
          <c:extLst>
            <c:ext xmlns:c16="http://schemas.microsoft.com/office/drawing/2014/chart" uri="{C3380CC4-5D6E-409C-BE32-E72D297353CC}">
              <c16:uniqueId val="{00000002-ABA7-D44A-A07C-8628248137C7}"/>
            </c:ext>
          </c:extLst>
        </c:ser>
        <c:dLbls>
          <c:showLegendKey val="0"/>
          <c:showVal val="0"/>
          <c:showCatName val="0"/>
          <c:showSerName val="0"/>
          <c:showPercent val="0"/>
          <c:showBubbleSize val="0"/>
        </c:dLbls>
        <c:gapWidth val="219"/>
        <c:overlap val="-27"/>
        <c:axId val="1327085952"/>
        <c:axId val="1084204192"/>
      </c:barChart>
      <c:catAx>
        <c:axId val="132708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204192"/>
        <c:crosses val="autoZero"/>
        <c:auto val="1"/>
        <c:lblAlgn val="ctr"/>
        <c:lblOffset val="100"/>
        <c:noMultiLvlLbl val="0"/>
      </c:catAx>
      <c:valAx>
        <c:axId val="1084204192"/>
        <c:scaling>
          <c:orientation val="minMax"/>
          <c:max val="1"/>
        </c:scaling>
        <c:delete val="1"/>
        <c:axPos val="l"/>
        <c:majorGridlines>
          <c:spPr>
            <a:ln w="9525" cap="flat" cmpd="sng" algn="ctr">
              <a:noFill/>
              <a:round/>
            </a:ln>
            <a:effectLst/>
          </c:spPr>
        </c:majorGridlines>
        <c:numFmt formatCode="0%" sourceLinked="0"/>
        <c:majorTickMark val="none"/>
        <c:minorTickMark val="none"/>
        <c:tickLblPos val="nextTo"/>
        <c:crossAx val="132708595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'Fig15'!$A$2</c:f>
              <c:strCache>
                <c:ptCount val="1"/>
                <c:pt idx="0">
                  <c:v>Word and Service (N = 137)</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'Fig15'!$B$1:$E$1</c:f>
              <c:strCache>
                <c:ptCount val="4"/>
                <c:pt idx="0">
                  <c:v>Priest</c:v>
                </c:pt>
                <c:pt idx="1">
                  <c:v>Prophet</c:v>
                </c:pt>
                <c:pt idx="2">
                  <c:v>Proclaimer</c:v>
                </c:pt>
                <c:pt idx="3">
                  <c:v>Leader</c:v>
                </c:pt>
              </c:strCache>
            </c:strRef>
          </c:cat>
          <c:val>
            <c:numRef>
              <c:f>'Fig15'!$B$2:$E$2</c:f>
              <c:numCache>
                <c:formatCode>0.0%</c:formatCode>
                <c:ptCount val="4"/>
                <c:pt idx="0">
                  <c:v>0.23100000000000001</c:v>
                </c:pt>
                <c:pt idx="1">
                  <c:v>0.39800000000000002</c:v>
                </c:pt>
                <c:pt idx="2">
                  <c:v>0.627</c:v>
                </c:pt>
                <c:pt idx="3">
                  <c:v>0.85399999999999998</c:v>
                </c:pt>
              </c:numCache>
            </c:numRef>
          </c:val>
          <c:extLst>
            <c:ext xmlns:c16="http://schemas.microsoft.com/office/drawing/2014/chart" uri="{C3380CC4-5D6E-409C-BE32-E72D297353CC}">
              <c16:uniqueId val="{00000000-73DD-C440-94FC-A27E0ECF703D}"/>
            </c:ext>
          </c:extLst>
        </c:ser>
        <c:ser>
          <c:idx val="1"/>
          <c:order val="1"/>
          <c:tx>
            <c:strRef>
              <c:f>'Fig15'!$A$3</c:f>
              <c:strCache>
                <c:ptCount val="1"/>
                <c:pt idx="0">
                  <c:v>Word and Sacrament (N = 814)</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'Fig15'!$B$1:$E$1</c:f>
              <c:strCache>
                <c:ptCount val="4"/>
                <c:pt idx="0">
                  <c:v>Priest</c:v>
                </c:pt>
                <c:pt idx="1">
                  <c:v>Prophet</c:v>
                </c:pt>
                <c:pt idx="2">
                  <c:v>Proclaimer</c:v>
                </c:pt>
                <c:pt idx="3">
                  <c:v>Leader</c:v>
                </c:pt>
              </c:strCache>
            </c:strRef>
          </c:cat>
          <c:val>
            <c:numRef>
              <c:f>'Fig15'!$B$3:$E$3</c:f>
              <c:numCache>
                <c:formatCode>0.0%</c:formatCode>
                <c:ptCount val="4"/>
                <c:pt idx="0">
                  <c:v>0.73399999999999999</c:v>
                </c:pt>
                <c:pt idx="1">
                  <c:v>0.48099999999999998</c:v>
                </c:pt>
                <c:pt idx="2">
                  <c:v>0.90400000000000003</c:v>
                </c:pt>
                <c:pt idx="3">
                  <c:v>0.92600000000000005</c:v>
                </c:pt>
              </c:numCache>
            </c:numRef>
          </c:val>
          <c:extLst>
            <c:ext xmlns:c16="http://schemas.microsoft.com/office/drawing/2014/chart" uri="{C3380CC4-5D6E-409C-BE32-E72D297353CC}">
              <c16:uniqueId val="{00000001-73DD-C440-94FC-A27E0ECF703D}"/>
            </c:ext>
          </c:extLst>
        </c:ser>
        <c:dLbls>
          <c:showLegendKey val="0"/>
          <c:showVal val="0"/>
          <c:showCatName val="0"/>
          <c:showSerName val="0"/>
          <c:showPercent val="0"/>
          <c:showBubbleSize val="0"/>
        </c:dLbls>
        <c:gapWidth val="219"/>
        <c:overlap val="-27"/>
        <c:axId val="1433025952"/>
        <c:axId val="1431694640"/>
      </c:barChart>
      <c:catAx>
        <c:axId val="143302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1694640"/>
        <c:crosses val="autoZero"/>
        <c:auto val="1"/>
        <c:lblAlgn val="ctr"/>
        <c:lblOffset val="100"/>
        <c:noMultiLvlLbl val="0"/>
      </c:catAx>
      <c:valAx>
        <c:axId val="1431694640"/>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43302595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'Fig16'!$A$2</c:f>
              <c:strCache>
                <c:ptCount val="1"/>
                <c:pt idx="0">
                  <c:v>Word and Service (N = 137)</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'Fig16'!$B$1:$E$1</c:f>
              <c:strCache>
                <c:ptCount val="4"/>
                <c:pt idx="0">
                  <c:v>Community organizer</c:v>
                </c:pt>
                <c:pt idx="1">
                  <c:v>Nurturer</c:v>
                </c:pt>
                <c:pt idx="2">
                  <c:v>Servant</c:v>
                </c:pt>
                <c:pt idx="3">
                  <c:v>Counselor</c:v>
                </c:pt>
              </c:strCache>
            </c:strRef>
          </c:cat>
          <c:val>
            <c:numRef>
              <c:f>'Fig16'!$B$2:$E$2</c:f>
              <c:numCache>
                <c:formatCode>0.0%</c:formatCode>
                <c:ptCount val="4"/>
                <c:pt idx="0">
                  <c:v>0.51900000000000002</c:v>
                </c:pt>
                <c:pt idx="1">
                  <c:v>0.80100000000000005</c:v>
                </c:pt>
                <c:pt idx="2">
                  <c:v>0.91900000000000004</c:v>
                </c:pt>
                <c:pt idx="3">
                  <c:v>0.72399999999999998</c:v>
                </c:pt>
              </c:numCache>
            </c:numRef>
          </c:val>
          <c:extLst>
            <c:ext xmlns:c16="http://schemas.microsoft.com/office/drawing/2014/chart" uri="{C3380CC4-5D6E-409C-BE32-E72D297353CC}">
              <c16:uniqueId val="{00000000-8E75-784B-A20A-C39F4AEF1393}"/>
            </c:ext>
          </c:extLst>
        </c:ser>
        <c:ser>
          <c:idx val="1"/>
          <c:order val="1"/>
          <c:tx>
            <c:strRef>
              <c:f>'Fig16'!$A$3</c:f>
              <c:strCache>
                <c:ptCount val="1"/>
                <c:pt idx="0">
                  <c:v>Word and Sacrament (N = 814)</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'Fig16'!$B$1:$E$1</c:f>
              <c:strCache>
                <c:ptCount val="4"/>
                <c:pt idx="0">
                  <c:v>Community organizer</c:v>
                </c:pt>
                <c:pt idx="1">
                  <c:v>Nurturer</c:v>
                </c:pt>
                <c:pt idx="2">
                  <c:v>Servant</c:v>
                </c:pt>
                <c:pt idx="3">
                  <c:v>Counselor</c:v>
                </c:pt>
              </c:strCache>
            </c:strRef>
          </c:cat>
          <c:val>
            <c:numRef>
              <c:f>'Fig16'!$B$3:$E$3</c:f>
              <c:numCache>
                <c:formatCode>0.0%</c:formatCode>
                <c:ptCount val="4"/>
                <c:pt idx="0">
                  <c:v>0.34100000000000003</c:v>
                </c:pt>
                <c:pt idx="1">
                  <c:v>0.68899999999999995</c:v>
                </c:pt>
                <c:pt idx="2">
                  <c:v>0.77300000000000002</c:v>
                </c:pt>
                <c:pt idx="3">
                  <c:v>0.60599999999999998</c:v>
                </c:pt>
              </c:numCache>
            </c:numRef>
          </c:val>
          <c:extLst>
            <c:ext xmlns:c16="http://schemas.microsoft.com/office/drawing/2014/chart" uri="{C3380CC4-5D6E-409C-BE32-E72D297353CC}">
              <c16:uniqueId val="{00000001-8E75-784B-A20A-C39F4AEF1393}"/>
            </c:ext>
          </c:extLst>
        </c:ser>
        <c:dLbls>
          <c:showLegendKey val="0"/>
          <c:showVal val="0"/>
          <c:showCatName val="0"/>
          <c:showSerName val="0"/>
          <c:showPercent val="0"/>
          <c:showBubbleSize val="0"/>
        </c:dLbls>
        <c:gapWidth val="219"/>
        <c:overlap val="-27"/>
        <c:axId val="1156192832"/>
        <c:axId val="1399793280"/>
      </c:barChart>
      <c:catAx>
        <c:axId val="115619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9793280"/>
        <c:crosses val="autoZero"/>
        <c:auto val="1"/>
        <c:lblAlgn val="ctr"/>
        <c:lblOffset val="100"/>
        <c:noMultiLvlLbl val="0"/>
      </c:catAx>
      <c:valAx>
        <c:axId val="1399793280"/>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15619283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'Fig17'!$A$2</c:f>
              <c:strCache>
                <c:ptCount val="1"/>
                <c:pt idx="0">
                  <c:v>Word and Service 2005 (N = 428)</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'Fig17'!$B$1:$F$1</c:f>
              <c:strCache>
                <c:ptCount val="5"/>
                <c:pt idx="0">
                  <c:v>Nurturer</c:v>
                </c:pt>
                <c:pt idx="1">
                  <c:v>Administrator</c:v>
                </c:pt>
                <c:pt idx="2">
                  <c:v>Proclaimer</c:v>
                </c:pt>
                <c:pt idx="3">
                  <c:v>Community organizer</c:v>
                </c:pt>
                <c:pt idx="4">
                  <c:v>Priest</c:v>
                </c:pt>
              </c:strCache>
            </c:strRef>
          </c:cat>
          <c:val>
            <c:numRef>
              <c:f>'Fig17'!$B$2:$F$2</c:f>
              <c:numCache>
                <c:formatCode>0.0%</c:formatCode>
                <c:ptCount val="5"/>
                <c:pt idx="0">
                  <c:v>0.90800000000000003</c:v>
                </c:pt>
                <c:pt idx="1">
                  <c:v>0.79900000000000004</c:v>
                </c:pt>
                <c:pt idx="2">
                  <c:v>0.73099999999999998</c:v>
                </c:pt>
                <c:pt idx="3">
                  <c:v>0.54500000000000004</c:v>
                </c:pt>
                <c:pt idx="4">
                  <c:v>0.28399999999999997</c:v>
                </c:pt>
              </c:numCache>
            </c:numRef>
          </c:val>
          <c:extLst>
            <c:ext xmlns:c16="http://schemas.microsoft.com/office/drawing/2014/chart" uri="{C3380CC4-5D6E-409C-BE32-E72D297353CC}">
              <c16:uniqueId val="{00000000-7317-4E4F-9ACF-C57A4CFF3CAB}"/>
            </c:ext>
          </c:extLst>
        </c:ser>
        <c:ser>
          <c:idx val="1"/>
          <c:order val="1"/>
          <c:tx>
            <c:strRef>
              <c:f>'Fig17'!$A$3</c:f>
              <c:strCache>
                <c:ptCount val="1"/>
                <c:pt idx="0">
                  <c:v>Word and Service 2015 (N = 388)</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'Fig17'!$B$1:$F$1</c:f>
              <c:strCache>
                <c:ptCount val="5"/>
                <c:pt idx="0">
                  <c:v>Nurturer</c:v>
                </c:pt>
                <c:pt idx="1">
                  <c:v>Administrator</c:v>
                </c:pt>
                <c:pt idx="2">
                  <c:v>Proclaimer</c:v>
                </c:pt>
                <c:pt idx="3">
                  <c:v>Community organizer</c:v>
                </c:pt>
                <c:pt idx="4">
                  <c:v>Priest</c:v>
                </c:pt>
              </c:strCache>
            </c:strRef>
          </c:cat>
          <c:val>
            <c:numRef>
              <c:f>'Fig17'!$B$3:$F$3</c:f>
              <c:numCache>
                <c:formatCode>0.0%</c:formatCode>
                <c:ptCount val="5"/>
                <c:pt idx="0">
                  <c:v>0.78400000000000003</c:v>
                </c:pt>
                <c:pt idx="1">
                  <c:v>0.69</c:v>
                </c:pt>
                <c:pt idx="2">
                  <c:v>0.60699999999999998</c:v>
                </c:pt>
                <c:pt idx="3">
                  <c:v>0.45</c:v>
                </c:pt>
                <c:pt idx="4">
                  <c:v>0.19</c:v>
                </c:pt>
              </c:numCache>
            </c:numRef>
          </c:val>
          <c:extLst>
            <c:ext xmlns:c16="http://schemas.microsoft.com/office/drawing/2014/chart" uri="{C3380CC4-5D6E-409C-BE32-E72D297353CC}">
              <c16:uniqueId val="{00000001-7317-4E4F-9ACF-C57A4CFF3CAB}"/>
            </c:ext>
          </c:extLst>
        </c:ser>
        <c:ser>
          <c:idx val="2"/>
          <c:order val="2"/>
          <c:tx>
            <c:strRef>
              <c:f>'Fig17'!$A$4</c:f>
              <c:strCache>
                <c:ptCount val="1"/>
                <c:pt idx="0">
                  <c:v>Word and Service (N = 137)</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'Fig17'!$B$1:$F$1</c:f>
              <c:strCache>
                <c:ptCount val="5"/>
                <c:pt idx="0">
                  <c:v>Nurturer</c:v>
                </c:pt>
                <c:pt idx="1">
                  <c:v>Administrator</c:v>
                </c:pt>
                <c:pt idx="2">
                  <c:v>Proclaimer</c:v>
                </c:pt>
                <c:pt idx="3">
                  <c:v>Community organizer</c:v>
                </c:pt>
                <c:pt idx="4">
                  <c:v>Priest</c:v>
                </c:pt>
              </c:strCache>
            </c:strRef>
          </c:cat>
          <c:val>
            <c:numRef>
              <c:f>'Fig17'!$B$4:$F$4</c:f>
              <c:numCache>
                <c:formatCode>0.0%</c:formatCode>
                <c:ptCount val="5"/>
                <c:pt idx="0">
                  <c:v>0.80100000000000005</c:v>
                </c:pt>
                <c:pt idx="1">
                  <c:v>0.75</c:v>
                </c:pt>
                <c:pt idx="2">
                  <c:v>0.627</c:v>
                </c:pt>
                <c:pt idx="3">
                  <c:v>0.51900000000000002</c:v>
                </c:pt>
                <c:pt idx="4">
                  <c:v>0.23100000000000001</c:v>
                </c:pt>
              </c:numCache>
            </c:numRef>
          </c:val>
          <c:extLst>
            <c:ext xmlns:c16="http://schemas.microsoft.com/office/drawing/2014/chart" uri="{C3380CC4-5D6E-409C-BE32-E72D297353CC}">
              <c16:uniqueId val="{00000002-7317-4E4F-9ACF-C57A4CFF3CAB}"/>
            </c:ext>
          </c:extLst>
        </c:ser>
        <c:dLbls>
          <c:showLegendKey val="0"/>
          <c:showVal val="0"/>
          <c:showCatName val="0"/>
          <c:showSerName val="0"/>
          <c:showPercent val="0"/>
          <c:showBubbleSize val="0"/>
        </c:dLbls>
        <c:gapWidth val="219"/>
        <c:overlap val="-27"/>
        <c:axId val="1431674000"/>
        <c:axId val="1409877280"/>
      </c:barChart>
      <c:catAx>
        <c:axId val="143167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9877280"/>
        <c:crosses val="autoZero"/>
        <c:auto val="1"/>
        <c:lblAlgn val="ctr"/>
        <c:lblOffset val="100"/>
        <c:noMultiLvlLbl val="0"/>
      </c:catAx>
      <c:valAx>
        <c:axId val="1409877280"/>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43167400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988983859625499"/>
          <c:y val="3.2448377581120944E-2"/>
          <c:w val="0.60011016140374507"/>
          <c:h val="0.93510324483775809"/>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[1]Sheet3!$A$1:$A$10</c:f>
              <c:strCache>
                <c:ptCount val="10"/>
                <c:pt idx="0">
                  <c:v>Seeing steady growth in membership
and/or attendance</c:v>
                </c:pt>
                <c:pt idx="1">
                  <c:v>Preaching and leading worship
effectively</c:v>
                </c:pt>
                <c:pt idx="2">
                  <c:v>Advocating for justice in the
parish and community</c:v>
                </c:pt>
                <c:pt idx="3">
                  <c:v>Developing a vision for mission
in the community</c:v>
                </c:pt>
                <c:pt idx="4">
                  <c:v>Training strong leaders</c:v>
                </c:pt>
                <c:pt idx="5">
                  <c:v>Being an innovative, creative
leader in ministry</c:v>
                </c:pt>
                <c:pt idx="6">
                  <c:v>Being stable and steady in
provided ministry</c:v>
                </c:pt>
                <c:pt idx="7">
                  <c:v>Accompanying others as they strive to
live their faith in their daily lives</c:v>
                </c:pt>
                <c:pt idx="8">
                  <c:v>Being faithful in providing ministry</c:v>
                </c:pt>
                <c:pt idx="9">
                  <c:v>Developing strong relationships of trust</c:v>
                </c:pt>
              </c:strCache>
            </c:strRef>
          </c:cat>
          <c:val>
            <c:numRef>
              <c:f>[1]Sheet3!$B$1:$B$10</c:f>
              <c:numCache>
                <c:formatCode>General</c:formatCode>
                <c:ptCount val="10"/>
                <c:pt idx="0">
                  <c:v>2.98</c:v>
                </c:pt>
                <c:pt idx="1">
                  <c:v>3.66</c:v>
                </c:pt>
                <c:pt idx="2">
                  <c:v>4.17</c:v>
                </c:pt>
                <c:pt idx="3">
                  <c:v>4.24</c:v>
                </c:pt>
                <c:pt idx="4">
                  <c:v>4.4000000000000004</c:v>
                </c:pt>
                <c:pt idx="5">
                  <c:v>4.5</c:v>
                </c:pt>
                <c:pt idx="6">
                  <c:v>4.59</c:v>
                </c:pt>
                <c:pt idx="7">
                  <c:v>4.72</c:v>
                </c:pt>
                <c:pt idx="8">
                  <c:v>4.7699999999999996</c:v>
                </c:pt>
                <c:pt idx="9">
                  <c:v>4.8600000000000003</c:v>
                </c:pt>
              </c:numCache>
            </c:numRef>
          </c:val>
          <c:extLst>
            <c:ext xmlns:c16="http://schemas.microsoft.com/office/drawing/2014/chart" uri="{C3380CC4-5D6E-409C-BE32-E72D297353CC}">
              <c16:uniqueId val="{00000000-AC90-4469-B1AD-D4B570DC1498}"/>
            </c:ext>
          </c:extLst>
        </c:ser>
        <c:dLbls>
          <c:dLblPos val="outEnd"/>
          <c:showLegendKey val="0"/>
          <c:showVal val="1"/>
          <c:showCatName val="0"/>
          <c:showSerName val="0"/>
          <c:showPercent val="0"/>
          <c:showBubbleSize val="0"/>
        </c:dLbls>
        <c:gapWidth val="182"/>
        <c:axId val="2087691936"/>
        <c:axId val="2087692416"/>
      </c:barChart>
      <c:catAx>
        <c:axId val="2087691936"/>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692416"/>
        <c:crosses val="autoZero"/>
        <c:auto val="1"/>
        <c:lblAlgn val="ctr"/>
        <c:lblOffset val="100"/>
        <c:noMultiLvlLbl val="0"/>
      </c:catAx>
      <c:valAx>
        <c:axId val="2087692416"/>
        <c:scaling>
          <c:orientation val="minMax"/>
        </c:scaling>
        <c:delete val="1"/>
        <c:axPos val="b"/>
        <c:numFmt formatCode="General" sourceLinked="1"/>
        <c:majorTickMark val="out"/>
        <c:minorTickMark val="none"/>
        <c:tickLblPos val="nextTo"/>
        <c:crossAx val="2087691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'Fig28'!$B$1</c:f>
              <c:strCache>
                <c:ptCount val="1"/>
                <c:pt idx="0">
                  <c:v>Word and Service (n = 136)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'Fig28'!$A$2:$A$4</c:f>
              <c:strCache>
                <c:ptCount val="3"/>
                <c:pt idx="0">
                  <c:v>Developing strong relationships of trust</c:v>
                </c:pt>
                <c:pt idx="1">
                  <c:v>Being faithful in providing ministry</c:v>
                </c:pt>
                <c:pt idx="2">
                  <c:v>Accompanying others as they strive to live their faith in their daily lives</c:v>
                </c:pt>
              </c:strCache>
            </c:strRef>
          </c:cat>
          <c:val>
            <c:numRef>
              <c:f>'Fig28'!$B$2:$B$4</c:f>
              <c:numCache>
                <c:formatCode>0%</c:formatCode>
                <c:ptCount val="3"/>
                <c:pt idx="0">
                  <c:v>1</c:v>
                </c:pt>
                <c:pt idx="1">
                  <c:v>0.98</c:v>
                </c:pt>
                <c:pt idx="2">
                  <c:v>0.94</c:v>
                </c:pt>
              </c:numCache>
            </c:numRef>
          </c:val>
          <c:extLst>
            <c:ext xmlns:c16="http://schemas.microsoft.com/office/drawing/2014/chart" uri="{C3380CC4-5D6E-409C-BE32-E72D297353CC}">
              <c16:uniqueId val="{00000000-2A9C-6347-8773-736E9A01A65C}"/>
            </c:ext>
          </c:extLst>
        </c:ser>
        <c:ser>
          <c:idx val="1"/>
          <c:order val="1"/>
          <c:tx>
            <c:strRef>
              <c:f>'Fig28'!$C$1</c:f>
              <c:strCache>
                <c:ptCount val="1"/>
                <c:pt idx="0">
                  <c:v>Word and Sacrament (n = 816)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'Fig28'!$A$2:$A$4</c:f>
              <c:strCache>
                <c:ptCount val="3"/>
                <c:pt idx="0">
                  <c:v>Developing strong relationships of trust</c:v>
                </c:pt>
                <c:pt idx="1">
                  <c:v>Being faithful in providing ministry</c:v>
                </c:pt>
                <c:pt idx="2">
                  <c:v>Accompanying others as they strive to live their faith in their daily lives</c:v>
                </c:pt>
              </c:strCache>
            </c:strRef>
          </c:cat>
          <c:val>
            <c:numRef>
              <c:f>'Fig28'!$C$2:$C$4</c:f>
              <c:numCache>
                <c:formatCode>0%</c:formatCode>
                <c:ptCount val="3"/>
                <c:pt idx="0">
                  <c:v>0.98</c:v>
                </c:pt>
                <c:pt idx="1">
                  <c:v>0.96</c:v>
                </c:pt>
                <c:pt idx="2">
                  <c:v>0.9</c:v>
                </c:pt>
              </c:numCache>
            </c:numRef>
          </c:val>
          <c:extLst>
            <c:ext xmlns:c16="http://schemas.microsoft.com/office/drawing/2014/chart" uri="{C3380CC4-5D6E-409C-BE32-E72D297353CC}">
              <c16:uniqueId val="{00000001-2A9C-6347-8773-736E9A01A65C}"/>
            </c:ext>
          </c:extLst>
        </c:ser>
        <c:dLbls>
          <c:showLegendKey val="0"/>
          <c:showVal val="0"/>
          <c:showCatName val="0"/>
          <c:showSerName val="0"/>
          <c:showPercent val="0"/>
          <c:showBubbleSize val="0"/>
        </c:dLbls>
        <c:gapWidth val="219"/>
        <c:overlap val="-27"/>
        <c:axId val="1566459583"/>
        <c:axId val="1566461231"/>
      </c:barChart>
      <c:catAx>
        <c:axId val="1566459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461231"/>
        <c:crosses val="autoZero"/>
        <c:auto val="1"/>
        <c:lblAlgn val="ctr"/>
        <c:lblOffset val="100"/>
        <c:noMultiLvlLbl val="0"/>
      </c:catAx>
      <c:valAx>
        <c:axId val="1566461231"/>
        <c:scaling>
          <c:orientation val="minMax"/>
          <c:max val="1"/>
          <c:min val="0"/>
        </c:scaling>
        <c:delete val="1"/>
        <c:axPos val="l"/>
        <c:majorGridlines>
          <c:spPr>
            <a:ln w="9525" cap="flat" cmpd="sng" algn="ctr">
              <a:noFill/>
              <a:round/>
            </a:ln>
            <a:effectLst/>
          </c:spPr>
        </c:majorGridlines>
        <c:numFmt formatCode="0%" sourceLinked="1"/>
        <c:majorTickMark val="none"/>
        <c:minorTickMark val="none"/>
        <c:tickLblPos val="nextTo"/>
        <c:crossAx val="1566459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'Fig29'!$B$1</c:f>
              <c:strCache>
                <c:ptCount val="1"/>
                <c:pt idx="0">
                  <c:v>Word and Service (n = 135)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'Fig29'!$A$2:$A$4</c:f>
              <c:strCache>
                <c:ptCount val="3"/>
                <c:pt idx="0">
                  <c:v>Being an innovative, creative leader in ministry</c:v>
                </c:pt>
                <c:pt idx="1">
                  <c:v>Preaching and leading worship effectively</c:v>
                </c:pt>
                <c:pt idx="2">
                  <c:v>Seeing steady growth in membership and/or attendance</c:v>
                </c:pt>
              </c:strCache>
            </c:strRef>
          </c:cat>
          <c:val>
            <c:numRef>
              <c:f>'Fig29'!$B$2:$B$4</c:f>
              <c:numCache>
                <c:formatCode>0%</c:formatCode>
                <c:ptCount val="3"/>
                <c:pt idx="0">
                  <c:v>0.92</c:v>
                </c:pt>
                <c:pt idx="1">
                  <c:v>0.59</c:v>
                </c:pt>
                <c:pt idx="2">
                  <c:v>0.28000000000000003</c:v>
                </c:pt>
              </c:numCache>
            </c:numRef>
          </c:val>
          <c:extLst>
            <c:ext xmlns:c16="http://schemas.microsoft.com/office/drawing/2014/chart" uri="{C3380CC4-5D6E-409C-BE32-E72D297353CC}">
              <c16:uniqueId val="{00000000-BC97-964A-A0B7-2699FD503299}"/>
            </c:ext>
          </c:extLst>
        </c:ser>
        <c:ser>
          <c:idx val="1"/>
          <c:order val="1"/>
          <c:tx>
            <c:strRef>
              <c:f>'Fig29'!$C$1</c:f>
              <c:strCache>
                <c:ptCount val="1"/>
                <c:pt idx="0">
                  <c:v>Word and Sacrament (n = 816)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'Fig29'!$A$2:$A$4</c:f>
              <c:strCache>
                <c:ptCount val="3"/>
                <c:pt idx="0">
                  <c:v>Being an innovative, creative leader in ministry</c:v>
                </c:pt>
                <c:pt idx="1">
                  <c:v>Preaching and leading worship effectively</c:v>
                </c:pt>
                <c:pt idx="2">
                  <c:v>Seeing steady growth in membership and/or attendance</c:v>
                </c:pt>
              </c:strCache>
            </c:strRef>
          </c:cat>
          <c:val>
            <c:numRef>
              <c:f>'Fig29'!$C$2:$C$4</c:f>
              <c:numCache>
                <c:formatCode>0%</c:formatCode>
                <c:ptCount val="3"/>
                <c:pt idx="0">
                  <c:v>0.77</c:v>
                </c:pt>
                <c:pt idx="1">
                  <c:v>0.97</c:v>
                </c:pt>
                <c:pt idx="2">
                  <c:v>0.46</c:v>
                </c:pt>
              </c:numCache>
            </c:numRef>
          </c:val>
          <c:extLst>
            <c:ext xmlns:c16="http://schemas.microsoft.com/office/drawing/2014/chart" uri="{C3380CC4-5D6E-409C-BE32-E72D297353CC}">
              <c16:uniqueId val="{00000001-BC97-964A-A0B7-2699FD503299}"/>
            </c:ext>
          </c:extLst>
        </c:ser>
        <c:dLbls>
          <c:showLegendKey val="0"/>
          <c:showVal val="0"/>
          <c:showCatName val="0"/>
          <c:showSerName val="0"/>
          <c:showPercent val="0"/>
          <c:showBubbleSize val="0"/>
        </c:dLbls>
        <c:gapWidth val="219"/>
        <c:overlap val="-27"/>
        <c:axId val="1499482751"/>
        <c:axId val="1500292527"/>
      </c:barChart>
      <c:catAx>
        <c:axId val="149948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0292527"/>
        <c:crosses val="autoZero"/>
        <c:auto val="1"/>
        <c:lblAlgn val="ctr"/>
        <c:lblOffset val="100"/>
        <c:noMultiLvlLbl val="0"/>
      </c:catAx>
      <c:valAx>
        <c:axId val="1500292527"/>
        <c:scaling>
          <c:orientation val="minMax"/>
          <c:max val="1"/>
        </c:scaling>
        <c:delete val="1"/>
        <c:axPos val="l"/>
        <c:majorGridlines>
          <c:spPr>
            <a:ln w="9525" cap="flat" cmpd="sng" algn="ctr">
              <a:noFill/>
              <a:round/>
            </a:ln>
            <a:effectLst/>
          </c:spPr>
        </c:majorGridlines>
        <c:numFmt formatCode="0%" sourceLinked="1"/>
        <c:majorTickMark val="none"/>
        <c:minorTickMark val="none"/>
        <c:tickLblPos val="nextTo"/>
        <c:crossAx val="1499482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335800442738287"/>
          <c:y val="3.8561195402578054E-2"/>
          <c:w val="0.50664199557261713"/>
          <c:h val="0.92287760919484385"/>
        </c:manualLayout>
      </c:layout>
      <c:barChart>
        <c:barDir val="bar"/>
        <c:grouping val="clustered"/>
        <c:varyColors val="0"/>
        <c:ser>
          <c:idx val="0"/>
          <c:order val="0"/>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'Fig8'!$A$1:$A$10</c:f>
              <c:strCache>
                <c:ptCount val="10"/>
                <c:pt idx="0">
                  <c:v>I have experienced racial/ethnic discrimination.</c:v>
                </c:pt>
                <c:pt idx="1">
                  <c:v>I have been asked about my likelihood of having children.</c:v>
                </c:pt>
                <c:pt idx="2">
                  <c:v>I have experienced sexual harassment.</c:v>
                </c:pt>
                <c:pt idx="3">
                  <c:v>I have felt as if I represent my race/ethnicity in what I say or do.</c:v>
                </c:pt>
                <c:pt idx="4">
                  <c:v>I have received unwelcome comments about my looks and/or attire.</c:v>
                </c:pt>
                <c:pt idx="5">
                  <c:v>I have experienced gender-based discrimination.</c:v>
                </c:pt>
                <c:pt idx="6">
                  <c:v>I have thought about how my race/ethnicity affects how people perceive me.</c:v>
                </c:pt>
                <c:pt idx="7">
                  <c:v>I have felt as if I represent my gender in what I say or do.</c:v>
                </c:pt>
                <c:pt idx="8">
                  <c:v>I have been asked about my desire to work with children.</c:v>
                </c:pt>
                <c:pt idx="9">
                  <c:v>I have thought about how my gender affects how people perceive me.</c:v>
                </c:pt>
              </c:strCache>
            </c:strRef>
          </c:cat>
          <c:val>
            <c:numRef>
              <c:f>'Fig8'!$B$1:$B$10</c:f>
              <c:numCache>
                <c:formatCode>0.0%</c:formatCode>
                <c:ptCount val="10"/>
                <c:pt idx="0">
                  <c:v>5.2999999999999999E-2</c:v>
                </c:pt>
                <c:pt idx="1">
                  <c:v>0.21199999999999999</c:v>
                </c:pt>
                <c:pt idx="2">
                  <c:v>0.24099999999999999</c:v>
                </c:pt>
                <c:pt idx="3">
                  <c:v>0.26500000000000001</c:v>
                </c:pt>
                <c:pt idx="4">
                  <c:v>0.376</c:v>
                </c:pt>
                <c:pt idx="5">
                  <c:v>0.38800000000000001</c:v>
                </c:pt>
                <c:pt idx="6">
                  <c:v>0.4</c:v>
                </c:pt>
                <c:pt idx="7">
                  <c:v>0.441</c:v>
                </c:pt>
                <c:pt idx="8">
                  <c:v>0.47599999999999998</c:v>
                </c:pt>
                <c:pt idx="9">
                  <c:v>0.55900000000000005</c:v>
                </c:pt>
              </c:numCache>
            </c:numRef>
          </c:val>
          <c:extLst>
            <c:ext xmlns:c16="http://schemas.microsoft.com/office/drawing/2014/chart" uri="{C3380CC4-5D6E-409C-BE32-E72D297353CC}">
              <c16:uniqueId val="{00000000-5517-D04A-8E9D-8A207A6CB358}"/>
            </c:ext>
          </c:extLst>
        </c:ser>
        <c:dLbls>
          <c:showLegendKey val="0"/>
          <c:showVal val="0"/>
          <c:showCatName val="0"/>
          <c:showSerName val="0"/>
          <c:showPercent val="0"/>
          <c:showBubbleSize val="0"/>
        </c:dLbls>
        <c:gapWidth val="182"/>
        <c:axId val="1511112848"/>
        <c:axId val="1504423280"/>
      </c:barChart>
      <c:catAx>
        <c:axId val="1511112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4423280"/>
        <c:crosses val="autoZero"/>
        <c:auto val="1"/>
        <c:lblAlgn val="ctr"/>
        <c:lblOffset val="100"/>
        <c:noMultiLvlLbl val="0"/>
      </c:catAx>
      <c:valAx>
        <c:axId val="1504423280"/>
        <c:scaling>
          <c:orientation val="minMax"/>
          <c:max val="1"/>
        </c:scaling>
        <c:delete val="1"/>
        <c:axPos val="b"/>
        <c:majorGridlines>
          <c:spPr>
            <a:ln w="9525" cap="flat" cmpd="sng" algn="ctr">
              <a:noFill/>
              <a:round/>
            </a:ln>
            <a:effectLst/>
          </c:spPr>
        </c:majorGridlines>
        <c:numFmt formatCode="0%" sourceLinked="0"/>
        <c:majorTickMark val="none"/>
        <c:minorTickMark val="none"/>
        <c:tickLblPos val="nextTo"/>
        <c:crossAx val="151111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In seminary</c:v>
                </c:pt>
              </c:strCache>
            </c:strRef>
          </c:tx>
          <c:spPr>
            <a:solidFill>
              <a:srgbClr val="CDB86D"/>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112B-4887-B567-1CC44239875E}"/>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112B-4887-B567-1CC44239875E}"/>
              </c:ext>
            </c:extLst>
          </c:dPt>
          <c:cat>
            <c:strRef>
              <c:f>Sheet1!$A$2:$A$3</c:f>
              <c:strCache>
                <c:ptCount val="2"/>
                <c:pt idx="0">
                  <c:v>1st Qtr</c:v>
                </c:pt>
                <c:pt idx="1">
                  <c:v>2nd Qtr</c:v>
                </c:pt>
              </c:strCache>
            </c:strRef>
          </c:cat>
          <c:val>
            <c:numRef>
              <c:f>Sheet1!$B$2:$B$3</c:f>
              <c:numCache>
                <c:formatCode>0%</c:formatCode>
                <c:ptCount val="2"/>
                <c:pt idx="0">
                  <c:v>7.0000000000000007E-2</c:v>
                </c:pt>
                <c:pt idx="1">
                  <c:v>0.93</c:v>
                </c:pt>
              </c:numCache>
            </c:numRef>
          </c:val>
          <c:extLst>
            <c:ext xmlns:c16="http://schemas.microsoft.com/office/drawing/2014/chart" uri="{C3380CC4-5D6E-409C-BE32-E72D297353CC}">
              <c16:uniqueId val="{00000004-112B-4887-B567-1CC44239875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In seminary</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4884-4B59-8574-1CC6229B062E}"/>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4884-4B59-8574-1CC6229B062E}"/>
              </c:ext>
            </c:extLst>
          </c:dPt>
          <c:cat>
            <c:strRef>
              <c:f>Sheet1!$A$2:$A$3</c:f>
              <c:strCache>
                <c:ptCount val="2"/>
                <c:pt idx="0">
                  <c:v>1st Qtr</c:v>
                </c:pt>
                <c:pt idx="1">
                  <c:v>2nd Qtr</c:v>
                </c:pt>
              </c:strCache>
            </c:strRef>
          </c:cat>
          <c:val>
            <c:numRef>
              <c:f>Sheet1!$B$2:$B$3</c:f>
              <c:numCache>
                <c:formatCode>0%</c:formatCode>
                <c:ptCount val="2"/>
                <c:pt idx="0">
                  <c:v>0.17</c:v>
                </c:pt>
                <c:pt idx="1">
                  <c:v>0.83</c:v>
                </c:pt>
              </c:numCache>
            </c:numRef>
          </c:val>
          <c:extLst>
            <c:ext xmlns:c16="http://schemas.microsoft.com/office/drawing/2014/chart" uri="{C3380CC4-5D6E-409C-BE32-E72D297353CC}">
              <c16:uniqueId val="{00000004-4884-4B59-8574-1CC6229B062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'Fig4'!$A$2</c:f>
              <c:strCache>
                <c:ptCount val="1"/>
                <c:pt idx="0">
                  <c:v>1st call (N = 136)</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'Fig4'!$B$1:$E$1</c:f>
              <c:strCache>
                <c:ptCount val="4"/>
                <c:pt idx="0">
                  <c:v>Annually or more often</c:v>
                </c:pt>
                <c:pt idx="1">
                  <c:v>Every 2-5 years</c:v>
                </c:pt>
                <c:pt idx="2">
                  <c:v>Less than once every 5 years</c:v>
                </c:pt>
                <c:pt idx="3">
                  <c:v>Never</c:v>
                </c:pt>
              </c:strCache>
            </c:strRef>
          </c:cat>
          <c:val>
            <c:numRef>
              <c:f>'Fig4'!$B$2:$E$2</c:f>
              <c:numCache>
                <c:formatCode>0.00%</c:formatCode>
                <c:ptCount val="4"/>
                <c:pt idx="0">
                  <c:v>0.45600000000000002</c:v>
                </c:pt>
                <c:pt idx="1">
                  <c:v>0.27900000000000003</c:v>
                </c:pt>
                <c:pt idx="2">
                  <c:v>3.6999999999999998E-2</c:v>
                </c:pt>
                <c:pt idx="3">
                  <c:v>0.22800000000000001</c:v>
                </c:pt>
              </c:numCache>
            </c:numRef>
          </c:val>
          <c:extLst>
            <c:ext xmlns:c16="http://schemas.microsoft.com/office/drawing/2014/chart" uri="{C3380CC4-5D6E-409C-BE32-E72D297353CC}">
              <c16:uniqueId val="{00000000-A9C6-8E45-9B05-EE8FE566C3DF}"/>
            </c:ext>
          </c:extLst>
        </c:ser>
        <c:ser>
          <c:idx val="1"/>
          <c:order val="1"/>
          <c:tx>
            <c:strRef>
              <c:f>'Fig4'!$A$3</c:f>
              <c:strCache>
                <c:ptCount val="1"/>
                <c:pt idx="0">
                  <c:v>2nd call (N = 74)</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'Fig4'!$B$1:$E$1</c:f>
              <c:strCache>
                <c:ptCount val="4"/>
                <c:pt idx="0">
                  <c:v>Annually or more often</c:v>
                </c:pt>
                <c:pt idx="1">
                  <c:v>Every 2-5 years</c:v>
                </c:pt>
                <c:pt idx="2">
                  <c:v>Less than once every 5 years</c:v>
                </c:pt>
                <c:pt idx="3">
                  <c:v>Never</c:v>
                </c:pt>
              </c:strCache>
            </c:strRef>
          </c:cat>
          <c:val>
            <c:numRef>
              <c:f>'Fig4'!$B$3:$E$3</c:f>
              <c:numCache>
                <c:formatCode>0.00%</c:formatCode>
                <c:ptCount val="4"/>
                <c:pt idx="0">
                  <c:v>0.54100000000000004</c:v>
                </c:pt>
                <c:pt idx="1">
                  <c:v>0.25700000000000001</c:v>
                </c:pt>
                <c:pt idx="2">
                  <c:v>4.1000000000000002E-2</c:v>
                </c:pt>
                <c:pt idx="3">
                  <c:v>0.16200000000000001</c:v>
                </c:pt>
              </c:numCache>
            </c:numRef>
          </c:val>
          <c:extLst>
            <c:ext xmlns:c16="http://schemas.microsoft.com/office/drawing/2014/chart" uri="{C3380CC4-5D6E-409C-BE32-E72D297353CC}">
              <c16:uniqueId val="{00000001-A9C6-8E45-9B05-EE8FE566C3DF}"/>
            </c:ext>
          </c:extLst>
        </c:ser>
        <c:ser>
          <c:idx val="2"/>
          <c:order val="2"/>
          <c:tx>
            <c:strRef>
              <c:f>'Fig4'!$A$4</c:f>
              <c:strCache>
                <c:ptCount val="1"/>
                <c:pt idx="0">
                  <c:v>3rd call (N = 37)</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'Fig4'!$B$1:$E$1</c:f>
              <c:strCache>
                <c:ptCount val="4"/>
                <c:pt idx="0">
                  <c:v>Annually or more often</c:v>
                </c:pt>
                <c:pt idx="1">
                  <c:v>Every 2-5 years</c:v>
                </c:pt>
                <c:pt idx="2">
                  <c:v>Less than once every 5 years</c:v>
                </c:pt>
                <c:pt idx="3">
                  <c:v>Never</c:v>
                </c:pt>
              </c:strCache>
            </c:strRef>
          </c:cat>
          <c:val>
            <c:numRef>
              <c:f>'Fig4'!$B$4:$E$4</c:f>
              <c:numCache>
                <c:formatCode>0.00%</c:formatCode>
                <c:ptCount val="4"/>
                <c:pt idx="0">
                  <c:v>0.51400000000000001</c:v>
                </c:pt>
                <c:pt idx="1">
                  <c:v>0.27</c:v>
                </c:pt>
                <c:pt idx="2">
                  <c:v>8.1000000000000003E-2</c:v>
                </c:pt>
                <c:pt idx="3">
                  <c:v>0.13500000000000001</c:v>
                </c:pt>
              </c:numCache>
            </c:numRef>
          </c:val>
          <c:extLst>
            <c:ext xmlns:c16="http://schemas.microsoft.com/office/drawing/2014/chart" uri="{C3380CC4-5D6E-409C-BE32-E72D297353CC}">
              <c16:uniqueId val="{00000002-A9C6-8E45-9B05-EE8FE566C3DF}"/>
            </c:ext>
          </c:extLst>
        </c:ser>
        <c:ser>
          <c:idx val="3"/>
          <c:order val="3"/>
          <c:tx>
            <c:strRef>
              <c:f>'Fig4'!$A$5</c:f>
              <c:strCache>
                <c:ptCount val="1"/>
                <c:pt idx="0">
                  <c:v>4th or subsequent call (N = 26)</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'Fig4'!$B$1:$E$1</c:f>
              <c:strCache>
                <c:ptCount val="4"/>
                <c:pt idx="0">
                  <c:v>Annually or more often</c:v>
                </c:pt>
                <c:pt idx="1">
                  <c:v>Every 2-5 years</c:v>
                </c:pt>
                <c:pt idx="2">
                  <c:v>Less than once every 5 years</c:v>
                </c:pt>
                <c:pt idx="3">
                  <c:v>Never</c:v>
                </c:pt>
              </c:strCache>
            </c:strRef>
          </c:cat>
          <c:val>
            <c:numRef>
              <c:f>'Fig4'!$B$5:$E$5</c:f>
              <c:numCache>
                <c:formatCode>0.00%</c:formatCode>
                <c:ptCount val="4"/>
                <c:pt idx="0">
                  <c:v>0.69199999999999995</c:v>
                </c:pt>
                <c:pt idx="1">
                  <c:v>0.115</c:v>
                </c:pt>
                <c:pt idx="2">
                  <c:v>7.6999999999999999E-2</c:v>
                </c:pt>
                <c:pt idx="3">
                  <c:v>0.115</c:v>
                </c:pt>
              </c:numCache>
            </c:numRef>
          </c:val>
          <c:extLst>
            <c:ext xmlns:c16="http://schemas.microsoft.com/office/drawing/2014/chart" uri="{C3380CC4-5D6E-409C-BE32-E72D297353CC}">
              <c16:uniqueId val="{00000003-A9C6-8E45-9B05-EE8FE566C3DF}"/>
            </c:ext>
          </c:extLst>
        </c:ser>
        <c:dLbls>
          <c:showLegendKey val="0"/>
          <c:showVal val="0"/>
          <c:showCatName val="0"/>
          <c:showSerName val="0"/>
          <c:showPercent val="0"/>
          <c:showBubbleSize val="0"/>
        </c:dLbls>
        <c:gapWidth val="219"/>
        <c:overlap val="-27"/>
        <c:axId val="1325377136"/>
        <c:axId val="1419564128"/>
      </c:barChart>
      <c:catAx>
        <c:axId val="132537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9564128"/>
        <c:crosses val="autoZero"/>
        <c:auto val="1"/>
        <c:lblAlgn val="ctr"/>
        <c:lblOffset val="100"/>
        <c:noMultiLvlLbl val="0"/>
      </c:catAx>
      <c:valAx>
        <c:axId val="1419564128"/>
        <c:scaling>
          <c:orientation val="minMax"/>
          <c:max val="1"/>
        </c:scaling>
        <c:delete val="1"/>
        <c:axPos val="l"/>
        <c:majorGridlines>
          <c:spPr>
            <a:ln w="9525" cap="flat" cmpd="sng" algn="ctr">
              <a:noFill/>
              <a:round/>
            </a:ln>
            <a:effectLst/>
          </c:spPr>
        </c:majorGridlines>
        <c:numFmt formatCode="0%" sourceLinked="0"/>
        <c:majorTickMark val="none"/>
        <c:minorTickMark val="none"/>
        <c:tickLblPos val="nextTo"/>
        <c:crossAx val="132537713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During internship</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5DDD-4836-80F9-41EDB1B90A99}"/>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5DDD-4836-80F9-41EDB1B90A99}"/>
              </c:ext>
            </c:extLst>
          </c:dPt>
          <c:cat>
            <c:strRef>
              <c:f>Sheet1!$A$2:$A$3</c:f>
              <c:strCache>
                <c:ptCount val="2"/>
                <c:pt idx="0">
                  <c:v>1st Qtr</c:v>
                </c:pt>
                <c:pt idx="1">
                  <c:v>2nd Qtr</c:v>
                </c:pt>
              </c:strCache>
            </c:strRef>
          </c:cat>
          <c:val>
            <c:numRef>
              <c:f>Sheet1!$B$2:$B$3</c:f>
              <c:numCache>
                <c:formatCode>0%</c:formatCode>
                <c:ptCount val="2"/>
                <c:pt idx="0">
                  <c:v>7.0000000000000007E-2</c:v>
                </c:pt>
                <c:pt idx="1">
                  <c:v>0.93</c:v>
                </c:pt>
              </c:numCache>
            </c:numRef>
          </c:val>
          <c:extLst>
            <c:ext xmlns:c16="http://schemas.microsoft.com/office/drawing/2014/chart" uri="{C3380CC4-5D6E-409C-BE32-E72D297353CC}">
              <c16:uniqueId val="{00000004-5DDD-4836-80F9-41EDB1B90A9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During internship</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57E0-4D5A-9723-989E18303680}"/>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57E0-4D5A-9723-989E18303680}"/>
              </c:ext>
            </c:extLst>
          </c:dPt>
          <c:cat>
            <c:strRef>
              <c:f>Sheet1!$A$2:$A$3</c:f>
              <c:strCache>
                <c:ptCount val="2"/>
                <c:pt idx="0">
                  <c:v>1st Qtr</c:v>
                </c:pt>
                <c:pt idx="1">
                  <c:v>2nd Qtr</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57E0-4D5A-9723-989E1830368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In the congregation or ministry setting</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DF6D-4A09-818C-8BD9509D98E1}"/>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DF6D-4A09-818C-8BD9509D98E1}"/>
              </c:ext>
            </c:extLst>
          </c:dPt>
          <c:cat>
            <c:strRef>
              <c:f>Sheet1!$A$2:$A$3</c:f>
              <c:strCache>
                <c:ptCount val="2"/>
                <c:pt idx="0">
                  <c:v>1st Qtr</c:v>
                </c:pt>
                <c:pt idx="1">
                  <c:v>2nd Qtr</c:v>
                </c:pt>
              </c:strCache>
            </c:strRef>
          </c:cat>
          <c:val>
            <c:numRef>
              <c:f>Sheet1!$B$2:$B$3</c:f>
              <c:numCache>
                <c:formatCode>0%</c:formatCode>
                <c:ptCount val="2"/>
                <c:pt idx="0">
                  <c:v>0.37</c:v>
                </c:pt>
                <c:pt idx="1">
                  <c:v>0.63</c:v>
                </c:pt>
              </c:numCache>
            </c:numRef>
          </c:val>
          <c:extLst>
            <c:ext xmlns:c16="http://schemas.microsoft.com/office/drawing/2014/chart" uri="{C3380CC4-5D6E-409C-BE32-E72D297353CC}">
              <c16:uniqueId val="{00000004-DF6D-4A09-818C-8BD9509D98E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In the congregation or ministry setting</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9EBF-4451-AC40-5F6A9839CAD0}"/>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9EBF-4451-AC40-5F6A9839CAD0}"/>
              </c:ext>
            </c:extLst>
          </c:dPt>
          <c:cat>
            <c:strRef>
              <c:f>Sheet1!$A$2:$A$3</c:f>
              <c:strCache>
                <c:ptCount val="2"/>
                <c:pt idx="0">
                  <c:v>1st Qtr</c:v>
                </c:pt>
                <c:pt idx="1">
                  <c:v>2nd Qtr</c:v>
                </c:pt>
              </c:strCache>
            </c:strRef>
          </c:cat>
          <c:val>
            <c:numRef>
              <c:f>Sheet1!$B$2:$B$3</c:f>
              <c:numCache>
                <c:formatCode>0%</c:formatCode>
                <c:ptCount val="2"/>
                <c:pt idx="0">
                  <c:v>0.44</c:v>
                </c:pt>
                <c:pt idx="1">
                  <c:v>0.56000000000000005</c:v>
                </c:pt>
              </c:numCache>
            </c:numRef>
          </c:val>
          <c:extLst>
            <c:ext xmlns:c16="http://schemas.microsoft.com/office/drawing/2014/chart" uri="{C3380CC4-5D6E-409C-BE32-E72D297353CC}">
              <c16:uniqueId val="{00000004-9EBF-4451-AC40-5F6A9839CAD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With ELCA rostered leaders</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C85D-4275-B87C-CE88640A2B99}"/>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C85D-4275-B87C-CE88640A2B99}"/>
              </c:ext>
            </c:extLst>
          </c:dPt>
          <c:cat>
            <c:strRef>
              <c:f>Sheet1!$A$2:$A$3</c:f>
              <c:strCache>
                <c:ptCount val="2"/>
                <c:pt idx="0">
                  <c:v>1st Qtr</c:v>
                </c:pt>
                <c:pt idx="1">
                  <c:v>2nd Qtr</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C85D-4275-B87C-CE88640A2B9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With ELCA rostered leaders</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7C13-4BD2-B17F-7FA0102E6004}"/>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7C13-4BD2-B17F-7FA0102E6004}"/>
              </c:ext>
            </c:extLst>
          </c:dPt>
          <c:cat>
            <c:strRef>
              <c:f>Sheet1!$A$2:$A$3</c:f>
              <c:strCache>
                <c:ptCount val="2"/>
                <c:pt idx="0">
                  <c:v>1st Qtr</c:v>
                </c:pt>
                <c:pt idx="1">
                  <c:v>2nd Qtr</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7C13-4BD2-B17F-7FA0102E600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During the call process</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C868-4B9D-8389-32483F72848A}"/>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C868-4B9D-8389-32483F72848A}"/>
              </c:ext>
            </c:extLst>
          </c:dPt>
          <c:cat>
            <c:strRef>
              <c:f>Sheet1!$A$2:$A$3</c:f>
              <c:strCache>
                <c:ptCount val="2"/>
                <c:pt idx="0">
                  <c:v>1st Qtr</c:v>
                </c:pt>
                <c:pt idx="1">
                  <c:v>2nd Qtr</c:v>
                </c:pt>
              </c:strCache>
            </c:strRef>
          </c:cat>
          <c:val>
            <c:numRef>
              <c:f>Sheet1!$B$2:$B$3</c:f>
              <c:numCache>
                <c:formatCode>0%</c:formatCode>
                <c:ptCount val="2"/>
                <c:pt idx="0">
                  <c:v>0.08</c:v>
                </c:pt>
                <c:pt idx="1">
                  <c:v>0.92</c:v>
                </c:pt>
              </c:numCache>
            </c:numRef>
          </c:val>
          <c:extLst>
            <c:ext xmlns:c16="http://schemas.microsoft.com/office/drawing/2014/chart" uri="{C3380CC4-5D6E-409C-BE32-E72D297353CC}">
              <c16:uniqueId val="{00000004-C868-4B9D-8389-32483F72848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During the call process</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7ABD-4C96-8CC6-7E5CD4853295}"/>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7ABD-4C96-8CC6-7E5CD4853295}"/>
              </c:ext>
            </c:extLst>
          </c:dPt>
          <c:cat>
            <c:strRef>
              <c:f>Sheet1!$A$2:$A$3</c:f>
              <c:strCache>
                <c:ptCount val="2"/>
                <c:pt idx="0">
                  <c:v>1st Qtr</c:v>
                </c:pt>
                <c:pt idx="1">
                  <c:v>2nd Qtr</c:v>
                </c:pt>
              </c:strCache>
            </c:strRef>
          </c:cat>
          <c:val>
            <c:numRef>
              <c:f>Sheet1!$B$2:$B$3</c:f>
              <c:numCache>
                <c:formatCode>0%</c:formatCode>
                <c:ptCount val="2"/>
                <c:pt idx="0">
                  <c:v>0.12</c:v>
                </c:pt>
                <c:pt idx="1">
                  <c:v>0.88</c:v>
                </c:pt>
              </c:numCache>
            </c:numRef>
          </c:val>
          <c:extLst>
            <c:ext xmlns:c16="http://schemas.microsoft.com/office/drawing/2014/chart" uri="{C3380CC4-5D6E-409C-BE32-E72D297353CC}">
              <c16:uniqueId val="{00000004-7ABD-4C96-8CC6-7E5CD485329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With ecumenical colleagues</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A2E5-4EA8-B1C3-45EAB1415873}"/>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A2E5-4EA8-B1C3-45EAB1415873}"/>
              </c:ext>
            </c:extLst>
          </c:dPt>
          <c:cat>
            <c:strRef>
              <c:f>Sheet1!$A$2:$A$3</c:f>
              <c:strCache>
                <c:ptCount val="2"/>
                <c:pt idx="0">
                  <c:v>1st Qtr</c:v>
                </c:pt>
                <c:pt idx="1">
                  <c:v>2nd Qtr</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A2E5-4EA8-B1C3-45EAB141587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With ecumenical colleagues</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2DFB-4F37-8738-6F7834774C75}"/>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2DFB-4F37-8738-6F7834774C75}"/>
              </c:ext>
            </c:extLst>
          </c:dPt>
          <c:cat>
            <c:strRef>
              <c:f>Sheet1!$A$2:$A$3</c:f>
              <c:strCache>
                <c:ptCount val="2"/>
                <c:pt idx="0">
                  <c:v>1st Qtr</c:v>
                </c:pt>
                <c:pt idx="1">
                  <c:v>2nd Qtr</c:v>
                </c:pt>
              </c:strCache>
            </c:strRef>
          </c:cat>
          <c:val>
            <c:numRef>
              <c:f>Sheet1!$B$2:$B$3</c:f>
              <c:numCache>
                <c:formatCode>0%</c:formatCode>
                <c:ptCount val="2"/>
                <c:pt idx="0">
                  <c:v>0.21</c:v>
                </c:pt>
                <c:pt idx="1">
                  <c:v>0.79</c:v>
                </c:pt>
              </c:numCache>
            </c:numRef>
          </c:val>
          <c:extLst>
            <c:ext xmlns:c16="http://schemas.microsoft.com/office/drawing/2014/chart" uri="{C3380CC4-5D6E-409C-BE32-E72D297353CC}">
              <c16:uniqueId val="{00000004-2DFB-4F37-8738-6F7834774C7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'Fig11'!$B$1</c:f>
              <c:strCache>
                <c:ptCount val="1"/>
                <c:pt idx="0">
                  <c:v>Below</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'Fig11'!$A$2:$A$5</c:f>
              <c:strCache>
                <c:ptCount val="4"/>
                <c:pt idx="0">
                  <c:v>1st call (N = 845)</c:v>
                </c:pt>
                <c:pt idx="1">
                  <c:v>2nd call (N = 635)</c:v>
                </c:pt>
                <c:pt idx="2">
                  <c:v>3rd call (N = 417)</c:v>
                </c:pt>
                <c:pt idx="3">
                  <c:v>4th or subsequent call      (N = 292)</c:v>
                </c:pt>
              </c:strCache>
            </c:strRef>
          </c:cat>
          <c:val>
            <c:numRef>
              <c:f>'Fig11'!$B$2:$B$5</c:f>
              <c:numCache>
                <c:formatCode>0.0%</c:formatCode>
                <c:ptCount val="4"/>
                <c:pt idx="0">
                  <c:v>0.33400000000000002</c:v>
                </c:pt>
                <c:pt idx="1">
                  <c:v>0.318</c:v>
                </c:pt>
                <c:pt idx="2">
                  <c:v>0.33100000000000002</c:v>
                </c:pt>
                <c:pt idx="3">
                  <c:v>0.29099999999999998</c:v>
                </c:pt>
              </c:numCache>
            </c:numRef>
          </c:val>
          <c:extLst>
            <c:ext xmlns:c16="http://schemas.microsoft.com/office/drawing/2014/chart" uri="{C3380CC4-5D6E-409C-BE32-E72D297353CC}">
              <c16:uniqueId val="{00000000-4E47-FA4A-8E67-93B9ECE6E5C4}"/>
            </c:ext>
          </c:extLst>
        </c:ser>
        <c:ser>
          <c:idx val="1"/>
          <c:order val="1"/>
          <c:tx>
            <c:strRef>
              <c:f>'Fig11'!$C$1</c:f>
              <c:strCache>
                <c:ptCount val="1"/>
                <c:pt idx="0">
                  <c:v>At</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'Fig11'!$A$2:$A$5</c:f>
              <c:strCache>
                <c:ptCount val="4"/>
                <c:pt idx="0">
                  <c:v>1st call (N = 845)</c:v>
                </c:pt>
                <c:pt idx="1">
                  <c:v>2nd call (N = 635)</c:v>
                </c:pt>
                <c:pt idx="2">
                  <c:v>3rd call (N = 417)</c:v>
                </c:pt>
                <c:pt idx="3">
                  <c:v>4th or subsequent call      (N = 292)</c:v>
                </c:pt>
              </c:strCache>
            </c:strRef>
          </c:cat>
          <c:val>
            <c:numRef>
              <c:f>'Fig11'!$C$2:$C$5</c:f>
              <c:numCache>
                <c:formatCode>0.0%</c:formatCode>
                <c:ptCount val="4"/>
                <c:pt idx="0">
                  <c:v>0.56799999999999995</c:v>
                </c:pt>
                <c:pt idx="1">
                  <c:v>0.52600000000000002</c:v>
                </c:pt>
                <c:pt idx="2">
                  <c:v>0.48199999999999998</c:v>
                </c:pt>
                <c:pt idx="3">
                  <c:v>0.49</c:v>
                </c:pt>
              </c:numCache>
            </c:numRef>
          </c:val>
          <c:extLst>
            <c:ext xmlns:c16="http://schemas.microsoft.com/office/drawing/2014/chart" uri="{C3380CC4-5D6E-409C-BE32-E72D297353CC}">
              <c16:uniqueId val="{00000001-4E47-FA4A-8E67-93B9ECE6E5C4}"/>
            </c:ext>
          </c:extLst>
        </c:ser>
        <c:ser>
          <c:idx val="2"/>
          <c:order val="2"/>
          <c:tx>
            <c:strRef>
              <c:f>'Fig11'!$D$1</c:f>
              <c:strCache>
                <c:ptCount val="1"/>
                <c:pt idx="0">
                  <c:v>Above</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'Fig11'!$A$2:$A$5</c:f>
              <c:strCache>
                <c:ptCount val="4"/>
                <c:pt idx="0">
                  <c:v>1st call (N = 845)</c:v>
                </c:pt>
                <c:pt idx="1">
                  <c:v>2nd call (N = 635)</c:v>
                </c:pt>
                <c:pt idx="2">
                  <c:v>3rd call (N = 417)</c:v>
                </c:pt>
                <c:pt idx="3">
                  <c:v>4th or subsequent call      (N = 292)</c:v>
                </c:pt>
              </c:strCache>
            </c:strRef>
          </c:cat>
          <c:val>
            <c:numRef>
              <c:f>'Fig11'!$D$2:$D$5</c:f>
              <c:numCache>
                <c:formatCode>0.0%</c:formatCode>
                <c:ptCount val="4"/>
                <c:pt idx="0">
                  <c:v>9.8000000000000004E-2</c:v>
                </c:pt>
                <c:pt idx="1">
                  <c:v>0.156</c:v>
                </c:pt>
                <c:pt idx="2">
                  <c:v>0.187</c:v>
                </c:pt>
                <c:pt idx="3">
                  <c:v>0.219</c:v>
                </c:pt>
              </c:numCache>
            </c:numRef>
          </c:val>
          <c:extLst>
            <c:ext xmlns:c16="http://schemas.microsoft.com/office/drawing/2014/chart" uri="{C3380CC4-5D6E-409C-BE32-E72D297353CC}">
              <c16:uniqueId val="{00000002-4E47-FA4A-8E67-93B9ECE6E5C4}"/>
            </c:ext>
          </c:extLst>
        </c:ser>
        <c:dLbls>
          <c:showLegendKey val="0"/>
          <c:showVal val="0"/>
          <c:showCatName val="0"/>
          <c:showSerName val="0"/>
          <c:showPercent val="0"/>
          <c:showBubbleSize val="0"/>
        </c:dLbls>
        <c:gapWidth val="219"/>
        <c:overlap val="-27"/>
        <c:axId val="1321981680"/>
        <c:axId val="1402154544"/>
      </c:barChart>
      <c:catAx>
        <c:axId val="132198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154544"/>
        <c:crosses val="autoZero"/>
        <c:auto val="1"/>
        <c:lblAlgn val="ctr"/>
        <c:lblOffset val="100"/>
        <c:noMultiLvlLbl val="0"/>
      </c:catAx>
      <c:valAx>
        <c:axId val="1402154544"/>
        <c:scaling>
          <c:orientation val="minMax"/>
          <c:max val="1"/>
          <c:min val="0"/>
        </c:scaling>
        <c:delete val="1"/>
        <c:axPos val="l"/>
        <c:majorGridlines>
          <c:spPr>
            <a:ln w="9525" cap="flat" cmpd="sng" algn="ctr">
              <a:noFill/>
              <a:round/>
            </a:ln>
            <a:effectLst/>
          </c:spPr>
        </c:majorGridlines>
        <c:numFmt formatCode="0%" sourceLinked="0"/>
        <c:majorTickMark val="none"/>
        <c:minorTickMark val="none"/>
        <c:tickLblPos val="nextTo"/>
        <c:crossAx val="132198168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By synod and/or churchwide staff</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8448-41DF-9154-7C82DBDF41BC}"/>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8448-41DF-9154-7C82DBDF41BC}"/>
              </c:ext>
            </c:extLst>
          </c:dPt>
          <c:cat>
            <c:strRef>
              <c:f>Sheet1!$A$2:$A$3</c:f>
              <c:strCache>
                <c:ptCount val="2"/>
                <c:pt idx="0">
                  <c:v>1st Qtr</c:v>
                </c:pt>
                <c:pt idx="1">
                  <c:v>2nd Qtr</c:v>
                </c:pt>
              </c:strCache>
            </c:strRef>
          </c:cat>
          <c:val>
            <c:numRef>
              <c:f>Sheet1!$B$2:$B$3</c:f>
              <c:numCache>
                <c:formatCode>0%</c:formatCode>
                <c:ptCount val="2"/>
                <c:pt idx="0">
                  <c:v>0.1</c:v>
                </c:pt>
                <c:pt idx="1">
                  <c:v>0.9</c:v>
                </c:pt>
              </c:numCache>
            </c:numRef>
          </c:val>
          <c:extLst>
            <c:ext xmlns:c16="http://schemas.microsoft.com/office/drawing/2014/chart" uri="{C3380CC4-5D6E-409C-BE32-E72D297353CC}">
              <c16:uniqueId val="{00000004-8448-41DF-9154-7C82DBDF41B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By synod and/or churchwide staff</c:v>
                </c:pt>
              </c:strCache>
            </c:strRef>
          </c:tx>
          <c:spPr>
            <a:solidFill>
              <a:schemeClr val="accent1"/>
            </a:solidFill>
            <a:ln>
              <a:solidFill>
                <a:schemeClr val="accent1"/>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87A9-44F4-B672-49FBDB885756}"/>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87A9-44F4-B672-49FBDB885756}"/>
              </c:ext>
            </c:extLst>
          </c:dPt>
          <c:cat>
            <c:strRef>
              <c:f>Sheet1!$A$2:$A$3</c:f>
              <c:strCache>
                <c:ptCount val="2"/>
                <c:pt idx="0">
                  <c:v>1st Qtr</c:v>
                </c:pt>
                <c:pt idx="1">
                  <c:v>2nd Qtr</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87A9-44F4-B672-49FBDB88575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Unwelcome comments</c:v>
                </c:pt>
              </c:strCache>
            </c:strRef>
          </c:tx>
          <c:spPr>
            <a:solidFill>
              <a:schemeClr val="accent1"/>
            </a:solidFill>
            <a:ln>
              <a:solidFill>
                <a:srgbClr val="FE12ED"/>
              </a:solidFill>
            </a:ln>
          </c:spPr>
          <c:explosion val="2"/>
          <c:dPt>
            <c:idx val="0"/>
            <c:bubble3D val="0"/>
            <c:spPr>
              <a:solidFill>
                <a:srgbClr val="CDB86D"/>
              </a:solidFill>
              <a:ln w="19050">
                <a:solidFill>
                  <a:srgbClr val="CDB86D"/>
                </a:solidFill>
              </a:ln>
              <a:effectLst/>
            </c:spPr>
            <c:extLst>
              <c:ext xmlns:c16="http://schemas.microsoft.com/office/drawing/2014/chart" uri="{C3380CC4-5D6E-409C-BE32-E72D297353CC}">
                <c16:uniqueId val="{00000001-E63B-4AD7-9BC3-11CB434CAFFC}"/>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E63B-4AD7-9BC3-11CB434CAFFC}"/>
              </c:ext>
            </c:extLst>
          </c:dPt>
          <c:cat>
            <c:strRef>
              <c:f>Sheet1!$A$2:$A$3</c:f>
              <c:strCache>
                <c:ptCount val="2"/>
                <c:pt idx="0">
                  <c:v>1st Qtr</c:v>
                </c:pt>
                <c:pt idx="1">
                  <c:v>2nd Qtr</c:v>
                </c:pt>
              </c:strCache>
            </c:strRef>
          </c:cat>
          <c:val>
            <c:numRef>
              <c:f>Sheet1!$B$2:$B$3</c:f>
              <c:numCache>
                <c:formatCode>0%</c:formatCode>
                <c:ptCount val="2"/>
                <c:pt idx="0">
                  <c:v>0.41</c:v>
                </c:pt>
                <c:pt idx="1">
                  <c:v>0.59</c:v>
                </c:pt>
              </c:numCache>
            </c:numRef>
          </c:val>
          <c:extLst>
            <c:ext xmlns:c16="http://schemas.microsoft.com/office/drawing/2014/chart" uri="{C3380CC4-5D6E-409C-BE32-E72D297353CC}">
              <c16:uniqueId val="{00000004-E63B-4AD7-9BC3-11CB434CAFF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Unwelcome comments</c:v>
                </c:pt>
              </c:strCache>
            </c:strRef>
          </c:tx>
          <c:dPt>
            <c:idx val="0"/>
            <c:bubble3D val="0"/>
            <c:spPr>
              <a:solidFill>
                <a:srgbClr val="78A5A4"/>
              </a:solidFill>
              <a:ln w="19050">
                <a:solidFill>
                  <a:srgbClr val="78A5A4"/>
                </a:solidFill>
              </a:ln>
              <a:effectLst/>
            </c:spPr>
            <c:extLst>
              <c:ext xmlns:c16="http://schemas.microsoft.com/office/drawing/2014/chart" uri="{C3380CC4-5D6E-409C-BE32-E72D297353CC}">
                <c16:uniqueId val="{00000001-5D4E-447B-B2B9-EB7FC82B8A1E}"/>
              </c:ext>
            </c:extLst>
          </c:dPt>
          <c:dPt>
            <c:idx val="1"/>
            <c:bubble3D val="0"/>
            <c:spPr>
              <a:solidFill>
                <a:schemeClr val="accent1">
                  <a:lumMod val="20000"/>
                  <a:lumOff val="80000"/>
                </a:schemeClr>
              </a:solidFill>
              <a:ln w="19050">
                <a:solidFill>
                  <a:srgbClr val="89B1B0"/>
                </a:solidFill>
              </a:ln>
              <a:effectLst/>
            </c:spPr>
            <c:extLst>
              <c:ext xmlns:c16="http://schemas.microsoft.com/office/drawing/2014/chart" uri="{C3380CC4-5D6E-409C-BE32-E72D297353CC}">
                <c16:uniqueId val="{00000003-5D4E-447B-B2B9-EB7FC82B8A1E}"/>
              </c:ext>
            </c:extLst>
          </c:dPt>
          <c:cat>
            <c:strRef>
              <c:f>Sheet1!$A$2:$A$3</c:f>
              <c:strCache>
                <c:ptCount val="2"/>
                <c:pt idx="0">
                  <c:v>1st Qtr</c:v>
                </c:pt>
                <c:pt idx="1">
                  <c:v>2nd Qtr</c:v>
                </c:pt>
              </c:strCache>
            </c:strRef>
          </c:cat>
          <c:val>
            <c:numRef>
              <c:f>Sheet1!$B$2:$B$3</c:f>
              <c:numCache>
                <c:formatCode>0%</c:formatCode>
                <c:ptCount val="2"/>
                <c:pt idx="0">
                  <c:v>0.19</c:v>
                </c:pt>
                <c:pt idx="1">
                  <c:v>0.81</c:v>
                </c:pt>
              </c:numCache>
            </c:numRef>
          </c:val>
          <c:extLst>
            <c:ext xmlns:c16="http://schemas.microsoft.com/office/drawing/2014/chart" uri="{C3380CC4-5D6E-409C-BE32-E72D297353CC}">
              <c16:uniqueId val="{00000004-5D4E-447B-B2B9-EB7FC82B8A1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Represent gender</c:v>
                </c:pt>
              </c:strCache>
            </c:strRef>
          </c:tx>
          <c:spPr>
            <a:solidFill>
              <a:schemeClr val="accent1"/>
            </a:solidFill>
            <a:ln>
              <a:solidFill>
                <a:srgbClr val="FE12ED"/>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C833-4630-B6B9-BFD5B45FAA45}"/>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C833-4630-B6B9-BFD5B45FAA45}"/>
              </c:ext>
            </c:extLst>
          </c:dPt>
          <c:cat>
            <c:strRef>
              <c:f>Sheet1!$A$2:$A$3</c:f>
              <c:strCache>
                <c:ptCount val="2"/>
                <c:pt idx="0">
                  <c:v>1st Qtr</c:v>
                </c:pt>
                <c:pt idx="1">
                  <c:v>2nd Qtr</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4-C833-4630-B6B9-BFD5B45FAA4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Represent gender</c:v>
                </c:pt>
              </c:strCache>
            </c:strRef>
          </c:tx>
          <c:spPr>
            <a:solidFill>
              <a:schemeClr val="accent1"/>
            </a:solidFill>
            <a:ln>
              <a:solidFill>
                <a:srgbClr val="0070C0"/>
              </a:solidFill>
            </a:ln>
          </c:spPr>
          <c:dPt>
            <c:idx val="0"/>
            <c:bubble3D val="0"/>
            <c:spPr>
              <a:solidFill>
                <a:srgbClr val="78A5A4"/>
              </a:solidFill>
              <a:ln w="19050">
                <a:solidFill>
                  <a:srgbClr val="78A5A4"/>
                </a:solidFill>
              </a:ln>
              <a:effectLst/>
            </c:spPr>
            <c:extLst>
              <c:ext xmlns:c16="http://schemas.microsoft.com/office/drawing/2014/chart" uri="{C3380CC4-5D6E-409C-BE32-E72D297353CC}">
                <c16:uniqueId val="{00000001-E88F-49FC-8A53-9A40F01471F9}"/>
              </c:ext>
            </c:extLst>
          </c:dPt>
          <c:dPt>
            <c:idx val="1"/>
            <c:bubble3D val="0"/>
            <c:spPr>
              <a:solidFill>
                <a:schemeClr val="accent1">
                  <a:lumMod val="20000"/>
                  <a:lumOff val="80000"/>
                </a:schemeClr>
              </a:solidFill>
              <a:ln w="19050">
                <a:solidFill>
                  <a:srgbClr val="78A5A4"/>
                </a:solidFill>
              </a:ln>
              <a:effectLst/>
            </c:spPr>
            <c:extLst>
              <c:ext xmlns:c16="http://schemas.microsoft.com/office/drawing/2014/chart" uri="{C3380CC4-5D6E-409C-BE32-E72D297353CC}">
                <c16:uniqueId val="{00000003-E88F-49FC-8A53-9A40F01471F9}"/>
              </c:ext>
            </c:extLst>
          </c:dPt>
          <c:cat>
            <c:strRef>
              <c:f>Sheet1!$A$2:$A$3</c:f>
              <c:strCache>
                <c:ptCount val="2"/>
                <c:pt idx="0">
                  <c:v>1st Qtr</c:v>
                </c:pt>
                <c:pt idx="1">
                  <c:v>2nd Qtr</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E88F-49FC-8A53-9A40F01471F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Gender affects perception</c:v>
                </c:pt>
              </c:strCache>
            </c:strRef>
          </c:tx>
          <c:spPr>
            <a:solidFill>
              <a:schemeClr val="accent1"/>
            </a:solidFill>
            <a:ln>
              <a:solidFill>
                <a:srgbClr val="FE12ED"/>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E04B-4435-AAFF-CADA9447CA5D}"/>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E04B-4435-AAFF-CADA9447CA5D}"/>
              </c:ext>
            </c:extLst>
          </c:dPt>
          <c:cat>
            <c:strRef>
              <c:f>Sheet1!$A$2:$A$3</c:f>
              <c:strCache>
                <c:ptCount val="2"/>
                <c:pt idx="0">
                  <c:v>1st Qtr</c:v>
                </c:pt>
                <c:pt idx="1">
                  <c:v>2nd Qtr</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E04B-4435-AAFF-CADA9447CA5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8267310680801763"/>
          <c:w val="0.53613331329689484"/>
          <c:h val="0.78650061488455592"/>
        </c:manualLayout>
      </c:layout>
      <c:doughnutChart>
        <c:varyColors val="1"/>
        <c:ser>
          <c:idx val="0"/>
          <c:order val="0"/>
          <c:tx>
            <c:strRef>
              <c:f>Sheet1!$B$1</c:f>
              <c:strCache>
                <c:ptCount val="1"/>
                <c:pt idx="0">
                  <c:v>Gender affects perception</c:v>
                </c:pt>
              </c:strCache>
            </c:strRef>
          </c:tx>
          <c:spPr>
            <a:solidFill>
              <a:schemeClr val="accent1"/>
            </a:solidFill>
            <a:ln>
              <a:solidFill>
                <a:srgbClr val="0070C0"/>
              </a:solidFill>
            </a:ln>
          </c:spPr>
          <c:dPt>
            <c:idx val="0"/>
            <c:bubble3D val="0"/>
            <c:spPr>
              <a:solidFill>
                <a:srgbClr val="78A5A4"/>
              </a:solidFill>
              <a:ln w="19050">
                <a:solidFill>
                  <a:srgbClr val="78A5A4"/>
                </a:solidFill>
              </a:ln>
              <a:effectLst/>
            </c:spPr>
            <c:extLst>
              <c:ext xmlns:c16="http://schemas.microsoft.com/office/drawing/2014/chart" uri="{C3380CC4-5D6E-409C-BE32-E72D297353CC}">
                <c16:uniqueId val="{00000001-95D9-4AE7-9DB6-EB7F8DACD35B}"/>
              </c:ext>
            </c:extLst>
          </c:dPt>
          <c:dPt>
            <c:idx val="1"/>
            <c:bubble3D val="0"/>
            <c:spPr>
              <a:solidFill>
                <a:schemeClr val="accent1">
                  <a:lumMod val="20000"/>
                  <a:lumOff val="80000"/>
                </a:schemeClr>
              </a:solidFill>
              <a:ln w="19050">
                <a:solidFill>
                  <a:srgbClr val="78A5A4"/>
                </a:solidFill>
              </a:ln>
              <a:effectLst/>
            </c:spPr>
            <c:extLst>
              <c:ext xmlns:c16="http://schemas.microsoft.com/office/drawing/2014/chart" uri="{C3380CC4-5D6E-409C-BE32-E72D297353CC}">
                <c16:uniqueId val="{00000003-95D9-4AE7-9DB6-EB7F8DACD35B}"/>
              </c:ext>
            </c:extLst>
          </c:dPt>
          <c:cat>
            <c:strRef>
              <c:f>Sheet1!$A$2:$A$3</c:f>
              <c:strCache>
                <c:ptCount val="2"/>
                <c:pt idx="0">
                  <c:v>1st Qtr</c:v>
                </c:pt>
                <c:pt idx="1">
                  <c:v>2nd Qtr</c:v>
                </c:pt>
              </c:strCache>
            </c:strRef>
          </c:cat>
          <c:val>
            <c:numRef>
              <c:f>Sheet1!$B$2:$B$3</c:f>
              <c:numCache>
                <c:formatCode>0%</c:formatCode>
                <c:ptCount val="2"/>
                <c:pt idx="0">
                  <c:v>0.42</c:v>
                </c:pt>
                <c:pt idx="1">
                  <c:v>0.57999999999999996</c:v>
                </c:pt>
              </c:numCache>
            </c:numRef>
          </c:val>
          <c:extLst>
            <c:ext xmlns:c16="http://schemas.microsoft.com/office/drawing/2014/chart" uri="{C3380CC4-5D6E-409C-BE32-E72D297353CC}">
              <c16:uniqueId val="{00000004-95D9-4AE7-9DB6-EB7F8DACD35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31962594695709"/>
          <c:y val="0.19522782362501134"/>
          <c:w val="0.64461849790055414"/>
          <c:h val="0.77394639115203201"/>
        </c:manualLayout>
      </c:layout>
      <c:doughnutChart>
        <c:varyColors val="1"/>
        <c:ser>
          <c:idx val="0"/>
          <c:order val="0"/>
          <c:tx>
            <c:strRef>
              <c:f>Sheet1!$B$1</c:f>
              <c:strCache>
                <c:ptCount val="1"/>
                <c:pt idx="0">
                  <c:v>Gender discrimination</c:v>
                </c:pt>
              </c:strCache>
            </c:strRef>
          </c:tx>
          <c:spPr>
            <a:solidFill>
              <a:schemeClr val="accent1"/>
            </a:solidFill>
            <a:ln>
              <a:solidFill>
                <a:srgbClr val="FE12ED"/>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E20D-44CA-A6E4-6B66FE6E0269}"/>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E20D-44CA-A6E4-6B66FE6E0269}"/>
              </c:ext>
            </c:extLst>
          </c:dPt>
          <c:cat>
            <c:strRef>
              <c:f>Sheet1!$A$2:$A$3</c:f>
              <c:strCache>
                <c:ptCount val="2"/>
                <c:pt idx="0">
                  <c:v>1st Qtr</c:v>
                </c:pt>
                <c:pt idx="1">
                  <c:v>2nd Qtr</c:v>
                </c:pt>
              </c:strCache>
            </c:strRef>
          </c:cat>
          <c:val>
            <c:numRef>
              <c:f>Sheet1!$B$2:$B$3</c:f>
              <c:numCache>
                <c:formatCode>0%</c:formatCode>
                <c:ptCount val="2"/>
                <c:pt idx="0">
                  <c:v>0.44</c:v>
                </c:pt>
                <c:pt idx="1">
                  <c:v>0.56000000000000005</c:v>
                </c:pt>
              </c:numCache>
            </c:numRef>
          </c:val>
          <c:extLst>
            <c:ext xmlns:c16="http://schemas.microsoft.com/office/drawing/2014/chart" uri="{C3380CC4-5D6E-409C-BE32-E72D297353CC}">
              <c16:uniqueId val="{00000004-E20D-44CA-A6E4-6B66FE6E026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Gender discrimination</c:v>
                </c:pt>
              </c:strCache>
            </c:strRef>
          </c:tx>
          <c:spPr>
            <a:solidFill>
              <a:schemeClr val="accent1"/>
            </a:solidFill>
            <a:ln>
              <a:solidFill>
                <a:srgbClr val="0070C0"/>
              </a:solidFill>
            </a:ln>
          </c:spPr>
          <c:dPt>
            <c:idx val="0"/>
            <c:bubble3D val="0"/>
            <c:spPr>
              <a:solidFill>
                <a:srgbClr val="78A5A4"/>
              </a:solidFill>
              <a:ln w="19050">
                <a:solidFill>
                  <a:srgbClr val="78A5A4"/>
                </a:solidFill>
              </a:ln>
              <a:effectLst/>
            </c:spPr>
            <c:extLst>
              <c:ext xmlns:c16="http://schemas.microsoft.com/office/drawing/2014/chart" uri="{C3380CC4-5D6E-409C-BE32-E72D297353CC}">
                <c16:uniqueId val="{00000001-3C1A-46BB-8BBF-81B5D79734BF}"/>
              </c:ext>
            </c:extLst>
          </c:dPt>
          <c:dPt>
            <c:idx val="1"/>
            <c:bubble3D val="0"/>
            <c:spPr>
              <a:solidFill>
                <a:schemeClr val="accent1">
                  <a:lumMod val="20000"/>
                  <a:lumOff val="80000"/>
                </a:schemeClr>
              </a:solidFill>
              <a:ln w="19050">
                <a:solidFill>
                  <a:srgbClr val="78A5A4"/>
                </a:solidFill>
              </a:ln>
              <a:effectLst/>
            </c:spPr>
            <c:extLst>
              <c:ext xmlns:c16="http://schemas.microsoft.com/office/drawing/2014/chart" uri="{C3380CC4-5D6E-409C-BE32-E72D297353CC}">
                <c16:uniqueId val="{00000003-3C1A-46BB-8BBF-81B5D79734BF}"/>
              </c:ext>
            </c:extLst>
          </c:dPt>
          <c:cat>
            <c:strRef>
              <c:f>Sheet1!$A$2:$A$3</c:f>
              <c:strCache>
                <c:ptCount val="2"/>
                <c:pt idx="0">
                  <c:v>1st Qtr</c:v>
                </c:pt>
                <c:pt idx="1">
                  <c:v>2nd Qtr</c:v>
                </c:pt>
              </c:strCache>
            </c:strRef>
          </c:cat>
          <c:val>
            <c:numRef>
              <c:f>Sheet1!$B$2:$B$3</c:f>
              <c:numCache>
                <c:formatCode>0%</c:formatCode>
                <c:ptCount val="2"/>
                <c:pt idx="0">
                  <c:v>0.08</c:v>
                </c:pt>
                <c:pt idx="1">
                  <c:v>0.92</c:v>
                </c:pt>
              </c:numCache>
            </c:numRef>
          </c:val>
          <c:extLst>
            <c:ext xmlns:c16="http://schemas.microsoft.com/office/drawing/2014/chart" uri="{C3380CC4-5D6E-409C-BE32-E72D297353CC}">
              <c16:uniqueId val="{00000004-3C1A-46BB-8BBF-81B5D79734B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959883691009217E-2"/>
          <c:y val="4.3649890985752095E-2"/>
          <c:w val="0.46876009984046108"/>
          <c:h val="0.84741098720344366"/>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78-48F9-9DD4-BABECFCA2A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878-48F9-9DD4-BABECFCA2A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78-48F9-9DD4-BABECFCA2AA5}"/>
              </c:ext>
            </c:extLst>
          </c:dPt>
          <c:dLbls>
            <c:spPr>
              <a:solidFill>
                <a:srgbClr val="FFFFFF">
                  <a:alpha val="89804"/>
                </a:srgb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Sheet2!$A$2:$A$4</c:f>
              <c:strCache>
                <c:ptCount val="3"/>
                <c:pt idx="0">
                  <c:v>Congregation</c:v>
                </c:pt>
                <c:pt idx="1">
                  <c:v>Synod</c:v>
                </c:pt>
                <c:pt idx="2">
                  <c:v>Churchwide Organization</c:v>
                </c:pt>
              </c:strCache>
            </c:strRef>
          </c:cat>
          <c:val>
            <c:numRef>
              <c:f>Sheet2!$C$2:$C$4</c:f>
              <c:numCache>
                <c:formatCode>0%</c:formatCode>
                <c:ptCount val="3"/>
                <c:pt idx="0">
                  <c:v>0.52981651376146788</c:v>
                </c:pt>
                <c:pt idx="1">
                  <c:v>0.39678899082568808</c:v>
                </c:pt>
                <c:pt idx="2">
                  <c:v>7.1100917431192664E-2</c:v>
                </c:pt>
              </c:numCache>
            </c:numRef>
          </c:val>
          <c:extLst>
            <c:ext xmlns:c16="http://schemas.microsoft.com/office/drawing/2014/chart" uri="{C3380CC4-5D6E-409C-BE32-E72D297353CC}">
              <c16:uniqueId val="{00000006-E878-48F9-9DD4-BABECFCA2AA5}"/>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61693209304719265"/>
          <c:y val="0.59501520896452043"/>
          <c:w val="0.35437097936287376"/>
          <c:h val="0.24547557145840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69041411409853"/>
          <c:y val="0.19522811673233603"/>
          <c:w val="0.64461849790055414"/>
          <c:h val="0.77394639115203201"/>
        </c:manualLayout>
      </c:layout>
      <c:doughnutChart>
        <c:varyColors val="1"/>
        <c:ser>
          <c:idx val="0"/>
          <c:order val="0"/>
          <c:tx>
            <c:strRef>
              <c:f>Sheet1!$B$1</c:f>
              <c:strCache>
                <c:ptCount val="1"/>
                <c:pt idx="0">
                  <c:v>Sexual harassment</c:v>
                </c:pt>
              </c:strCache>
            </c:strRef>
          </c:tx>
          <c:spPr>
            <a:solidFill>
              <a:schemeClr val="accent1"/>
            </a:solidFill>
            <a:ln>
              <a:solidFill>
                <a:srgbClr val="FE12ED"/>
              </a:solidFill>
            </a:ln>
          </c:spPr>
          <c:dPt>
            <c:idx val="0"/>
            <c:bubble3D val="0"/>
            <c:spPr>
              <a:solidFill>
                <a:srgbClr val="CDB86D"/>
              </a:solidFill>
              <a:ln w="19050">
                <a:solidFill>
                  <a:srgbClr val="CDB86D"/>
                </a:solidFill>
              </a:ln>
              <a:effectLst/>
            </c:spPr>
            <c:extLst>
              <c:ext xmlns:c16="http://schemas.microsoft.com/office/drawing/2014/chart" uri="{C3380CC4-5D6E-409C-BE32-E72D297353CC}">
                <c16:uniqueId val="{00000001-EC4F-4187-B7C0-ED59F91DD702}"/>
              </c:ext>
            </c:extLst>
          </c:dPt>
          <c:dPt>
            <c:idx val="1"/>
            <c:bubble3D val="0"/>
            <c:spPr>
              <a:solidFill>
                <a:schemeClr val="bg2">
                  <a:lumMod val="20000"/>
                  <a:lumOff val="80000"/>
                </a:schemeClr>
              </a:solidFill>
              <a:ln w="19050">
                <a:solidFill>
                  <a:srgbClr val="CDB86D"/>
                </a:solidFill>
              </a:ln>
              <a:effectLst/>
            </c:spPr>
            <c:extLst>
              <c:ext xmlns:c16="http://schemas.microsoft.com/office/drawing/2014/chart" uri="{C3380CC4-5D6E-409C-BE32-E72D297353CC}">
                <c16:uniqueId val="{00000003-EC4F-4187-B7C0-ED59F91DD702}"/>
              </c:ext>
            </c:extLst>
          </c:dPt>
          <c:cat>
            <c:strRef>
              <c:f>Sheet1!$A$2:$A$3</c:f>
              <c:strCache>
                <c:ptCount val="2"/>
                <c:pt idx="0">
                  <c:v>1st Qtr</c:v>
                </c:pt>
                <c:pt idx="1">
                  <c:v>2nd Qtr</c:v>
                </c:pt>
              </c:strCache>
            </c:strRef>
          </c:cat>
          <c:val>
            <c:numRef>
              <c:f>Sheet1!$B$2:$B$3</c:f>
              <c:numCache>
                <c:formatCode>0%</c:formatCode>
                <c:ptCount val="2"/>
                <c:pt idx="0">
                  <c:v>0.27</c:v>
                </c:pt>
                <c:pt idx="1">
                  <c:v>0.73</c:v>
                </c:pt>
              </c:numCache>
            </c:numRef>
          </c:val>
          <c:extLst>
            <c:ext xmlns:c16="http://schemas.microsoft.com/office/drawing/2014/chart" uri="{C3380CC4-5D6E-409C-BE32-E72D297353CC}">
              <c16:uniqueId val="{00000004-EC4F-4187-B7C0-ED59F91DD702}"/>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31962594695709"/>
          <c:y val="8.2235372272067633E-2"/>
          <c:w val="0.64461849790055414"/>
          <c:h val="0.77394639115203201"/>
        </c:manualLayout>
      </c:layout>
      <c:doughnutChart>
        <c:varyColors val="1"/>
        <c:ser>
          <c:idx val="0"/>
          <c:order val="0"/>
          <c:tx>
            <c:strRef>
              <c:f>Sheet1!$B$1</c:f>
              <c:strCache>
                <c:ptCount val="1"/>
                <c:pt idx="0">
                  <c:v>Sexual harassment</c:v>
                </c:pt>
              </c:strCache>
            </c:strRef>
          </c:tx>
          <c:spPr>
            <a:solidFill>
              <a:schemeClr val="accent1"/>
            </a:solidFill>
            <a:ln>
              <a:solidFill>
                <a:srgbClr val="0070C0"/>
              </a:solidFill>
            </a:ln>
          </c:spPr>
          <c:dPt>
            <c:idx val="0"/>
            <c:bubble3D val="0"/>
            <c:spPr>
              <a:solidFill>
                <a:srgbClr val="78A5A4"/>
              </a:solidFill>
              <a:ln w="19050">
                <a:solidFill>
                  <a:srgbClr val="78A5A4"/>
                </a:solidFill>
              </a:ln>
              <a:effectLst/>
            </c:spPr>
            <c:extLst>
              <c:ext xmlns:c16="http://schemas.microsoft.com/office/drawing/2014/chart" uri="{C3380CC4-5D6E-409C-BE32-E72D297353CC}">
                <c16:uniqueId val="{00000001-A64F-4152-A95D-2BD935300060}"/>
              </c:ext>
            </c:extLst>
          </c:dPt>
          <c:dPt>
            <c:idx val="1"/>
            <c:bubble3D val="0"/>
            <c:spPr>
              <a:solidFill>
                <a:schemeClr val="accent1">
                  <a:lumMod val="20000"/>
                  <a:lumOff val="80000"/>
                </a:schemeClr>
              </a:solidFill>
              <a:ln w="19050">
                <a:solidFill>
                  <a:srgbClr val="78A5A4"/>
                </a:solidFill>
              </a:ln>
              <a:effectLst/>
            </c:spPr>
            <c:extLst>
              <c:ext xmlns:c16="http://schemas.microsoft.com/office/drawing/2014/chart" uri="{C3380CC4-5D6E-409C-BE32-E72D297353CC}">
                <c16:uniqueId val="{00000003-A64F-4152-A95D-2BD935300060}"/>
              </c:ext>
            </c:extLst>
          </c:dPt>
          <c:cat>
            <c:strRef>
              <c:f>Sheet1!$A$2:$A$3</c:f>
              <c:strCache>
                <c:ptCount val="2"/>
                <c:pt idx="0">
                  <c:v>1st Qtr</c:v>
                </c:pt>
                <c:pt idx="1">
                  <c:v>2nd Qtr</c:v>
                </c:pt>
              </c:strCache>
            </c:strRef>
          </c:cat>
          <c:val>
            <c:numRef>
              <c:f>Sheet1!$B$2:$B$3</c:f>
              <c:numCache>
                <c:formatCode>0%</c:formatCode>
                <c:ptCount val="2"/>
                <c:pt idx="0">
                  <c:v>0.08</c:v>
                </c:pt>
                <c:pt idx="1">
                  <c:v>0.92</c:v>
                </c:pt>
              </c:numCache>
            </c:numRef>
          </c:val>
          <c:extLst>
            <c:ext xmlns:c16="http://schemas.microsoft.com/office/drawing/2014/chart" uri="{C3380CC4-5D6E-409C-BE32-E72D297353CC}">
              <c16:uniqueId val="{00000004-A64F-4152-A95D-2BD93530006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7625">
      <a:noFill/>
    </a:ln>
    <a:effectLst/>
  </c:spPr>
  <c:txPr>
    <a:bodyPr/>
    <a:lstStyle/>
    <a:p>
      <a:pPr>
        <a:defRPr/>
      </a:pPr>
      <a:endParaRPr lang="en-US"/>
    </a:p>
  </c:txPr>
  <c:externalData r:id="rId3">
    <c:autoUpdate val="0"/>
  </c:externalData>
  <c:userShapes r:id="rId4"/>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232134426469755"/>
          <c:y val="2.9652813034992655E-2"/>
          <c:w val="0.48767865573530245"/>
          <c:h val="0.92751534591446239"/>
        </c:manualLayout>
      </c:layout>
      <c:barChart>
        <c:barDir val="bar"/>
        <c:grouping val="clustered"/>
        <c:varyColors val="0"/>
        <c:ser>
          <c:idx val="0"/>
          <c:order val="0"/>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Sheet1!$A$32:$A$42</c:f>
              <c:strCache>
                <c:ptCount val="11"/>
                <c:pt idx="0">
                  <c:v>Advocated for the use of hymns with gender-neutral language/imagery.</c:v>
                </c:pt>
                <c:pt idx="1">
                  <c:v>Expressed strong convictions that using only masculine language about God is inappropriate.</c:v>
                </c:pt>
                <c:pt idx="2">
                  <c:v>Advocated for Scripture translations that use inclusive language for God.</c:v>
                </c:pt>
                <c:pt idx="3">
                  <c:v>Advocated for Scripture translations that use inclusive language for humankind.</c:v>
                </c:pt>
                <c:pt idx="4">
                  <c:v>Expressed strong convictions that using feminine language about God is appropriate.</c:v>
                </c:pt>
                <c:pt idx="5">
                  <c:v>Advocated for the use of inclusive language about God in congregation/agency publications.</c:v>
                </c:pt>
                <c:pt idx="6">
                  <c:v>Advocated among congregational leaders for the use of inclusive language.</c:v>
                </c:pt>
                <c:pt idx="7">
                  <c:v>Advocated for the use of inclusive language about humankind in congregation/agency publications.</c:v>
                </c:pt>
                <c:pt idx="8">
                  <c:v>Increased the use of feminine language/imagery in preaching or in other examples.</c:v>
                </c:pt>
                <c:pt idx="9">
                  <c:v>Decreased the use of masculine language/imagery in preaching or in other examples.</c:v>
                </c:pt>
                <c:pt idx="10">
                  <c:v>Increased the use of gender-neutral language/imagery in preaching or in other examples.</c:v>
                </c:pt>
              </c:strCache>
            </c:strRef>
          </c:cat>
          <c:val>
            <c:numRef>
              <c:f>Sheet1!$B$32:$B$42</c:f>
              <c:numCache>
                <c:formatCode>0%</c:formatCode>
                <c:ptCount val="11"/>
                <c:pt idx="0">
                  <c:v>0.13200000000000001</c:v>
                </c:pt>
                <c:pt idx="1">
                  <c:v>0.153</c:v>
                </c:pt>
                <c:pt idx="2">
                  <c:v>0.223</c:v>
                </c:pt>
                <c:pt idx="3">
                  <c:v>0.23400000000000001</c:v>
                </c:pt>
                <c:pt idx="4">
                  <c:v>0.23499999999999999</c:v>
                </c:pt>
                <c:pt idx="5">
                  <c:v>0.28199999999999997</c:v>
                </c:pt>
                <c:pt idx="6">
                  <c:v>0.28599999999999998</c:v>
                </c:pt>
                <c:pt idx="7">
                  <c:v>0.33800000000000002</c:v>
                </c:pt>
                <c:pt idx="8">
                  <c:v>0.36599999999999999</c:v>
                </c:pt>
                <c:pt idx="9">
                  <c:v>0.42699999999999999</c:v>
                </c:pt>
                <c:pt idx="10">
                  <c:v>0.45</c:v>
                </c:pt>
              </c:numCache>
            </c:numRef>
          </c:val>
          <c:extLst>
            <c:ext xmlns:c16="http://schemas.microsoft.com/office/drawing/2014/chart" uri="{C3380CC4-5D6E-409C-BE32-E72D297353CC}">
              <c16:uniqueId val="{00000000-0C76-4200-A7C3-1DA397AD0879}"/>
            </c:ext>
          </c:extLst>
        </c:ser>
        <c:dLbls>
          <c:dLblPos val="outEnd"/>
          <c:showLegendKey val="0"/>
          <c:showVal val="1"/>
          <c:showCatName val="0"/>
          <c:showSerName val="0"/>
          <c:showPercent val="0"/>
          <c:showBubbleSize val="0"/>
        </c:dLbls>
        <c:gapWidth val="182"/>
        <c:axId val="1902051311"/>
        <c:axId val="1622026911"/>
      </c:barChart>
      <c:catAx>
        <c:axId val="19020513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2026911"/>
        <c:crosses val="autoZero"/>
        <c:auto val="1"/>
        <c:lblAlgn val="ctr"/>
        <c:lblOffset val="100"/>
        <c:noMultiLvlLbl val="0"/>
      </c:catAx>
      <c:valAx>
        <c:axId val="1622026911"/>
        <c:scaling>
          <c:orientation val="minMax"/>
        </c:scaling>
        <c:delete val="1"/>
        <c:axPos val="b"/>
        <c:numFmt formatCode="0%" sourceLinked="1"/>
        <c:majorTickMark val="none"/>
        <c:minorTickMark val="none"/>
        <c:tickLblPos val="nextTo"/>
        <c:crossAx val="1902051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'Fig30'!$B$1</c:f>
              <c:strCache>
                <c:ptCount val="1"/>
                <c:pt idx="0">
                  <c:v>Word and Service (n = 131)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'Fig30'!$A$2:$A$4</c:f>
              <c:strCache>
                <c:ptCount val="3"/>
                <c:pt idx="0">
                  <c:v>Decreased the use of masculine language/imagery in preaching or in other examples</c:v>
                </c:pt>
                <c:pt idx="1">
                  <c:v>Increased the use of feminine language/imagery in preaching or in other examples</c:v>
                </c:pt>
                <c:pt idx="2">
                  <c:v>Increased the use of gender-neutral language/imagery in preaching or in other examples</c:v>
                </c:pt>
              </c:strCache>
            </c:strRef>
          </c:cat>
          <c:val>
            <c:numRef>
              <c:f>'Fig30'!$B$2:$B$4</c:f>
              <c:numCache>
                <c:formatCode>0%</c:formatCode>
                <c:ptCount val="3"/>
                <c:pt idx="0">
                  <c:v>0.83</c:v>
                </c:pt>
                <c:pt idx="1">
                  <c:v>0.72</c:v>
                </c:pt>
                <c:pt idx="2">
                  <c:v>0.77</c:v>
                </c:pt>
              </c:numCache>
            </c:numRef>
          </c:val>
          <c:extLst>
            <c:ext xmlns:c16="http://schemas.microsoft.com/office/drawing/2014/chart" uri="{C3380CC4-5D6E-409C-BE32-E72D297353CC}">
              <c16:uniqueId val="{00000000-98FB-E945-841F-E6C493A0078D}"/>
            </c:ext>
          </c:extLst>
        </c:ser>
        <c:ser>
          <c:idx val="1"/>
          <c:order val="1"/>
          <c:tx>
            <c:strRef>
              <c:f>'Fig30'!$C$1</c:f>
              <c:strCache>
                <c:ptCount val="1"/>
                <c:pt idx="0">
                  <c:v>Word and Sacrament (n = 809)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'Fig30'!$A$2:$A$4</c:f>
              <c:strCache>
                <c:ptCount val="3"/>
                <c:pt idx="0">
                  <c:v>Decreased the use of masculine language/imagery in preaching or in other examples</c:v>
                </c:pt>
                <c:pt idx="1">
                  <c:v>Increased the use of feminine language/imagery in preaching or in other examples</c:v>
                </c:pt>
                <c:pt idx="2">
                  <c:v>Increased the use of gender-neutral language/imagery in preaching or in other examples</c:v>
                </c:pt>
              </c:strCache>
            </c:strRef>
          </c:cat>
          <c:val>
            <c:numRef>
              <c:f>'Fig30'!$C$2:$C$4</c:f>
              <c:numCache>
                <c:formatCode>0%</c:formatCode>
                <c:ptCount val="3"/>
                <c:pt idx="0">
                  <c:v>0.93</c:v>
                </c:pt>
                <c:pt idx="1">
                  <c:v>0.81</c:v>
                </c:pt>
                <c:pt idx="2">
                  <c:v>0.88</c:v>
                </c:pt>
              </c:numCache>
            </c:numRef>
          </c:val>
          <c:extLst>
            <c:ext xmlns:c16="http://schemas.microsoft.com/office/drawing/2014/chart" uri="{C3380CC4-5D6E-409C-BE32-E72D297353CC}">
              <c16:uniqueId val="{00000001-98FB-E945-841F-E6C493A0078D}"/>
            </c:ext>
          </c:extLst>
        </c:ser>
        <c:dLbls>
          <c:showLegendKey val="0"/>
          <c:showVal val="0"/>
          <c:showCatName val="0"/>
          <c:showSerName val="0"/>
          <c:showPercent val="0"/>
          <c:showBubbleSize val="0"/>
        </c:dLbls>
        <c:gapWidth val="219"/>
        <c:overlap val="-27"/>
        <c:axId val="1555452367"/>
        <c:axId val="1576856511"/>
      </c:barChart>
      <c:catAx>
        <c:axId val="155545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6856511"/>
        <c:crosses val="autoZero"/>
        <c:auto val="1"/>
        <c:lblAlgn val="ctr"/>
        <c:lblOffset val="100"/>
        <c:noMultiLvlLbl val="0"/>
      </c:catAx>
      <c:valAx>
        <c:axId val="1576856511"/>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555452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82443668559614E-2"/>
          <c:y val="0"/>
          <c:w val="0.94635283780815438"/>
          <c:h val="0.7560196570794131"/>
        </c:manualLayout>
      </c:layout>
      <c:barChart>
        <c:barDir val="col"/>
        <c:grouping val="clustered"/>
        <c:varyColors val="0"/>
        <c:ser>
          <c:idx val="0"/>
          <c:order val="0"/>
          <c:tx>
            <c:strRef>
              <c:f>'Fig31'!$B$1</c:f>
              <c:strCache>
                <c:ptCount val="1"/>
                <c:pt idx="0">
                  <c:v>Word and Service (n = 131)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'Fig31'!$A$2:$A$4</c:f>
              <c:strCache>
                <c:ptCount val="3"/>
                <c:pt idx="0">
                  <c:v>Decreased the use of masculine language/imagery in preaching or in other examples</c:v>
                </c:pt>
                <c:pt idx="1">
                  <c:v>Increased the use of feminine language/imagery in preaching or in other examples</c:v>
                </c:pt>
                <c:pt idx="2">
                  <c:v>Increased the use of gender-neutral language/imagery in preaching or in other examples</c:v>
                </c:pt>
              </c:strCache>
            </c:strRef>
          </c:cat>
          <c:val>
            <c:numRef>
              <c:f>'Fig31'!$B$2:$B$4</c:f>
              <c:numCache>
                <c:formatCode>0%</c:formatCode>
                <c:ptCount val="3"/>
                <c:pt idx="0">
                  <c:v>0.43</c:v>
                </c:pt>
                <c:pt idx="1">
                  <c:v>0.37</c:v>
                </c:pt>
                <c:pt idx="2">
                  <c:v>0.45</c:v>
                </c:pt>
              </c:numCache>
            </c:numRef>
          </c:val>
          <c:extLst>
            <c:ext xmlns:c16="http://schemas.microsoft.com/office/drawing/2014/chart" uri="{C3380CC4-5D6E-409C-BE32-E72D297353CC}">
              <c16:uniqueId val="{00000000-45A2-6246-88A2-40681202F1A7}"/>
            </c:ext>
          </c:extLst>
        </c:ser>
        <c:ser>
          <c:idx val="1"/>
          <c:order val="1"/>
          <c:tx>
            <c:strRef>
              <c:f>'Fig31'!$C$1</c:f>
              <c:strCache>
                <c:ptCount val="1"/>
                <c:pt idx="0">
                  <c:v>Word and Sacrament (n = 809)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'Fig31'!$A$2:$A$4</c:f>
              <c:strCache>
                <c:ptCount val="3"/>
                <c:pt idx="0">
                  <c:v>Decreased the use of masculine language/imagery in preaching or in other examples</c:v>
                </c:pt>
                <c:pt idx="1">
                  <c:v>Increased the use of feminine language/imagery in preaching or in other examples</c:v>
                </c:pt>
                <c:pt idx="2">
                  <c:v>Increased the use of gender-neutral language/imagery in preaching or in other examples</c:v>
                </c:pt>
              </c:strCache>
            </c:strRef>
          </c:cat>
          <c:val>
            <c:numRef>
              <c:f>'Fig31'!$C$2:$C$4</c:f>
              <c:numCache>
                <c:formatCode>0%</c:formatCode>
                <c:ptCount val="3"/>
                <c:pt idx="0">
                  <c:v>0.46</c:v>
                </c:pt>
                <c:pt idx="1">
                  <c:v>0.3</c:v>
                </c:pt>
                <c:pt idx="2">
                  <c:v>0.39</c:v>
                </c:pt>
              </c:numCache>
            </c:numRef>
          </c:val>
          <c:extLst>
            <c:ext xmlns:c16="http://schemas.microsoft.com/office/drawing/2014/chart" uri="{C3380CC4-5D6E-409C-BE32-E72D297353CC}">
              <c16:uniqueId val="{00000001-45A2-6246-88A2-40681202F1A7}"/>
            </c:ext>
          </c:extLst>
        </c:ser>
        <c:dLbls>
          <c:showLegendKey val="0"/>
          <c:showVal val="0"/>
          <c:showCatName val="0"/>
          <c:showSerName val="0"/>
          <c:showPercent val="0"/>
          <c:showBubbleSize val="0"/>
        </c:dLbls>
        <c:gapWidth val="219"/>
        <c:overlap val="-27"/>
        <c:axId val="1437412383"/>
        <c:axId val="1462785423"/>
      </c:barChart>
      <c:catAx>
        <c:axId val="143741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2785423"/>
        <c:crosses val="autoZero"/>
        <c:auto val="1"/>
        <c:lblAlgn val="ctr"/>
        <c:lblOffset val="100"/>
        <c:noMultiLvlLbl val="0"/>
      </c:catAx>
      <c:valAx>
        <c:axId val="1462785423"/>
        <c:scaling>
          <c:orientation val="minMax"/>
          <c:max val="1"/>
        </c:scaling>
        <c:delete val="1"/>
        <c:axPos val="l"/>
        <c:majorGridlines>
          <c:spPr>
            <a:ln w="9525" cap="flat" cmpd="sng" algn="ctr">
              <a:noFill/>
              <a:round/>
            </a:ln>
            <a:effectLst/>
          </c:spPr>
        </c:majorGridlines>
        <c:numFmt formatCode="0%" sourceLinked="1"/>
        <c:majorTickMark val="none"/>
        <c:minorTickMark val="none"/>
        <c:tickLblPos val="nextTo"/>
        <c:crossAx val="1437412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8349049716965E-2"/>
          <c:y val="0.22229956383191171"/>
          <c:w val="0.93888888888888888"/>
          <c:h val="0.51677525042762984"/>
        </c:manualLayout>
      </c:layout>
      <c:barChart>
        <c:barDir val="col"/>
        <c:grouping val="clustered"/>
        <c:varyColors val="0"/>
        <c:ser>
          <c:idx val="0"/>
          <c:order val="0"/>
          <c:tx>
            <c:strRef>
              <c:f>Sheet1!$A$2</c:f>
              <c:strCache>
                <c:ptCount val="1"/>
                <c:pt idx="0">
                  <c:v>2005 (N = 489)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Advocated among congregational leaders for the use of inclusive language</c:v>
                </c:pt>
                <c:pt idx="1">
                  <c:v>Advocated for Scripture translations that use inclusive language</c:v>
                </c:pt>
                <c:pt idx="2">
                  <c:v>Advocated for the use of inclusive language in congregation/agency publications</c:v>
                </c:pt>
              </c:strCache>
            </c:strRef>
          </c:cat>
          <c:val>
            <c:numRef>
              <c:f>Sheet1!$B$2:$D$2</c:f>
              <c:numCache>
                <c:formatCode>0%</c:formatCode>
                <c:ptCount val="3"/>
                <c:pt idx="0">
                  <c:v>0.36</c:v>
                </c:pt>
                <c:pt idx="1">
                  <c:v>0.39</c:v>
                </c:pt>
                <c:pt idx="2">
                  <c:v>0.38</c:v>
                </c:pt>
              </c:numCache>
            </c:numRef>
          </c:val>
          <c:extLst>
            <c:ext xmlns:c16="http://schemas.microsoft.com/office/drawing/2014/chart" uri="{C3380CC4-5D6E-409C-BE32-E72D297353CC}">
              <c16:uniqueId val="{00000000-AA8F-4476-866E-E21D24760BE4}"/>
            </c:ext>
          </c:extLst>
        </c:ser>
        <c:ser>
          <c:idx val="1"/>
          <c:order val="1"/>
          <c:tx>
            <c:strRef>
              <c:f>Sheet1!$A$3</c:f>
              <c:strCache>
                <c:ptCount val="1"/>
                <c:pt idx="0">
                  <c:v>2015 (N = 416)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Advocated among congregational leaders for the use of inclusive language</c:v>
                </c:pt>
                <c:pt idx="1">
                  <c:v>Advocated for Scripture translations that use inclusive language</c:v>
                </c:pt>
                <c:pt idx="2">
                  <c:v>Advocated for the use of inclusive language in congregation/agency publications</c:v>
                </c:pt>
              </c:strCache>
            </c:strRef>
          </c:cat>
          <c:val>
            <c:numRef>
              <c:f>Sheet1!$B$3:$D$3</c:f>
              <c:numCache>
                <c:formatCode>0%</c:formatCode>
                <c:ptCount val="3"/>
                <c:pt idx="0">
                  <c:v>0.54</c:v>
                </c:pt>
                <c:pt idx="1">
                  <c:v>0.4</c:v>
                </c:pt>
                <c:pt idx="2">
                  <c:v>0.45</c:v>
                </c:pt>
              </c:numCache>
            </c:numRef>
          </c:val>
          <c:extLst>
            <c:ext xmlns:c16="http://schemas.microsoft.com/office/drawing/2014/chart" uri="{C3380CC4-5D6E-409C-BE32-E72D297353CC}">
              <c16:uniqueId val="{00000001-AA8F-4476-866E-E21D24760BE4}"/>
            </c:ext>
          </c:extLst>
        </c:ser>
        <c:ser>
          <c:idx val="2"/>
          <c:order val="2"/>
          <c:tx>
            <c:strRef>
              <c:f>Sheet1!$A$4</c:f>
              <c:strCache>
                <c:ptCount val="1"/>
                <c:pt idx="0">
                  <c:v>2020 (N = 133)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Advocated among congregational leaders for the use of inclusive language</c:v>
                </c:pt>
                <c:pt idx="1">
                  <c:v>Advocated for Scripture translations that use inclusive language</c:v>
                </c:pt>
                <c:pt idx="2">
                  <c:v>Advocated for the use of inclusive language in congregation/agency publications</c:v>
                </c:pt>
              </c:strCache>
            </c:strRef>
          </c:cat>
          <c:val>
            <c:numRef>
              <c:f>Sheet1!$B$4:$D$4</c:f>
              <c:numCache>
                <c:formatCode>0%</c:formatCode>
                <c:ptCount val="3"/>
                <c:pt idx="0">
                  <c:v>0.66</c:v>
                </c:pt>
                <c:pt idx="1">
                  <c:v>0.53</c:v>
                </c:pt>
                <c:pt idx="2">
                  <c:v>0.49</c:v>
                </c:pt>
              </c:numCache>
            </c:numRef>
          </c:val>
          <c:extLst>
            <c:ext xmlns:c16="http://schemas.microsoft.com/office/drawing/2014/chart" uri="{C3380CC4-5D6E-409C-BE32-E72D297353CC}">
              <c16:uniqueId val="{00000002-AA8F-4476-866E-E21D24760BE4}"/>
            </c:ext>
          </c:extLst>
        </c:ser>
        <c:dLbls>
          <c:dLblPos val="outEnd"/>
          <c:showLegendKey val="0"/>
          <c:showVal val="1"/>
          <c:showCatName val="0"/>
          <c:showSerName val="0"/>
          <c:showPercent val="0"/>
          <c:showBubbleSize val="0"/>
        </c:dLbls>
        <c:gapWidth val="219"/>
        <c:overlap val="-27"/>
        <c:axId val="1264778223"/>
        <c:axId val="1264800303"/>
      </c:barChart>
      <c:catAx>
        <c:axId val="1264778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4800303"/>
        <c:crosses val="autoZero"/>
        <c:auto val="1"/>
        <c:lblAlgn val="ctr"/>
        <c:lblOffset val="100"/>
        <c:noMultiLvlLbl val="0"/>
      </c:catAx>
      <c:valAx>
        <c:axId val="1264800303"/>
        <c:scaling>
          <c:orientation val="minMax"/>
        </c:scaling>
        <c:delete val="1"/>
        <c:axPos val="l"/>
        <c:numFmt formatCode="0%" sourceLinked="1"/>
        <c:majorTickMark val="out"/>
        <c:minorTickMark val="none"/>
        <c:tickLblPos val="nextTo"/>
        <c:crossAx val="1264778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'Fig10'!$A$1:$A$4</c:f>
              <c:strCache>
                <c:ptCount val="4"/>
                <c:pt idx="0">
                  <c:v>I have considered removing myself from the ELCA roster.</c:v>
                </c:pt>
                <c:pt idx="1">
                  <c:v>My experiences in seminary prepared me well for my first call.</c:v>
                </c:pt>
                <c:pt idx="2">
                  <c:v>I feel affirmed in my current call.</c:v>
                </c:pt>
                <c:pt idx="3">
                  <c:v>I feel certain that I should have become a rostered minister.</c:v>
                </c:pt>
              </c:strCache>
            </c:strRef>
          </c:cat>
          <c:val>
            <c:numRef>
              <c:f>'Fig10'!$B$1:$B$4</c:f>
              <c:numCache>
                <c:formatCode>General</c:formatCode>
                <c:ptCount val="4"/>
                <c:pt idx="0">
                  <c:v>2.12</c:v>
                </c:pt>
                <c:pt idx="1">
                  <c:v>3.28</c:v>
                </c:pt>
                <c:pt idx="2">
                  <c:v>4.21</c:v>
                </c:pt>
                <c:pt idx="3">
                  <c:v>4.66</c:v>
                </c:pt>
              </c:numCache>
            </c:numRef>
          </c:val>
          <c:extLst>
            <c:ext xmlns:c16="http://schemas.microsoft.com/office/drawing/2014/chart" uri="{C3380CC4-5D6E-409C-BE32-E72D297353CC}">
              <c16:uniqueId val="{00000000-9205-EE48-A8E5-C1BC2E469D50}"/>
            </c:ext>
          </c:extLst>
        </c:ser>
        <c:dLbls>
          <c:showLegendKey val="0"/>
          <c:showVal val="0"/>
          <c:showCatName val="0"/>
          <c:showSerName val="0"/>
          <c:showPercent val="0"/>
          <c:showBubbleSize val="0"/>
        </c:dLbls>
        <c:gapWidth val="182"/>
        <c:axId val="1151924240"/>
        <c:axId val="1402647376"/>
      </c:barChart>
      <c:catAx>
        <c:axId val="1151924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647376"/>
        <c:crosses val="autoZero"/>
        <c:auto val="1"/>
        <c:lblAlgn val="ctr"/>
        <c:lblOffset val="100"/>
        <c:noMultiLvlLbl val="0"/>
      </c:catAx>
      <c:valAx>
        <c:axId val="1402647376"/>
        <c:scaling>
          <c:orientation val="minMax"/>
          <c:min val="1"/>
        </c:scaling>
        <c:delete val="1"/>
        <c:axPos val="b"/>
        <c:majorGridlines>
          <c:spPr>
            <a:ln w="9525" cap="flat" cmpd="sng" algn="ctr">
              <a:noFill/>
              <a:round/>
            </a:ln>
            <a:effectLst/>
          </c:spPr>
        </c:majorGridlines>
        <c:numFmt formatCode="General" sourceLinked="1"/>
        <c:majorTickMark val="none"/>
        <c:minorTickMark val="none"/>
        <c:tickLblPos val="nextTo"/>
        <c:crossAx val="115192424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'Fig19'!$B$1</c:f>
              <c:strCache>
                <c:ptCount val="1"/>
                <c:pt idx="0">
                  <c:v>Word and Service 2015 (N = 294)</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'Fig19'!$A$2:$A$3</c:f>
              <c:strCache>
                <c:ptCount val="2"/>
                <c:pt idx="0">
                  <c:v>Strongly disagree to disagree</c:v>
                </c:pt>
                <c:pt idx="1">
                  <c:v>Agree to strongly agree</c:v>
                </c:pt>
              </c:strCache>
            </c:strRef>
          </c:cat>
          <c:val>
            <c:numRef>
              <c:f>'Fig19'!$B$2:$B$3</c:f>
              <c:numCache>
                <c:formatCode>0.0%</c:formatCode>
                <c:ptCount val="2"/>
                <c:pt idx="0">
                  <c:v>0.23499999999999999</c:v>
                </c:pt>
                <c:pt idx="1">
                  <c:v>0.76500000000000001</c:v>
                </c:pt>
              </c:numCache>
            </c:numRef>
          </c:val>
          <c:extLst>
            <c:ext xmlns:c16="http://schemas.microsoft.com/office/drawing/2014/chart" uri="{C3380CC4-5D6E-409C-BE32-E72D297353CC}">
              <c16:uniqueId val="{00000000-6CCA-BF44-9C2F-2C47E454988F}"/>
            </c:ext>
          </c:extLst>
        </c:ser>
        <c:ser>
          <c:idx val="1"/>
          <c:order val="1"/>
          <c:tx>
            <c:strRef>
              <c:f>'Fig19'!$C$1</c:f>
              <c:strCache>
                <c:ptCount val="1"/>
                <c:pt idx="0">
                  <c:v>Word and Service 2020 (N = 136)</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'Fig19'!$A$2:$A$3</c:f>
              <c:strCache>
                <c:ptCount val="2"/>
                <c:pt idx="0">
                  <c:v>Strongly disagree to disagree</c:v>
                </c:pt>
                <c:pt idx="1">
                  <c:v>Agree to strongly agree</c:v>
                </c:pt>
              </c:strCache>
            </c:strRef>
          </c:cat>
          <c:val>
            <c:numRef>
              <c:f>'Fig19'!$C$2:$C$3</c:f>
              <c:numCache>
                <c:formatCode>0.0%</c:formatCode>
                <c:ptCount val="2"/>
                <c:pt idx="0">
                  <c:v>0.20599999999999999</c:v>
                </c:pt>
                <c:pt idx="1">
                  <c:v>0.39</c:v>
                </c:pt>
              </c:numCache>
            </c:numRef>
          </c:val>
          <c:extLst>
            <c:ext xmlns:c16="http://schemas.microsoft.com/office/drawing/2014/chart" uri="{C3380CC4-5D6E-409C-BE32-E72D297353CC}">
              <c16:uniqueId val="{00000001-6CCA-BF44-9C2F-2C47E454988F}"/>
            </c:ext>
          </c:extLst>
        </c:ser>
        <c:dLbls>
          <c:showLegendKey val="0"/>
          <c:showVal val="0"/>
          <c:showCatName val="0"/>
          <c:showSerName val="0"/>
          <c:showPercent val="0"/>
          <c:showBubbleSize val="0"/>
        </c:dLbls>
        <c:gapWidth val="219"/>
        <c:overlap val="-27"/>
        <c:axId val="1384748080"/>
        <c:axId val="1398851952"/>
      </c:barChart>
      <c:catAx>
        <c:axId val="138474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8851952"/>
        <c:crosses val="autoZero"/>
        <c:auto val="1"/>
        <c:lblAlgn val="ctr"/>
        <c:lblOffset val="100"/>
        <c:noMultiLvlLbl val="0"/>
      </c:catAx>
      <c:valAx>
        <c:axId val="1398851952"/>
        <c:scaling>
          <c:orientation val="minMax"/>
          <c:max val="1"/>
        </c:scaling>
        <c:delete val="1"/>
        <c:axPos val="l"/>
        <c:majorGridlines>
          <c:spPr>
            <a:ln w="9525" cap="flat" cmpd="sng" algn="ctr">
              <a:noFill/>
              <a:round/>
            </a:ln>
            <a:effectLst/>
          </c:spPr>
        </c:majorGridlines>
        <c:numFmt formatCode="0%" sourceLinked="0"/>
        <c:majorTickMark val="none"/>
        <c:minorTickMark val="none"/>
        <c:tickLblPos val="nextTo"/>
        <c:crossAx val="1384748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'Fig20'!$B$1</c:f>
              <c:strCache>
                <c:ptCount val="1"/>
                <c:pt idx="0">
                  <c:v>No debt to $15,000</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'Fig20'!$A$2:$A$5</c:f>
              <c:strCache>
                <c:ptCount val="4"/>
                <c:pt idx="0">
                  <c:v>Word and Service Women (N = 115)</c:v>
                </c:pt>
                <c:pt idx="1">
                  <c:v>Word and Sacrament Women (N = 487)</c:v>
                </c:pt>
                <c:pt idx="2">
                  <c:v>Word and Service Men     (N = 17)</c:v>
                </c:pt>
                <c:pt idx="3">
                  <c:v>Word and Sacrament Men (N = 325)</c:v>
                </c:pt>
              </c:strCache>
            </c:strRef>
          </c:cat>
          <c:val>
            <c:numRef>
              <c:f>'Fig20'!$B$2:$B$5</c:f>
              <c:numCache>
                <c:formatCode>0.0%</c:formatCode>
                <c:ptCount val="4"/>
                <c:pt idx="0">
                  <c:v>0.67800000000000005</c:v>
                </c:pt>
                <c:pt idx="1">
                  <c:v>0.46</c:v>
                </c:pt>
                <c:pt idx="2">
                  <c:v>0.52900000000000003</c:v>
                </c:pt>
                <c:pt idx="3">
                  <c:v>0.56599999999999995</c:v>
                </c:pt>
              </c:numCache>
            </c:numRef>
          </c:val>
          <c:extLst>
            <c:ext xmlns:c16="http://schemas.microsoft.com/office/drawing/2014/chart" uri="{C3380CC4-5D6E-409C-BE32-E72D297353CC}">
              <c16:uniqueId val="{00000000-BA1A-024E-9248-042ED227306F}"/>
            </c:ext>
          </c:extLst>
        </c:ser>
        <c:ser>
          <c:idx val="1"/>
          <c:order val="1"/>
          <c:tx>
            <c:strRef>
              <c:f>'Fig20'!$C$1</c:f>
              <c:strCache>
                <c:ptCount val="1"/>
                <c:pt idx="0">
                  <c:v>$15,001 or more</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'Fig20'!$A$2:$A$5</c:f>
              <c:strCache>
                <c:ptCount val="4"/>
                <c:pt idx="0">
                  <c:v>Word and Service Women (N = 115)</c:v>
                </c:pt>
                <c:pt idx="1">
                  <c:v>Word and Sacrament Women (N = 487)</c:v>
                </c:pt>
                <c:pt idx="2">
                  <c:v>Word and Service Men     (N = 17)</c:v>
                </c:pt>
                <c:pt idx="3">
                  <c:v>Word and Sacrament Men (N = 325)</c:v>
                </c:pt>
              </c:strCache>
            </c:strRef>
          </c:cat>
          <c:val>
            <c:numRef>
              <c:f>'Fig20'!$C$2:$C$5</c:f>
              <c:numCache>
                <c:formatCode>0.0%</c:formatCode>
                <c:ptCount val="4"/>
                <c:pt idx="0">
                  <c:v>0.32200000000000001</c:v>
                </c:pt>
                <c:pt idx="1">
                  <c:v>0.54</c:v>
                </c:pt>
                <c:pt idx="2">
                  <c:v>0.47099999999999997</c:v>
                </c:pt>
                <c:pt idx="3">
                  <c:v>0.434</c:v>
                </c:pt>
              </c:numCache>
            </c:numRef>
          </c:val>
          <c:extLst>
            <c:ext xmlns:c16="http://schemas.microsoft.com/office/drawing/2014/chart" uri="{C3380CC4-5D6E-409C-BE32-E72D297353CC}">
              <c16:uniqueId val="{00000001-BA1A-024E-9248-042ED227306F}"/>
            </c:ext>
          </c:extLst>
        </c:ser>
        <c:dLbls>
          <c:showLegendKey val="0"/>
          <c:showVal val="0"/>
          <c:showCatName val="0"/>
          <c:showSerName val="0"/>
          <c:showPercent val="0"/>
          <c:showBubbleSize val="0"/>
        </c:dLbls>
        <c:gapWidth val="219"/>
        <c:overlap val="-27"/>
        <c:axId val="1045067216"/>
        <c:axId val="1390194560"/>
      </c:barChart>
      <c:catAx>
        <c:axId val="104506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0194560"/>
        <c:crosses val="autoZero"/>
        <c:auto val="1"/>
        <c:lblAlgn val="ctr"/>
        <c:lblOffset val="100"/>
        <c:noMultiLvlLbl val="0"/>
      </c:catAx>
      <c:valAx>
        <c:axId val="1390194560"/>
        <c:scaling>
          <c:orientation val="minMax"/>
          <c:max val="1"/>
        </c:scaling>
        <c:delete val="1"/>
        <c:axPos val="l"/>
        <c:majorGridlines>
          <c:spPr>
            <a:ln w="9525" cap="flat" cmpd="sng" algn="ctr">
              <a:noFill/>
              <a:round/>
            </a:ln>
            <a:effectLst/>
          </c:spPr>
        </c:majorGridlines>
        <c:numFmt formatCode="0%" sourceLinked="0"/>
        <c:majorTickMark val="none"/>
        <c:minorTickMark val="none"/>
        <c:tickLblPos val="nextTo"/>
        <c:crossAx val="104506721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'Fig21'!$B$1</c:f>
              <c:strCache>
                <c:ptCount val="1"/>
                <c:pt idx="0">
                  <c:v>No debt to $15,000</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'Fig21'!$A$2:$A$5</c:f>
              <c:strCache>
                <c:ptCount val="4"/>
                <c:pt idx="0">
                  <c:v>Word and Service Women (N = 114)</c:v>
                </c:pt>
                <c:pt idx="1">
                  <c:v>Word and Sacrament Women (N = 487)</c:v>
                </c:pt>
                <c:pt idx="2">
                  <c:v>Word and Service Men     (N = 18)</c:v>
                </c:pt>
                <c:pt idx="3">
                  <c:v>Word and Sacrament Men (N = 323)</c:v>
                </c:pt>
              </c:strCache>
            </c:strRef>
          </c:cat>
          <c:val>
            <c:numRef>
              <c:f>'Fig21'!$B$2:$B$5</c:f>
              <c:numCache>
                <c:formatCode>0.0%</c:formatCode>
                <c:ptCount val="4"/>
                <c:pt idx="0">
                  <c:v>0.86799999999999999</c:v>
                </c:pt>
                <c:pt idx="1">
                  <c:v>0.75800000000000001</c:v>
                </c:pt>
                <c:pt idx="2">
                  <c:v>0.72199999999999998</c:v>
                </c:pt>
                <c:pt idx="3">
                  <c:v>0.82</c:v>
                </c:pt>
              </c:numCache>
            </c:numRef>
          </c:val>
          <c:extLst>
            <c:ext xmlns:c16="http://schemas.microsoft.com/office/drawing/2014/chart" uri="{C3380CC4-5D6E-409C-BE32-E72D297353CC}">
              <c16:uniqueId val="{00000000-F3F4-944A-A8D2-D412C12CDA7A}"/>
            </c:ext>
          </c:extLst>
        </c:ser>
        <c:ser>
          <c:idx val="1"/>
          <c:order val="1"/>
          <c:tx>
            <c:strRef>
              <c:f>'Fig21'!$C$1</c:f>
              <c:strCache>
                <c:ptCount val="1"/>
                <c:pt idx="0">
                  <c:v>$15,001 or more</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'Fig21'!$A$2:$A$5</c:f>
              <c:strCache>
                <c:ptCount val="4"/>
                <c:pt idx="0">
                  <c:v>Word and Service Women (N = 114)</c:v>
                </c:pt>
                <c:pt idx="1">
                  <c:v>Word and Sacrament Women (N = 487)</c:v>
                </c:pt>
                <c:pt idx="2">
                  <c:v>Word and Service Men     (N = 18)</c:v>
                </c:pt>
                <c:pt idx="3">
                  <c:v>Word and Sacrament Men (N = 323)</c:v>
                </c:pt>
              </c:strCache>
            </c:strRef>
          </c:cat>
          <c:val>
            <c:numRef>
              <c:f>'Fig21'!$C$2:$C$5</c:f>
              <c:numCache>
                <c:formatCode>0.0%</c:formatCode>
                <c:ptCount val="4"/>
                <c:pt idx="0">
                  <c:v>0.13200000000000001</c:v>
                </c:pt>
                <c:pt idx="1">
                  <c:v>0.24199999999999999</c:v>
                </c:pt>
                <c:pt idx="2">
                  <c:v>0.27800000000000002</c:v>
                </c:pt>
                <c:pt idx="3">
                  <c:v>0.18</c:v>
                </c:pt>
              </c:numCache>
            </c:numRef>
          </c:val>
          <c:extLst>
            <c:ext xmlns:c16="http://schemas.microsoft.com/office/drawing/2014/chart" uri="{C3380CC4-5D6E-409C-BE32-E72D297353CC}">
              <c16:uniqueId val="{00000001-F3F4-944A-A8D2-D412C12CDA7A}"/>
            </c:ext>
          </c:extLst>
        </c:ser>
        <c:dLbls>
          <c:showLegendKey val="0"/>
          <c:showVal val="0"/>
          <c:showCatName val="0"/>
          <c:showSerName val="0"/>
          <c:showPercent val="0"/>
          <c:showBubbleSize val="0"/>
        </c:dLbls>
        <c:gapWidth val="219"/>
        <c:overlap val="-27"/>
        <c:axId val="1423872000"/>
        <c:axId val="1399782704"/>
      </c:barChart>
      <c:catAx>
        <c:axId val="142387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9782704"/>
        <c:crosses val="autoZero"/>
        <c:auto val="1"/>
        <c:lblAlgn val="ctr"/>
        <c:lblOffset val="100"/>
        <c:noMultiLvlLbl val="0"/>
      </c:catAx>
      <c:valAx>
        <c:axId val="1399782704"/>
        <c:scaling>
          <c:orientation val="minMax"/>
        </c:scaling>
        <c:delete val="1"/>
        <c:axPos val="l"/>
        <c:majorGridlines>
          <c:spPr>
            <a:ln w="9525" cap="flat" cmpd="sng" algn="ctr">
              <a:noFill/>
              <a:round/>
            </a:ln>
            <a:effectLst/>
          </c:spPr>
        </c:majorGridlines>
        <c:numFmt formatCode="0%" sourceLinked="0"/>
        <c:majorTickMark val="none"/>
        <c:minorTickMark val="none"/>
        <c:tickLblPos val="nextTo"/>
        <c:crossAx val="142387200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899498970587963E-2"/>
          <c:y val="5.3937938418502737E-2"/>
          <c:w val="0.46688062036967226"/>
          <c:h val="0.86243614226179088"/>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56-4770-8FDA-B0F4E76BFD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56-4770-8FDA-B0F4E76BFD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56-4770-8FDA-B0F4E76BFD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A56-4770-8FDA-B0F4E76BFDB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A56-4770-8FDA-B0F4E76BFDB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A56-4770-8FDA-B0F4E76BFDB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A56-4770-8FDA-B0F4E76BFDB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A56-4770-8FDA-B0F4E76BFDBD}"/>
              </c:ext>
            </c:extLst>
          </c:dPt>
          <c:dLbls>
            <c:spPr>
              <a:solidFill>
                <a:srgbClr val="FFFFFF">
                  <a:alpha val="89804"/>
                </a:srgb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Sheet3!$F$86:$F$93</c:f>
              <c:strCache>
                <c:ptCount val="8"/>
                <c:pt idx="0">
                  <c:v>Congregation</c:v>
                </c:pt>
                <c:pt idx="1">
                  <c:v>Chaplaincy</c:v>
                </c:pt>
                <c:pt idx="2">
                  <c:v>Community</c:v>
                </c:pt>
                <c:pt idx="3">
                  <c:v>Synod</c:v>
                </c:pt>
                <c:pt idx="4">
                  <c:v>Education</c:v>
                </c:pt>
                <c:pt idx="5">
                  <c:v>ELCA related organization*</c:v>
                </c:pt>
                <c:pt idx="6">
                  <c:v>Churchwide organization</c:v>
                </c:pt>
                <c:pt idx="7">
                  <c:v>Global mission and ministry</c:v>
                </c:pt>
              </c:strCache>
            </c:strRef>
          </c:cat>
          <c:val>
            <c:numRef>
              <c:f>Sheet3!$G$86:$G$93</c:f>
              <c:numCache>
                <c:formatCode>0%</c:formatCode>
                <c:ptCount val="8"/>
                <c:pt idx="0">
                  <c:v>0.54</c:v>
                </c:pt>
                <c:pt idx="1">
                  <c:v>0.14942528735632185</c:v>
                </c:pt>
                <c:pt idx="2">
                  <c:v>0.1</c:v>
                </c:pt>
                <c:pt idx="3">
                  <c:v>6.8965517241379309E-2</c:v>
                </c:pt>
                <c:pt idx="4">
                  <c:v>5.2873563218390804E-2</c:v>
                </c:pt>
                <c:pt idx="5">
                  <c:v>0.04</c:v>
                </c:pt>
                <c:pt idx="6">
                  <c:v>3.2183908045977011E-2</c:v>
                </c:pt>
                <c:pt idx="7">
                  <c:v>0.01</c:v>
                </c:pt>
              </c:numCache>
            </c:numRef>
          </c:val>
          <c:extLst>
            <c:ext xmlns:c16="http://schemas.microsoft.com/office/drawing/2014/chart" uri="{C3380CC4-5D6E-409C-BE32-E72D297353CC}">
              <c16:uniqueId val="{00000010-1A56-4770-8FDA-B0F4E76BFDBD}"/>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60459114420028415"/>
          <c:y val="0.39721765046303181"/>
          <c:w val="0.38068714443084362"/>
          <c:h val="0.448846431274873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993277899505653"/>
          <c:y val="4.45155390140302E-2"/>
          <c:w val="0.55730169750926606"/>
          <c:h val="0.91096892197193957"/>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'Fig22'!$A$1:$A$7</c:f>
              <c:strCache>
                <c:ptCount val="7"/>
                <c:pt idx="0">
                  <c:v>Dysfunctional workplace</c:v>
                </c:pt>
                <c:pt idx="1">
                  <c:v>More work/Fewer resources</c:v>
                </c:pt>
                <c:pt idx="2">
                  <c:v>Inadequate/inequitable pay</c:v>
                </c:pt>
                <c:pt idx="3">
                  <c:v>Vocational challenges</c:v>
                </c:pt>
                <c:pt idx="4">
                  <c:v>Sexism in church system</c:v>
                </c:pt>
                <c:pt idx="5">
                  <c:v>Effects on well-being, family</c:v>
                </c:pt>
                <c:pt idx="6">
                  <c:v>Lack of respect/support of deacons</c:v>
                </c:pt>
              </c:strCache>
            </c:strRef>
          </c:cat>
          <c:val>
            <c:numRef>
              <c:f>'Fig22'!$B$1:$B$7</c:f>
              <c:numCache>
                <c:formatCode>0%</c:formatCode>
                <c:ptCount val="7"/>
                <c:pt idx="0">
                  <c:v>0.03</c:v>
                </c:pt>
                <c:pt idx="1">
                  <c:v>0.06</c:v>
                </c:pt>
                <c:pt idx="2">
                  <c:v>0.09</c:v>
                </c:pt>
                <c:pt idx="3">
                  <c:v>0.1</c:v>
                </c:pt>
                <c:pt idx="4">
                  <c:v>0.12</c:v>
                </c:pt>
                <c:pt idx="5">
                  <c:v>0.22</c:v>
                </c:pt>
                <c:pt idx="6">
                  <c:v>0.38</c:v>
                </c:pt>
              </c:numCache>
            </c:numRef>
          </c:val>
          <c:extLst>
            <c:ext xmlns:c16="http://schemas.microsoft.com/office/drawing/2014/chart" uri="{C3380CC4-5D6E-409C-BE32-E72D297353CC}">
              <c16:uniqueId val="{00000000-9A3E-6142-9AA6-3BF0BB7B9473}"/>
            </c:ext>
          </c:extLst>
        </c:ser>
        <c:dLbls>
          <c:showLegendKey val="0"/>
          <c:showVal val="0"/>
          <c:showCatName val="0"/>
          <c:showSerName val="0"/>
          <c:showPercent val="0"/>
          <c:showBubbleSize val="0"/>
        </c:dLbls>
        <c:gapWidth val="182"/>
        <c:axId val="785256383"/>
        <c:axId val="785314623"/>
      </c:barChart>
      <c:catAx>
        <c:axId val="785256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314623"/>
        <c:crosses val="autoZero"/>
        <c:auto val="1"/>
        <c:lblAlgn val="ctr"/>
        <c:lblOffset val="100"/>
        <c:noMultiLvlLbl val="0"/>
      </c:catAx>
      <c:valAx>
        <c:axId val="785314623"/>
        <c:scaling>
          <c:orientation val="minMax"/>
        </c:scaling>
        <c:delete val="1"/>
        <c:axPos val="b"/>
        <c:numFmt formatCode="0%" sourceLinked="1"/>
        <c:majorTickMark val="none"/>
        <c:minorTickMark val="none"/>
        <c:tickLblPos val="nextTo"/>
        <c:crossAx val="785256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Safety/safe places to be</c:v>
                </c:pt>
                <c:pt idx="1">
                  <c:v>Action from Churchwide organization</c:v>
                </c:pt>
                <c:pt idx="2">
                  <c:v>Proactive, supportive synod</c:v>
                </c:pt>
                <c:pt idx="3">
                  <c:v>Equity, parity, higher pay</c:v>
                </c:pt>
                <c:pt idx="4">
                  <c:v>Colleague groups and support</c:v>
                </c:pt>
                <c:pt idx="5">
                  <c:v>Support for health/well-being</c:v>
                </c:pt>
                <c:pt idx="6">
                  <c:v>Respect, resources in parish</c:v>
                </c:pt>
              </c:strCache>
            </c:strRef>
          </c:cat>
          <c:val>
            <c:numRef>
              <c:f>Sheet1!$B$2:$B$8</c:f>
              <c:numCache>
                <c:formatCode>0%</c:formatCode>
                <c:ptCount val="7"/>
                <c:pt idx="0">
                  <c:v>0.01</c:v>
                </c:pt>
                <c:pt idx="1">
                  <c:v>0.02</c:v>
                </c:pt>
                <c:pt idx="2">
                  <c:v>0.1</c:v>
                </c:pt>
                <c:pt idx="3">
                  <c:v>0.13</c:v>
                </c:pt>
                <c:pt idx="4">
                  <c:v>0.19</c:v>
                </c:pt>
                <c:pt idx="5">
                  <c:v>0.24</c:v>
                </c:pt>
                <c:pt idx="6">
                  <c:v>0.31</c:v>
                </c:pt>
              </c:numCache>
            </c:numRef>
          </c:val>
          <c:extLst>
            <c:ext xmlns:c16="http://schemas.microsoft.com/office/drawing/2014/chart" uri="{C3380CC4-5D6E-409C-BE32-E72D297353CC}">
              <c16:uniqueId val="{00000000-292E-4528-9CB5-6BB32682C56D}"/>
            </c:ext>
          </c:extLst>
        </c:ser>
        <c:dLbls>
          <c:dLblPos val="outEnd"/>
          <c:showLegendKey val="0"/>
          <c:showVal val="1"/>
          <c:showCatName val="0"/>
          <c:showSerName val="0"/>
          <c:showPercent val="0"/>
          <c:showBubbleSize val="0"/>
        </c:dLbls>
        <c:gapWidth val="182"/>
        <c:axId val="1895734239"/>
        <c:axId val="1895857839"/>
      </c:barChart>
      <c:catAx>
        <c:axId val="189573423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5857839"/>
        <c:crosses val="autoZero"/>
        <c:auto val="1"/>
        <c:lblAlgn val="ctr"/>
        <c:lblOffset val="100"/>
        <c:noMultiLvlLbl val="0"/>
      </c:catAx>
      <c:valAx>
        <c:axId val="1895857839"/>
        <c:scaling>
          <c:orientation val="minMax"/>
        </c:scaling>
        <c:delete val="1"/>
        <c:axPos val="b"/>
        <c:numFmt formatCode="0%" sourceLinked="1"/>
        <c:majorTickMark val="out"/>
        <c:minorTickMark val="none"/>
        <c:tickLblPos val="nextTo"/>
        <c:crossAx val="1895734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'Fig24'!$A$1:$A$8</c:f>
              <c:strCache>
                <c:ptCount val="8"/>
                <c:pt idx="0">
                  <c:v>Center your spiritual life</c:v>
                </c:pt>
                <c:pt idx="1">
                  <c:v>Trust God, you are not alone</c:v>
                </c:pt>
                <c:pt idx="2">
                  <c:v>Be authentic</c:v>
                </c:pt>
                <c:pt idx="3">
                  <c:v>Deacons are not "less than"</c:v>
                </c:pt>
                <c:pt idx="4">
                  <c:v>Set boundaries</c:v>
                </c:pt>
                <c:pt idx="5">
                  <c:v>Prioritize well-being</c:v>
                </c:pt>
                <c:pt idx="6">
                  <c:v>Stand in your strength</c:v>
                </c:pt>
                <c:pt idx="7">
                  <c:v>Create support system</c:v>
                </c:pt>
              </c:strCache>
            </c:strRef>
          </c:cat>
          <c:val>
            <c:numRef>
              <c:f>'Fig24'!$B$1:$B$8</c:f>
              <c:numCache>
                <c:formatCode>0%</c:formatCode>
                <c:ptCount val="8"/>
                <c:pt idx="0">
                  <c:v>0.04</c:v>
                </c:pt>
                <c:pt idx="1">
                  <c:v>7.0000000000000007E-2</c:v>
                </c:pt>
                <c:pt idx="2">
                  <c:v>7.0000000000000007E-2</c:v>
                </c:pt>
                <c:pt idx="3">
                  <c:v>0.11</c:v>
                </c:pt>
                <c:pt idx="4">
                  <c:v>0.12</c:v>
                </c:pt>
                <c:pt idx="5">
                  <c:v>0.12</c:v>
                </c:pt>
                <c:pt idx="6">
                  <c:v>0.21</c:v>
                </c:pt>
                <c:pt idx="7">
                  <c:v>0.27</c:v>
                </c:pt>
              </c:numCache>
            </c:numRef>
          </c:val>
          <c:extLst>
            <c:ext xmlns:c16="http://schemas.microsoft.com/office/drawing/2014/chart" uri="{C3380CC4-5D6E-409C-BE32-E72D297353CC}">
              <c16:uniqueId val="{00000000-154D-7244-991C-342785689F3A}"/>
            </c:ext>
          </c:extLst>
        </c:ser>
        <c:dLbls>
          <c:showLegendKey val="0"/>
          <c:showVal val="0"/>
          <c:showCatName val="0"/>
          <c:showSerName val="0"/>
          <c:showPercent val="0"/>
          <c:showBubbleSize val="0"/>
        </c:dLbls>
        <c:gapWidth val="182"/>
        <c:axId val="851489983"/>
        <c:axId val="810902175"/>
      </c:barChart>
      <c:catAx>
        <c:axId val="851489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0902175"/>
        <c:crosses val="autoZero"/>
        <c:auto val="1"/>
        <c:lblAlgn val="ctr"/>
        <c:lblOffset val="100"/>
        <c:noMultiLvlLbl val="0"/>
      </c:catAx>
      <c:valAx>
        <c:axId val="810902175"/>
        <c:scaling>
          <c:orientation val="minMax"/>
        </c:scaling>
        <c:delete val="1"/>
        <c:axPos val="b"/>
        <c:numFmt formatCode="0%" sourceLinked="1"/>
        <c:majorTickMark val="none"/>
        <c:minorTickMark val="none"/>
        <c:tickLblPos val="nextTo"/>
        <c:crossAx val="851489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'Fig25'!$A$1:$A$6</c:f>
              <c:strCache>
                <c:ptCount val="6"/>
                <c:pt idx="0">
                  <c:v>Be proactive and inclusive</c:v>
                </c:pt>
                <c:pt idx="1">
                  <c:v>Advocate for equity</c:v>
                </c:pt>
                <c:pt idx="2">
                  <c:v>Empower women</c:v>
                </c:pt>
                <c:pt idx="3">
                  <c:v>Listen to and believe women</c:v>
                </c:pt>
                <c:pt idx="4">
                  <c:v>Dismantle discrimination/institutional patriarchy</c:v>
                </c:pt>
                <c:pt idx="5">
                  <c:v>Recognize important work of deacons, not "less than"</c:v>
                </c:pt>
              </c:strCache>
            </c:strRef>
          </c:cat>
          <c:val>
            <c:numRef>
              <c:f>'Fig25'!$B$1:$B$6</c:f>
              <c:numCache>
                <c:formatCode>0%</c:formatCode>
                <c:ptCount val="6"/>
                <c:pt idx="0">
                  <c:v>0.09</c:v>
                </c:pt>
                <c:pt idx="1">
                  <c:v>0.11</c:v>
                </c:pt>
                <c:pt idx="2">
                  <c:v>0.11</c:v>
                </c:pt>
                <c:pt idx="3">
                  <c:v>0.17</c:v>
                </c:pt>
                <c:pt idx="4">
                  <c:v>0.25</c:v>
                </c:pt>
                <c:pt idx="5">
                  <c:v>0.28000000000000003</c:v>
                </c:pt>
              </c:numCache>
            </c:numRef>
          </c:val>
          <c:extLst>
            <c:ext xmlns:c16="http://schemas.microsoft.com/office/drawing/2014/chart" uri="{C3380CC4-5D6E-409C-BE32-E72D297353CC}">
              <c16:uniqueId val="{00000000-D02E-0E40-9F4C-EED3EF5D602B}"/>
            </c:ext>
          </c:extLst>
        </c:ser>
        <c:dLbls>
          <c:showLegendKey val="0"/>
          <c:showVal val="0"/>
          <c:showCatName val="0"/>
          <c:showSerName val="0"/>
          <c:showPercent val="0"/>
          <c:showBubbleSize val="0"/>
        </c:dLbls>
        <c:gapWidth val="182"/>
        <c:axId val="851928575"/>
        <c:axId val="871263647"/>
      </c:barChart>
      <c:catAx>
        <c:axId val="851928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263647"/>
        <c:crosses val="autoZero"/>
        <c:auto val="1"/>
        <c:lblAlgn val="ctr"/>
        <c:lblOffset val="100"/>
        <c:noMultiLvlLbl val="0"/>
      </c:catAx>
      <c:valAx>
        <c:axId val="871263647"/>
        <c:scaling>
          <c:orientation val="minMax"/>
        </c:scaling>
        <c:delete val="1"/>
        <c:axPos val="b"/>
        <c:numFmt formatCode="0%" sourceLinked="1"/>
        <c:majorTickMark val="none"/>
        <c:minorTickMark val="none"/>
        <c:tickLblPos val="nextTo"/>
        <c:crossAx val="851928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08763153895821E-2"/>
          <c:y val="6.3989359292537296E-2"/>
          <c:w val="0.44875323224638453"/>
          <c:h val="0.91981412033346144"/>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5B-4D0D-B045-D66C9D2823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5B-4D0D-B045-D66C9D2823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5B-4D0D-B045-D66C9D2823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5B-4D0D-B045-D66C9D2823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55B-4D0D-B045-D66C9D2823E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55B-4D0D-B045-D66C9D2823E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55B-4D0D-B045-D66C9D2823E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55B-4D0D-B045-D66C9D2823EA}"/>
              </c:ext>
            </c:extLst>
          </c:dPt>
          <c:dLbls>
            <c:dLbl>
              <c:idx val="5"/>
              <c:layout>
                <c:manualLayout>
                  <c:x val="-4.9019607843137558E-3"/>
                  <c:y val="-6.98924893916133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55B-4D0D-B045-D66C9D2823EA}"/>
                </c:ext>
              </c:extLst>
            </c:dLbl>
            <c:dLbl>
              <c:idx val="6"/>
              <c:layout>
                <c:manualLayout>
                  <c:x val="0"/>
                  <c:y val="-2.275252293231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55B-4D0D-B045-D66C9D2823EA}"/>
                </c:ext>
              </c:extLst>
            </c:dLbl>
            <c:dLbl>
              <c:idx val="7"/>
              <c:layout>
                <c:manualLayout>
                  <c:x val="1.14379084967319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55B-4D0D-B045-D66C9D2823EA}"/>
                </c:ext>
              </c:extLst>
            </c:dLbl>
            <c:spPr>
              <a:solidFill>
                <a:schemeClr val="bg1">
                  <a:alpha val="9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[1]Sheet3!$A$21:$A$28</c:f>
              <c:strCache>
                <c:ptCount val="8"/>
                <c:pt idx="0">
                  <c:v>Congregational Deacon</c:v>
                </c:pt>
                <c:pt idx="1">
                  <c:v>Faith Formation</c:v>
                </c:pt>
                <c:pt idx="2">
                  <c:v>Worship and Music</c:v>
                </c:pt>
                <c:pt idx="3">
                  <c:v>Congregational Life and Care</c:v>
                </c:pt>
                <c:pt idx="4">
                  <c:v>Administration</c:v>
                </c:pt>
                <c:pt idx="5">
                  <c:v>Outreach</c:v>
                </c:pt>
                <c:pt idx="6">
                  <c:v>Missionary</c:v>
                </c:pt>
                <c:pt idx="7">
                  <c:v>Interim Ministry</c:v>
                </c:pt>
              </c:strCache>
            </c:strRef>
          </c:cat>
          <c:val>
            <c:numRef>
              <c:f>[1]Sheet3!$B$21:$B$28</c:f>
              <c:numCache>
                <c:formatCode>0%</c:formatCode>
                <c:ptCount val="8"/>
                <c:pt idx="0">
                  <c:v>0.33</c:v>
                </c:pt>
                <c:pt idx="1">
                  <c:v>0.33</c:v>
                </c:pt>
                <c:pt idx="2">
                  <c:v>0.21</c:v>
                </c:pt>
                <c:pt idx="3">
                  <c:v>0.05</c:v>
                </c:pt>
                <c:pt idx="4">
                  <c:v>0.04</c:v>
                </c:pt>
                <c:pt idx="5">
                  <c:v>0.03</c:v>
                </c:pt>
                <c:pt idx="6">
                  <c:v>0.01</c:v>
                </c:pt>
                <c:pt idx="7">
                  <c:v>0.01</c:v>
                </c:pt>
              </c:numCache>
            </c:numRef>
          </c:val>
          <c:extLst>
            <c:ext xmlns:c16="http://schemas.microsoft.com/office/drawing/2014/chart" uri="{C3380CC4-5D6E-409C-BE32-E72D297353CC}">
              <c16:uniqueId val="{00000010-655B-4D0D-B045-D66C9D2823EA}"/>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62758328423078313"/>
          <c:y val="0.2007590214281017"/>
          <c:w val="0.34368126657484216"/>
          <c:h val="0.593058134866638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4018472211366E-2"/>
          <c:y val="3.7948155921430429E-2"/>
          <c:w val="0.44680127448041912"/>
          <c:h val="0.86669985566367858"/>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1C-47A6-A9C0-043E083FCC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1C-47A6-A9C0-043E083FCC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1C-47A6-A9C0-043E083FCC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1C-47A6-A9C0-043E083FCC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81C-47A6-A9C0-043E083FCC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81C-47A6-A9C0-043E083FCC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81C-47A6-A9C0-043E083FCC2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81C-47A6-A9C0-043E083FCC2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81C-47A6-A9C0-043E083FCC2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781C-47A6-A9C0-043E083FCC2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81C-47A6-A9C0-043E083FCC2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781C-47A6-A9C0-043E083FCC2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781C-47A6-A9C0-043E083FCC2F}"/>
              </c:ext>
            </c:extLst>
          </c:dPt>
          <c:dLbls>
            <c:dLbl>
              <c:idx val="5"/>
              <c:layout>
                <c:manualLayout>
                  <c:x val="-9.3795062711600641E-3"/>
                  <c:y val="-6.3512019649718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81C-47A6-A9C0-043E083FCC2F}"/>
                </c:ext>
              </c:extLst>
            </c:dLbl>
            <c:dLbl>
              <c:idx val="6"/>
              <c:layout>
                <c:manualLayout>
                  <c:x val="-1.2506008361546733E-2"/>
                  <c:y val="-6.3512019649718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81C-47A6-A9C0-043E083FCC2F}"/>
                </c:ext>
              </c:extLst>
            </c:dLbl>
            <c:dLbl>
              <c:idx val="7"/>
              <c:layout>
                <c:manualLayout>
                  <c:x val="-1.094275731635342E-2"/>
                  <c:y val="-9.52680294745783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81C-47A6-A9C0-043E083FCC2F}"/>
                </c:ext>
              </c:extLst>
            </c:dLbl>
            <c:dLbl>
              <c:idx val="8"/>
              <c:layout>
                <c:manualLayout>
                  <c:x val="-6.2530041807733663E-3"/>
                  <c:y val="-1.9053605894915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81C-47A6-A9C0-043E083FCC2F}"/>
                </c:ext>
              </c:extLst>
            </c:dLbl>
            <c:dLbl>
              <c:idx val="9"/>
              <c:layout>
                <c:manualLayout>
                  <c:x val="-4.6897531355800243E-3"/>
                  <c:y val="-2.5404807859887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81C-47A6-A9C0-043E083FCC2F}"/>
                </c:ext>
              </c:extLst>
            </c:dLbl>
            <c:dLbl>
              <c:idx val="10"/>
              <c:layout>
                <c:manualLayout>
                  <c:x val="-4.6897531355800529E-3"/>
                  <c:y val="-2.85804088423734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81C-47A6-A9C0-043E083FCC2F}"/>
                </c:ext>
              </c:extLst>
            </c:dLbl>
            <c:dLbl>
              <c:idx val="11"/>
              <c:layout>
                <c:manualLayout>
                  <c:x val="4.6897531355799956E-3"/>
                  <c:y val="-4.1282814426946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81C-47A6-A9C0-043E083FCC2F}"/>
                </c:ext>
              </c:extLst>
            </c:dLbl>
            <c:dLbl>
              <c:idx val="12"/>
              <c:layout>
                <c:manualLayout>
                  <c:x val="1.4069259406740045E-2"/>
                  <c:y val="-1.55916655026640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81C-47A6-A9C0-043E083FCC2F}"/>
                </c:ext>
              </c:extLst>
            </c:dLbl>
            <c:spPr>
              <a:solidFill>
                <a:srgbClr val="FFFFFF">
                  <a:alpha val="89804"/>
                </a:srgbClr>
              </a:solidFill>
              <a:ln>
                <a:noFill/>
              </a:ln>
              <a:effectLst/>
            </c:spPr>
            <c:txPr>
              <a:bodyPr rot="0" spcFirstLastPara="1" vertOverflow="ellipsis" vert="horz" wrap="square" lIns="36576" tIns="19050" rIns="38100" bIns="19050" anchor="b"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Sheet2!$I$21:$I$33</c:f>
              <c:strCache>
                <c:ptCount val="13"/>
                <c:pt idx="0">
                  <c:v>Chaplaincy (health care, prison, military)</c:v>
                </c:pt>
                <c:pt idx="1">
                  <c:v>Education (faculty or staff)</c:v>
                </c:pt>
                <c:pt idx="2">
                  <c:v>Community needs and marginalized people</c:v>
                </c:pt>
                <c:pt idx="3">
                  <c:v>Outdoor ministry</c:v>
                </c:pt>
                <c:pt idx="4">
                  <c:v>Healthcare</c:v>
                </c:pt>
                <c:pt idx="5">
                  <c:v>Counseling and social work</c:v>
                </c:pt>
                <c:pt idx="6">
                  <c:v>Campus ministry</c:v>
                </c:pt>
                <c:pt idx="7">
                  <c:v>Fundraising</c:v>
                </c:pt>
                <c:pt idx="8">
                  <c:v>Spiritual direction, coaching and wellness</c:v>
                </c:pt>
                <c:pt idx="9">
                  <c:v>Ecumenical and interfaith ministries</c:v>
                </c:pt>
                <c:pt idx="10">
                  <c:v>Global ministries</c:v>
                </c:pt>
                <c:pt idx="11">
                  <c:v>Leadership development</c:v>
                </c:pt>
                <c:pt idx="12">
                  <c:v>Publishing</c:v>
                </c:pt>
              </c:strCache>
            </c:strRef>
          </c:cat>
          <c:val>
            <c:numRef>
              <c:f>Sheet2!$J$21:$J$33</c:f>
              <c:numCache>
                <c:formatCode>0%</c:formatCode>
                <c:ptCount val="13"/>
                <c:pt idx="0">
                  <c:v>0.41935483870967744</c:v>
                </c:pt>
                <c:pt idx="1">
                  <c:v>0.15483870967741936</c:v>
                </c:pt>
                <c:pt idx="2">
                  <c:v>0.11612903225806452</c:v>
                </c:pt>
                <c:pt idx="3">
                  <c:v>7.7419354838709681E-2</c:v>
                </c:pt>
                <c:pt idx="4">
                  <c:v>5.1612903225806452E-2</c:v>
                </c:pt>
                <c:pt idx="5">
                  <c:v>3.870967741935484E-2</c:v>
                </c:pt>
                <c:pt idx="6">
                  <c:v>3.2258064516129031E-2</c:v>
                </c:pt>
                <c:pt idx="7">
                  <c:v>2.5806451612903226E-2</c:v>
                </c:pt>
                <c:pt idx="8">
                  <c:v>2.5806451612903226E-2</c:v>
                </c:pt>
                <c:pt idx="9">
                  <c:v>1.935483870967742E-2</c:v>
                </c:pt>
                <c:pt idx="10">
                  <c:v>1.935483870967742E-2</c:v>
                </c:pt>
                <c:pt idx="11">
                  <c:v>1.2903225806451613E-2</c:v>
                </c:pt>
                <c:pt idx="12">
                  <c:v>6.4516129032258064E-3</c:v>
                </c:pt>
              </c:numCache>
            </c:numRef>
          </c:val>
          <c:extLst>
            <c:ext xmlns:c16="http://schemas.microsoft.com/office/drawing/2014/chart" uri="{C3380CC4-5D6E-409C-BE32-E72D297353CC}">
              <c16:uniqueId val="{0000001A-781C-47A6-A9C0-043E083FCC2F}"/>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59010265143379048"/>
          <c:y val="6.5673428696380778E-2"/>
          <c:w val="0.36519279993648524"/>
          <c:h val="0.9152729654087038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05931679786428"/>
          <c:y val="0.1158120877389464"/>
          <c:w val="0.49856852599735035"/>
          <c:h val="0.7553463525143399"/>
        </c:manualLayout>
      </c:layout>
      <c:barChart>
        <c:barDir val="bar"/>
        <c:grouping val="percentStacked"/>
        <c:varyColors val="0"/>
        <c:ser>
          <c:idx val="0"/>
          <c:order val="0"/>
          <c:tx>
            <c:strRef>
              <c:f>Sheet2!$K$75</c:f>
              <c:strCache>
                <c:ptCount val="1"/>
                <c:pt idx="0">
                  <c:v>Women</c:v>
                </c:pt>
              </c:strCache>
            </c:strRef>
          </c:tx>
          <c:spPr>
            <a:solidFill>
              <a:schemeClr val="accent1"/>
            </a:solidFill>
            <a:ln>
              <a:noFill/>
            </a:ln>
            <a:effectLst/>
          </c:spPr>
          <c:invertIfNegative val="0"/>
          <c:cat>
            <c:strRef>
              <c:f>Sheet2!$A$71:$A$78</c:f>
              <c:strCache>
                <c:ptCount val="8"/>
                <c:pt idx="0">
                  <c:v>Faith formation in congregations (78)</c:v>
                </c:pt>
                <c:pt idx="1">
                  <c:v>Synod staff (30)</c:v>
                </c:pt>
                <c:pt idx="2">
                  <c:v>Churchwide staff (14)</c:v>
                </c:pt>
                <c:pt idx="3">
                  <c:v>Community needs and marginalized people (18)</c:v>
                </c:pt>
                <c:pt idx="4">
                  <c:v>Worship and Music in congregations (49)</c:v>
                </c:pt>
                <c:pt idx="5">
                  <c:v>Educational institutions (23)</c:v>
                </c:pt>
                <c:pt idx="6">
                  <c:v>Outreach in congregations (7)</c:v>
                </c:pt>
                <c:pt idx="7">
                  <c:v>All active deacons (435)</c:v>
                </c:pt>
              </c:strCache>
            </c:strRef>
          </c:cat>
          <c:val>
            <c:numRef>
              <c:f>Sheet2!$B$71:$B$78</c:f>
              <c:numCache>
                <c:formatCode>General</c:formatCode>
                <c:ptCount val="8"/>
                <c:pt idx="0">
                  <c:v>68</c:v>
                </c:pt>
                <c:pt idx="1">
                  <c:v>26</c:v>
                </c:pt>
                <c:pt idx="2">
                  <c:v>12</c:v>
                </c:pt>
                <c:pt idx="3">
                  <c:v>13</c:v>
                </c:pt>
                <c:pt idx="4">
                  <c:v>28</c:v>
                </c:pt>
                <c:pt idx="5">
                  <c:v>13</c:v>
                </c:pt>
                <c:pt idx="6">
                  <c:v>3</c:v>
                </c:pt>
                <c:pt idx="7">
                  <c:v>344</c:v>
                </c:pt>
              </c:numCache>
            </c:numRef>
          </c:val>
          <c:extLst>
            <c:ext xmlns:c16="http://schemas.microsoft.com/office/drawing/2014/chart" uri="{C3380CC4-5D6E-409C-BE32-E72D297353CC}">
              <c16:uniqueId val="{00000000-1927-49BC-88EB-C2A31B236FF5}"/>
            </c:ext>
          </c:extLst>
        </c:ser>
        <c:ser>
          <c:idx val="1"/>
          <c:order val="1"/>
          <c:tx>
            <c:strRef>
              <c:f>Sheet2!$L$75</c:f>
              <c:strCache>
                <c:ptCount val="1"/>
                <c:pt idx="0">
                  <c:v>Men</c:v>
                </c:pt>
              </c:strCache>
            </c:strRef>
          </c:tx>
          <c:spPr>
            <a:solidFill>
              <a:schemeClr val="accent2"/>
            </a:solidFill>
            <a:ln>
              <a:noFill/>
            </a:ln>
            <a:effectLst/>
          </c:spPr>
          <c:invertIfNegative val="0"/>
          <c:cat>
            <c:strRef>
              <c:f>Sheet2!$A$71:$A$78</c:f>
              <c:strCache>
                <c:ptCount val="8"/>
                <c:pt idx="0">
                  <c:v>Faith formation in congregations (78)</c:v>
                </c:pt>
                <c:pt idx="1">
                  <c:v>Synod staff (30)</c:v>
                </c:pt>
                <c:pt idx="2">
                  <c:v>Churchwide staff (14)</c:v>
                </c:pt>
                <c:pt idx="3">
                  <c:v>Community needs and marginalized people (18)</c:v>
                </c:pt>
                <c:pt idx="4">
                  <c:v>Worship and Music in congregations (49)</c:v>
                </c:pt>
                <c:pt idx="5">
                  <c:v>Educational institutions (23)</c:v>
                </c:pt>
                <c:pt idx="6">
                  <c:v>Outreach in congregations (7)</c:v>
                </c:pt>
                <c:pt idx="7">
                  <c:v>All active deacons (435)</c:v>
                </c:pt>
              </c:strCache>
            </c:strRef>
          </c:cat>
          <c:val>
            <c:numRef>
              <c:f>Sheet2!$C$71:$C$78</c:f>
              <c:numCache>
                <c:formatCode>General</c:formatCode>
                <c:ptCount val="8"/>
                <c:pt idx="0">
                  <c:v>10</c:v>
                </c:pt>
                <c:pt idx="1">
                  <c:v>3</c:v>
                </c:pt>
                <c:pt idx="2">
                  <c:v>2</c:v>
                </c:pt>
                <c:pt idx="3">
                  <c:v>5</c:v>
                </c:pt>
                <c:pt idx="4">
                  <c:v>21</c:v>
                </c:pt>
                <c:pt idx="5">
                  <c:v>10</c:v>
                </c:pt>
                <c:pt idx="6">
                  <c:v>4</c:v>
                </c:pt>
                <c:pt idx="7">
                  <c:v>90</c:v>
                </c:pt>
              </c:numCache>
            </c:numRef>
          </c:val>
          <c:extLst>
            <c:ext xmlns:c16="http://schemas.microsoft.com/office/drawing/2014/chart" uri="{C3380CC4-5D6E-409C-BE32-E72D297353CC}">
              <c16:uniqueId val="{00000001-1927-49BC-88EB-C2A31B236FF5}"/>
            </c:ext>
          </c:extLst>
        </c:ser>
        <c:ser>
          <c:idx val="2"/>
          <c:order val="2"/>
          <c:tx>
            <c:strRef>
              <c:f>Sheet2!$M$75</c:f>
              <c:strCache>
                <c:ptCount val="1"/>
                <c:pt idx="0">
                  <c:v>Gender not listed</c:v>
                </c:pt>
              </c:strCache>
            </c:strRef>
          </c:tx>
          <c:spPr>
            <a:solidFill>
              <a:schemeClr val="accent3"/>
            </a:solidFill>
            <a:ln>
              <a:noFill/>
            </a:ln>
            <a:effectLst/>
          </c:spPr>
          <c:invertIfNegative val="0"/>
          <c:cat>
            <c:strRef>
              <c:f>Sheet2!$A$71:$A$78</c:f>
              <c:strCache>
                <c:ptCount val="8"/>
                <c:pt idx="0">
                  <c:v>Faith formation in congregations (78)</c:v>
                </c:pt>
                <c:pt idx="1">
                  <c:v>Synod staff (30)</c:v>
                </c:pt>
                <c:pt idx="2">
                  <c:v>Churchwide staff (14)</c:v>
                </c:pt>
                <c:pt idx="3">
                  <c:v>Community needs and marginalized people (18)</c:v>
                </c:pt>
                <c:pt idx="4">
                  <c:v>Worship and Music in congregations (49)</c:v>
                </c:pt>
                <c:pt idx="5">
                  <c:v>Educational institutions (23)</c:v>
                </c:pt>
                <c:pt idx="6">
                  <c:v>Outreach in congregations (7)</c:v>
                </c:pt>
                <c:pt idx="7">
                  <c:v>All active deacons (435)</c:v>
                </c:pt>
              </c:strCache>
            </c:strRef>
          </c:cat>
          <c:val>
            <c:numRef>
              <c:f>Sheet2!$D$71:$D$78</c:f>
              <c:numCache>
                <c:formatCode>General</c:formatCode>
                <c:ptCount val="8"/>
                <c:pt idx="1">
                  <c:v>1</c:v>
                </c:pt>
                <c:pt idx="7">
                  <c:v>1</c:v>
                </c:pt>
              </c:numCache>
            </c:numRef>
          </c:val>
          <c:extLst>
            <c:ext xmlns:c16="http://schemas.microsoft.com/office/drawing/2014/chart" uri="{C3380CC4-5D6E-409C-BE32-E72D297353CC}">
              <c16:uniqueId val="{00000002-1927-49BC-88EB-C2A31B236FF5}"/>
            </c:ext>
          </c:extLst>
        </c:ser>
        <c:dLbls>
          <c:showLegendKey val="0"/>
          <c:showVal val="0"/>
          <c:showCatName val="0"/>
          <c:showSerName val="0"/>
          <c:showPercent val="0"/>
          <c:showBubbleSize val="0"/>
        </c:dLbls>
        <c:gapWidth val="150"/>
        <c:overlap val="100"/>
        <c:axId val="1586137215"/>
        <c:axId val="1586139295"/>
      </c:barChart>
      <c:catAx>
        <c:axId val="1586137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1586139295"/>
        <c:crosses val="autoZero"/>
        <c:auto val="1"/>
        <c:lblAlgn val="ctr"/>
        <c:lblOffset val="100"/>
        <c:noMultiLvlLbl val="0"/>
      </c:catAx>
      <c:valAx>
        <c:axId val="158613929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crossAx val="1586137215"/>
        <c:crosses val="autoZero"/>
        <c:crossBetween val="between"/>
      </c:valAx>
      <c:spPr>
        <a:noFill/>
        <a:ln>
          <a:noFill/>
        </a:ln>
        <a:effectLst/>
      </c:spPr>
    </c:plotArea>
    <c:legend>
      <c:legendPos val="b"/>
      <c:layout>
        <c:manualLayout>
          <c:xMode val="edge"/>
          <c:yMode val="edge"/>
          <c:x val="7.2033477432967938E-2"/>
          <c:y val="4.7944283810197032E-2"/>
          <c:w val="0.36246886418609436"/>
          <c:h val="5.7069636705155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solidFill>
            <a:schemeClr val="tx1">
              <a:lumMod val="75000"/>
              <a:lumOff val="2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withinLinearReversed" id="24">
  <a:schemeClr val="accent4"/>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0.44517</cdr:x>
      <cdr:y>0.5</cdr:y>
    </cdr:from>
    <cdr:to>
      <cdr:x>0.61749</cdr:x>
      <cdr:y>0.66196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0500"/>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 7</a:t>
          </a:r>
          <a:endParaRPr lang="en-US" sz="1100" dirty="0">
            <a:solidFill>
              <a:schemeClr val="tx2"/>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0.44517</cdr:x>
      <cdr:y>0.5</cdr:y>
    </cdr:from>
    <cdr:to>
      <cdr:x>0.61749</cdr:x>
      <cdr:y>0.66196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0500"/>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12</a:t>
          </a:r>
          <a:endParaRPr lang="en-US" sz="1100" dirty="0">
            <a:solidFill>
              <a:schemeClr val="tx2"/>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0.44517</cdr:x>
      <cdr:y>0.5</cdr:y>
    </cdr:from>
    <cdr:to>
      <cdr:x>0.61749</cdr:x>
      <cdr:y>0.66196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0500"/>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14</a:t>
          </a:r>
          <a:endParaRPr lang="en-US" sz="1100" dirty="0">
            <a:solidFill>
              <a:schemeClr val="tx2"/>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0.44517</cdr:x>
      <cdr:y>0.5</cdr:y>
    </cdr:from>
    <cdr:to>
      <cdr:x>0.61749</cdr:x>
      <cdr:y>0.66196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0500"/>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21</a:t>
          </a:r>
          <a:endParaRPr lang="en-US" sz="1100" dirty="0">
            <a:solidFill>
              <a:schemeClr val="tx2"/>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0.44517</cdr:x>
      <cdr:y>0.5</cdr:y>
    </cdr:from>
    <cdr:to>
      <cdr:x>0.61749</cdr:x>
      <cdr:y>0.66196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0500"/>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10</a:t>
          </a:r>
          <a:endParaRPr lang="en-US" sz="1100" dirty="0">
            <a:solidFill>
              <a:schemeClr val="tx2"/>
            </a:solidFil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0.44517</cdr:x>
      <cdr:y>0.5</cdr:y>
    </cdr:from>
    <cdr:to>
      <cdr:x>0.61749</cdr:x>
      <cdr:y>0.66196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0500"/>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16</a:t>
          </a:r>
          <a:endParaRPr lang="en-US" sz="1100" dirty="0">
            <a:solidFill>
              <a:schemeClr val="tx2"/>
            </a:solidFill>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0.38615</cdr:x>
      <cdr:y>0.48037</cdr:y>
    </cdr:from>
    <cdr:to>
      <cdr:x>0.6046</cdr:x>
      <cdr:y>0.66305</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720900" y="485924"/>
          <a:ext cx="407834"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lnSpc>
              <a:spcPct val="120000"/>
            </a:lnSpc>
          </a:pPr>
          <a:r>
            <a:rPr lang="en-US" sz="1100" dirty="0">
              <a:solidFill>
                <a:schemeClr val="tx2"/>
              </a:solidFill>
            </a:rPr>
            <a:t>41</a:t>
          </a:r>
        </a:p>
      </cdr:txBody>
    </cdr:sp>
  </cdr:relSizeAnchor>
</c:userShapes>
</file>

<file path=ppt/drawings/drawing16.xml><?xml version="1.0" encoding="utf-8"?>
<c:userShapes xmlns:c="http://schemas.openxmlformats.org/drawingml/2006/chart">
  <cdr:relSizeAnchor xmlns:cdr="http://schemas.openxmlformats.org/drawingml/2006/chartDrawing">
    <cdr:from>
      <cdr:x>0.3812</cdr:x>
      <cdr:y>0.47468</cdr:y>
    </cdr:from>
    <cdr:to>
      <cdr:x>0.61446</cdr:x>
      <cdr:y>0.65736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565690" y="480173"/>
          <a:ext cx="346145"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lnSpc>
              <a:spcPct val="120000"/>
            </a:lnSpc>
          </a:pPr>
          <a:r>
            <a:rPr lang="en-US" sz="1100" dirty="0">
              <a:solidFill>
                <a:schemeClr val="tx2"/>
              </a:solidFill>
            </a:rPr>
            <a:t>19</a:t>
          </a:r>
        </a:p>
      </cdr:txBody>
    </cdr:sp>
  </cdr:relSizeAnchor>
</c:userShapes>
</file>

<file path=ppt/drawings/drawing17.xml><?xml version="1.0" encoding="utf-8"?>
<c:userShapes xmlns:c="http://schemas.openxmlformats.org/drawingml/2006/chart">
  <cdr:relSizeAnchor xmlns:cdr="http://schemas.openxmlformats.org/drawingml/2006/chartDrawing">
    <cdr:from>
      <cdr:x>0.44517</cdr:x>
      <cdr:y>0.5</cdr:y>
    </cdr:from>
    <cdr:to>
      <cdr:x>0.61749</cdr:x>
      <cdr:y>0.67832</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21846" y="518147"/>
          <a:ext cx="240708"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48</a:t>
          </a:r>
          <a:endParaRPr lang="en-US" sz="1100" dirty="0">
            <a:solidFill>
              <a:schemeClr val="tx2"/>
            </a:solidFill>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0.44517</cdr:x>
      <cdr:y>0.5</cdr:y>
    </cdr:from>
    <cdr:to>
      <cdr:x>0.61749</cdr:x>
      <cdr:y>0.67832</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831088" y="518148"/>
          <a:ext cx="321705"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23</a:t>
          </a:r>
          <a:endParaRPr lang="en-US" sz="1100" dirty="0">
            <a:solidFill>
              <a:schemeClr val="tx2"/>
            </a:solidFill>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0.31248</cdr:x>
      <cdr:y>0.5</cdr:y>
    </cdr:from>
    <cdr:to>
      <cdr:x>0.66889</cdr:x>
      <cdr:y>0.68268</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463708" y="505786"/>
          <a:ext cx="528899"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lnSpc>
              <a:spcPct val="120000"/>
            </a:lnSpc>
          </a:pPr>
          <a:r>
            <a:rPr lang="en-US" dirty="0">
              <a:solidFill>
                <a:schemeClr val="tx2"/>
              </a:solidFill>
            </a:rPr>
            <a:t>58</a:t>
          </a:r>
          <a:endParaRPr lang="en-US" sz="1100" dirty="0">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0.44517</cdr:x>
      <cdr:y>0.5</cdr:y>
    </cdr:from>
    <cdr:to>
      <cdr:x>0.61749</cdr:x>
      <cdr:y>0.65968</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8636"/>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17</a:t>
          </a:r>
          <a:endParaRPr lang="en-US" sz="1100" dirty="0">
            <a:solidFill>
              <a:schemeClr val="tx2"/>
            </a:solidFill>
          </a:endParaRPr>
        </a:p>
      </cdr:txBody>
    </cdr:sp>
  </cdr:relSizeAnchor>
</c:userShapes>
</file>

<file path=ppt/drawings/drawing20.xml><?xml version="1.0" encoding="utf-8"?>
<c:userShapes xmlns:c="http://schemas.openxmlformats.org/drawingml/2006/chart">
  <cdr:relSizeAnchor xmlns:cdr="http://schemas.openxmlformats.org/drawingml/2006/chartDrawing">
    <cdr:from>
      <cdr:x>0.39103</cdr:x>
      <cdr:y>0.48008</cdr:y>
    </cdr:from>
    <cdr:to>
      <cdr:x>0.56335</cdr:x>
      <cdr:y>0.66276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580280" y="485633"/>
          <a:ext cx="255717"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42</a:t>
          </a:r>
          <a:endParaRPr lang="en-US" sz="1100" dirty="0">
            <a:solidFill>
              <a:schemeClr val="tx2"/>
            </a:solidFill>
          </a:endParaRPr>
        </a:p>
      </cdr:txBody>
    </cdr:sp>
  </cdr:relSizeAnchor>
</c:userShapes>
</file>

<file path=ppt/drawings/drawing21.xml><?xml version="1.0" encoding="utf-8"?>
<c:userShapes xmlns:c="http://schemas.openxmlformats.org/drawingml/2006/chart">
  <cdr:relSizeAnchor xmlns:cdr="http://schemas.openxmlformats.org/drawingml/2006/chartDrawing">
    <cdr:from>
      <cdr:x>0.47983</cdr:x>
      <cdr:y>0.48335</cdr:y>
    </cdr:from>
    <cdr:to>
      <cdr:x>0.7416</cdr:x>
      <cdr:y>0.66603</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895793" y="488943"/>
          <a:ext cx="488702"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lnSpc>
              <a:spcPct val="120000"/>
            </a:lnSpc>
          </a:pPr>
          <a:r>
            <a:rPr lang="en-US" dirty="0">
              <a:solidFill>
                <a:schemeClr val="tx2"/>
              </a:solidFill>
            </a:rPr>
            <a:t>44</a:t>
          </a:r>
          <a:endParaRPr lang="en-US" sz="1100" dirty="0">
            <a:solidFill>
              <a:schemeClr val="tx2"/>
            </a:solidFill>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0.37795</cdr:x>
      <cdr:y>0.5</cdr:y>
    </cdr:from>
    <cdr:to>
      <cdr:x>0.61749</cdr:x>
      <cdr:y>0.68268</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705602" y="505786"/>
          <a:ext cx="447191"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lnSpc>
              <a:spcPct val="120000"/>
            </a:lnSpc>
          </a:pPr>
          <a:r>
            <a:rPr lang="en-US" dirty="0">
              <a:solidFill>
                <a:schemeClr val="tx2"/>
              </a:solidFill>
            </a:rPr>
            <a:t>8</a:t>
          </a:r>
          <a:endParaRPr lang="en-US" sz="1100" dirty="0">
            <a:solidFill>
              <a:schemeClr val="tx2"/>
            </a:solidFill>
          </a:endParaRPr>
        </a:p>
      </cdr:txBody>
    </cdr:sp>
  </cdr:relSizeAnchor>
</c:userShapes>
</file>

<file path=ppt/drawings/drawing23.xml><?xml version="1.0" encoding="utf-8"?>
<c:userShapes xmlns:c="http://schemas.openxmlformats.org/drawingml/2006/chart">
  <cdr:relSizeAnchor xmlns:cdr="http://schemas.openxmlformats.org/drawingml/2006/chartDrawing">
    <cdr:from>
      <cdr:x>0.44517</cdr:x>
      <cdr:y>0.5</cdr:y>
    </cdr:from>
    <cdr:to>
      <cdr:x>0.61749</cdr:x>
      <cdr:y>0.68268</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831088" y="505786"/>
          <a:ext cx="321705"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sz="1100" dirty="0">
              <a:solidFill>
                <a:schemeClr val="tx2"/>
              </a:solidFill>
            </a:rPr>
            <a:t>27</a:t>
          </a:r>
        </a:p>
      </cdr:txBody>
    </cdr:sp>
  </cdr:relSizeAnchor>
</c:userShapes>
</file>

<file path=ppt/drawings/drawing24.xml><?xml version="1.0" encoding="utf-8"?>
<c:userShapes xmlns:c="http://schemas.openxmlformats.org/drawingml/2006/chart">
  <cdr:relSizeAnchor xmlns:cdr="http://schemas.openxmlformats.org/drawingml/2006/chartDrawing">
    <cdr:from>
      <cdr:x>0.48665</cdr:x>
      <cdr:y>0.35013</cdr:y>
    </cdr:from>
    <cdr:to>
      <cdr:x>0.74129</cdr:x>
      <cdr:y>0.53281</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908536" y="354180"/>
          <a:ext cx="475383"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lnSpc>
              <a:spcPct val="120000"/>
            </a:lnSpc>
          </a:pPr>
          <a:r>
            <a:rPr lang="en-US" dirty="0">
              <a:solidFill>
                <a:schemeClr val="tx2"/>
              </a:solidFill>
            </a:rPr>
            <a:t>8</a:t>
          </a:r>
        </a:p>
      </cdr:txBody>
    </cdr:sp>
  </cdr:relSizeAnchor>
</c:userShapes>
</file>

<file path=ppt/drawings/drawing3.xml><?xml version="1.0" encoding="utf-8"?>
<c:userShapes xmlns:c="http://schemas.openxmlformats.org/drawingml/2006/chart">
  <cdr:relSizeAnchor xmlns:cdr="http://schemas.openxmlformats.org/drawingml/2006/chartDrawing">
    <cdr:from>
      <cdr:x>0.44517</cdr:x>
      <cdr:y>0.5</cdr:y>
    </cdr:from>
    <cdr:to>
      <cdr:x>0.61749</cdr:x>
      <cdr:y>0.65786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85298"/>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 7</a:t>
          </a:r>
          <a:endParaRPr lang="en-US" sz="1100" dirty="0">
            <a:solidFill>
              <a:schemeClr val="tx2"/>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0.44517</cdr:x>
      <cdr:y>0.5</cdr:y>
    </cdr:from>
    <cdr:to>
      <cdr:x>0.61749</cdr:x>
      <cdr:y>0.66561</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57929"/>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14</a:t>
          </a:r>
          <a:endParaRPr lang="en-US" sz="1100" dirty="0">
            <a:solidFill>
              <a:schemeClr val="tx2"/>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0.44517</cdr:x>
      <cdr:y>0.5</cdr:y>
    </cdr:from>
    <cdr:to>
      <cdr:x>0.61749</cdr:x>
      <cdr:y>0.66385</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63908"/>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sz="1100" dirty="0">
              <a:solidFill>
                <a:schemeClr val="tx2"/>
              </a:solidFill>
            </a:rPr>
            <a:t>37</a:t>
          </a:r>
        </a:p>
      </cdr:txBody>
    </cdr:sp>
  </cdr:relSizeAnchor>
</c:userShapes>
</file>

<file path=ppt/drawings/drawing6.xml><?xml version="1.0" encoding="utf-8"?>
<c:userShapes xmlns:c="http://schemas.openxmlformats.org/drawingml/2006/chart">
  <cdr:relSizeAnchor xmlns:cdr="http://schemas.openxmlformats.org/drawingml/2006/chartDrawing">
    <cdr:from>
      <cdr:x>0.44517</cdr:x>
      <cdr:y>0.5</cdr:y>
    </cdr:from>
    <cdr:to>
      <cdr:x>0.61749</cdr:x>
      <cdr:y>0.66077</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4723"/>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44</a:t>
          </a:r>
          <a:endParaRPr lang="en-US" sz="1100" dirty="0">
            <a:solidFill>
              <a:schemeClr val="tx2"/>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0.44517</cdr:x>
      <cdr:y>0.5</cdr:y>
    </cdr:from>
    <cdr:to>
      <cdr:x>0.61749</cdr:x>
      <cdr:y>0.66385</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63908"/>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16</a:t>
          </a:r>
          <a:endParaRPr lang="en-US" sz="1100" dirty="0">
            <a:solidFill>
              <a:schemeClr val="tx2"/>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0.44517</cdr:x>
      <cdr:y>0.5</cdr:y>
    </cdr:from>
    <cdr:to>
      <cdr:x>0.61749</cdr:x>
      <cdr:y>0.66534</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58831"/>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28</a:t>
          </a:r>
          <a:endParaRPr lang="en-US" sz="1100" dirty="0">
            <a:solidFill>
              <a:schemeClr val="tx2"/>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0.44517</cdr:x>
      <cdr:y>0.5</cdr:y>
    </cdr:from>
    <cdr:to>
      <cdr:x>0.61749</cdr:x>
      <cdr:y>0.66196</cdr:y>
    </cdr:to>
    <cdr:sp macro="" textlink="">
      <cdr:nvSpPr>
        <cdr:cNvPr id="3" name="TextBox 2">
          <a:extLst xmlns:a="http://schemas.openxmlformats.org/drawingml/2006/main">
            <a:ext uri="{FF2B5EF4-FFF2-40B4-BE49-F238E27FC236}">
              <a16:creationId xmlns:a16="http://schemas.microsoft.com/office/drawing/2014/main" id="{AC4BE53A-2915-4640-B45A-75481D154114}"/>
            </a:ext>
          </a:extLst>
        </cdr:cNvPr>
        <cdr:cNvSpPr txBox="1"/>
      </cdr:nvSpPr>
      <cdr:spPr>
        <a:xfrm xmlns:a="http://schemas.openxmlformats.org/drawingml/2006/main">
          <a:off x="660616" y="570500"/>
          <a:ext cx="255716" cy="18479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nSpc>
              <a:spcPct val="120000"/>
            </a:lnSpc>
          </a:pPr>
          <a:r>
            <a:rPr lang="en-US" dirty="0">
              <a:solidFill>
                <a:schemeClr val="tx2"/>
              </a:solidFill>
            </a:rPr>
            <a:t> 8</a:t>
          </a:r>
          <a:endParaRPr lang="en-US" sz="1100" dirty="0">
            <a:solidFill>
              <a:schemeClr val="tx2"/>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51" tIns="48325" rIns="96651" bIns="48325" rtlCol="0"/>
          <a:lstStyle>
            <a:lvl1pPr algn="r">
              <a:defRPr sz="1200"/>
            </a:lvl1pPr>
          </a:lstStyle>
          <a:p>
            <a:fld id="{04C89EDB-3FDD-4915-A3CE-62FA29C01A32}" type="datetimeFigureOut">
              <a:rPr lang="en-US" smtClean="0"/>
              <a:t>10/4/2024</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51" tIns="48325" rIns="96651" bIns="48325" rtlCol="0" anchor="b"/>
          <a:lstStyle>
            <a:lvl1pPr algn="r">
              <a:defRPr sz="1200"/>
            </a:lvl1pPr>
          </a:lstStyle>
          <a:p>
            <a:fld id="{A5042649-1860-4D03-9360-22C2D8836B44}" type="slidenum">
              <a:rPr lang="en-US" smtClean="0"/>
              <a:t>‹#›</a:t>
            </a:fld>
            <a:endParaRPr lang="en-US"/>
          </a:p>
        </p:txBody>
      </p:sp>
    </p:spTree>
    <p:extLst>
      <p:ext uri="{BB962C8B-B14F-4D97-AF65-F5344CB8AC3E}">
        <p14:creationId xmlns:p14="http://schemas.microsoft.com/office/powerpoint/2010/main" val="63366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51" tIns="48325" rIns="96651" bIns="48325" rtlCol="0"/>
          <a:lstStyle>
            <a:lvl1pPr algn="r">
              <a:defRPr sz="1200"/>
            </a:lvl1pPr>
          </a:lstStyle>
          <a:p>
            <a:fld id="{054499FB-0CC7-453D-9493-CBDCD6D233E2}" type="datetimeFigureOut">
              <a:rPr lang="en-US" smtClean="0"/>
              <a:t>10/4/2024</a:t>
            </a:fld>
            <a:endParaRPr lang="en-US"/>
          </a:p>
        </p:txBody>
      </p:sp>
      <p:sp>
        <p:nvSpPr>
          <p:cNvPr id="4" name="Slide Image Placeholder 3"/>
          <p:cNvSpPr>
            <a:spLocks noGrp="1" noRot="1" noChangeAspect="1"/>
          </p:cNvSpPr>
          <p:nvPr>
            <p:ph type="sldImg" idx="2"/>
          </p:nvPr>
        </p:nvSpPr>
        <p:spPr>
          <a:xfrm>
            <a:off x="2973388" y="549275"/>
            <a:ext cx="3654425" cy="274161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960121" y="3474721"/>
            <a:ext cx="7680960" cy="329184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51" tIns="48325" rIns="96651" bIns="48325" rtlCol="0" anchor="b"/>
          <a:lstStyle>
            <a:lvl1pPr algn="r">
              <a:defRPr sz="1200"/>
            </a:lvl1pPr>
          </a:lstStyle>
          <a:p>
            <a:fld id="{4476A24B-926E-40EB-9E1B-5321DC3775E5}" type="slidenum">
              <a:rPr lang="en-US" smtClean="0"/>
              <a:t>‹#›</a:t>
            </a:fld>
            <a:endParaRPr lang="en-US"/>
          </a:p>
        </p:txBody>
      </p:sp>
    </p:spTree>
    <p:extLst>
      <p:ext uri="{BB962C8B-B14F-4D97-AF65-F5344CB8AC3E}">
        <p14:creationId xmlns:p14="http://schemas.microsoft.com/office/powerpoint/2010/main" val="2167594663"/>
      </p:ext>
    </p:extLst>
  </p:cSld>
  <p:clrMap bg1="lt1" tx1="dk1" bg2="lt2" tx2="dk2" accent1="accent1" accent2="accent2" accent3="accent3" accent4="accent4" accent5="accent5" accent6="accent6" hlink="hlink" folHlink="folHlink"/>
  <p:notesStyle>
    <a:lvl1pPr marL="117475" indent="-117475" algn="l" defTabSz="914400" rtl="0" eaLnBrk="1" latinLnBrk="0" hangingPunct="1">
      <a:lnSpc>
        <a:spcPct val="110000"/>
      </a:lnSpc>
      <a:buFont typeface="Arial" panose="020B0604020202020204" pitchFamily="34" charset="0"/>
      <a:buChar char="•"/>
      <a:defRPr sz="1400" kern="1200">
        <a:solidFill>
          <a:schemeClr val="tx1"/>
        </a:solidFill>
        <a:latin typeface="+mn-lt"/>
        <a:ea typeface="+mn-ea"/>
        <a:cs typeface="+mn-cs"/>
      </a:defRPr>
    </a:lvl1pPr>
    <a:lvl2pPr marL="228600" indent="-11112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6075" indent="-117475"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457200" indent="-11112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457200" indent="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1</a:t>
            </a:fld>
            <a:endParaRPr lang="en-US"/>
          </a:p>
        </p:txBody>
      </p:sp>
    </p:spTree>
    <p:extLst>
      <p:ext uri="{BB962C8B-B14F-4D97-AF65-F5344CB8AC3E}">
        <p14:creationId xmlns:p14="http://schemas.microsoft.com/office/powerpoint/2010/main" val="525300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21</a:t>
            </a:fld>
            <a:endParaRPr lang="en-US"/>
          </a:p>
        </p:txBody>
      </p:sp>
    </p:spTree>
    <p:extLst>
      <p:ext uri="{BB962C8B-B14F-4D97-AF65-F5344CB8AC3E}">
        <p14:creationId xmlns:p14="http://schemas.microsoft.com/office/powerpoint/2010/main" val="366767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22</a:t>
            </a:fld>
            <a:endParaRPr lang="en-US"/>
          </a:p>
        </p:txBody>
      </p:sp>
    </p:spTree>
    <p:extLst>
      <p:ext uri="{BB962C8B-B14F-4D97-AF65-F5344CB8AC3E}">
        <p14:creationId xmlns:p14="http://schemas.microsoft.com/office/powerpoint/2010/main" val="164812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23</a:t>
            </a:fld>
            <a:endParaRPr lang="en-US"/>
          </a:p>
        </p:txBody>
      </p:sp>
    </p:spTree>
    <p:extLst>
      <p:ext uri="{BB962C8B-B14F-4D97-AF65-F5344CB8AC3E}">
        <p14:creationId xmlns:p14="http://schemas.microsoft.com/office/powerpoint/2010/main" val="481284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7900">
              <a:defRPr/>
            </a:pPr>
            <a:fld id="{4476A24B-926E-40EB-9E1B-5321DC3775E5}" type="slidenum">
              <a:rPr lang="en-US">
                <a:solidFill>
                  <a:prstClr val="black"/>
                </a:solidFill>
                <a:latin typeface="Franklin Gothic Book"/>
              </a:rPr>
              <a:pPr defTabSz="937900">
                <a:defRPr/>
              </a:pPr>
              <a:t>25</a:t>
            </a:fld>
            <a:endParaRPr lang="en-US">
              <a:solidFill>
                <a:prstClr val="black"/>
              </a:solidFill>
              <a:latin typeface="Franklin Gothic Book"/>
            </a:endParaRPr>
          </a:p>
        </p:txBody>
      </p:sp>
    </p:spTree>
    <p:extLst>
      <p:ext uri="{BB962C8B-B14F-4D97-AF65-F5344CB8AC3E}">
        <p14:creationId xmlns:p14="http://schemas.microsoft.com/office/powerpoint/2010/main" val="2836330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7900">
              <a:defRPr/>
            </a:pPr>
            <a:fld id="{4476A24B-926E-40EB-9E1B-5321DC3775E5}" type="slidenum">
              <a:rPr lang="en-US">
                <a:solidFill>
                  <a:prstClr val="black"/>
                </a:solidFill>
                <a:latin typeface="Franklin Gothic Book"/>
              </a:rPr>
              <a:pPr defTabSz="937900">
                <a:defRPr/>
              </a:pPr>
              <a:t>26</a:t>
            </a:fld>
            <a:endParaRPr lang="en-US">
              <a:solidFill>
                <a:prstClr val="black"/>
              </a:solidFill>
              <a:latin typeface="Franklin Gothic Book"/>
            </a:endParaRPr>
          </a:p>
        </p:txBody>
      </p:sp>
    </p:spTree>
    <p:extLst>
      <p:ext uri="{BB962C8B-B14F-4D97-AF65-F5344CB8AC3E}">
        <p14:creationId xmlns:p14="http://schemas.microsoft.com/office/powerpoint/2010/main" val="225955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27</a:t>
            </a:fld>
            <a:endParaRPr lang="en-US"/>
          </a:p>
        </p:txBody>
      </p:sp>
    </p:spTree>
    <p:extLst>
      <p:ext uri="{BB962C8B-B14F-4D97-AF65-F5344CB8AC3E}">
        <p14:creationId xmlns:p14="http://schemas.microsoft.com/office/powerpoint/2010/main" val="4046227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29</a:t>
            </a:fld>
            <a:endParaRPr lang="en-US"/>
          </a:p>
        </p:txBody>
      </p:sp>
    </p:spTree>
    <p:extLst>
      <p:ext uri="{BB962C8B-B14F-4D97-AF65-F5344CB8AC3E}">
        <p14:creationId xmlns:p14="http://schemas.microsoft.com/office/powerpoint/2010/main" val="196257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30</a:t>
            </a:fld>
            <a:endParaRPr lang="en-US"/>
          </a:p>
        </p:txBody>
      </p:sp>
    </p:spTree>
    <p:extLst>
      <p:ext uri="{BB962C8B-B14F-4D97-AF65-F5344CB8AC3E}">
        <p14:creationId xmlns:p14="http://schemas.microsoft.com/office/powerpoint/2010/main" val="226097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31</a:t>
            </a:fld>
            <a:endParaRPr lang="en-US"/>
          </a:p>
        </p:txBody>
      </p:sp>
    </p:spTree>
    <p:extLst>
      <p:ext uri="{BB962C8B-B14F-4D97-AF65-F5344CB8AC3E}">
        <p14:creationId xmlns:p14="http://schemas.microsoft.com/office/powerpoint/2010/main" val="128676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34</a:t>
            </a:fld>
            <a:endParaRPr lang="en-US"/>
          </a:p>
        </p:txBody>
      </p:sp>
    </p:spTree>
    <p:extLst>
      <p:ext uri="{BB962C8B-B14F-4D97-AF65-F5344CB8AC3E}">
        <p14:creationId xmlns:p14="http://schemas.microsoft.com/office/powerpoint/2010/main" val="48649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3</a:t>
            </a:fld>
            <a:endParaRPr lang="en-US"/>
          </a:p>
        </p:txBody>
      </p:sp>
    </p:spTree>
    <p:extLst>
      <p:ext uri="{BB962C8B-B14F-4D97-AF65-F5344CB8AC3E}">
        <p14:creationId xmlns:p14="http://schemas.microsoft.com/office/powerpoint/2010/main" val="2646694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35</a:t>
            </a:fld>
            <a:endParaRPr lang="en-US"/>
          </a:p>
        </p:txBody>
      </p:sp>
    </p:spTree>
    <p:extLst>
      <p:ext uri="{BB962C8B-B14F-4D97-AF65-F5344CB8AC3E}">
        <p14:creationId xmlns:p14="http://schemas.microsoft.com/office/powerpoint/2010/main" val="1353685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40</a:t>
            </a:fld>
            <a:endParaRPr lang="en-US"/>
          </a:p>
        </p:txBody>
      </p:sp>
    </p:spTree>
    <p:extLst>
      <p:ext uri="{BB962C8B-B14F-4D97-AF65-F5344CB8AC3E}">
        <p14:creationId xmlns:p14="http://schemas.microsoft.com/office/powerpoint/2010/main" val="3067356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43</a:t>
            </a:fld>
            <a:endParaRPr lang="en-US"/>
          </a:p>
        </p:txBody>
      </p:sp>
    </p:spTree>
    <p:extLst>
      <p:ext uri="{BB962C8B-B14F-4D97-AF65-F5344CB8AC3E}">
        <p14:creationId xmlns:p14="http://schemas.microsoft.com/office/powerpoint/2010/main" val="3532086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46</a:t>
            </a:fld>
            <a:endParaRPr lang="en-US"/>
          </a:p>
        </p:txBody>
      </p:sp>
    </p:spTree>
    <p:extLst>
      <p:ext uri="{BB962C8B-B14F-4D97-AF65-F5344CB8AC3E}">
        <p14:creationId xmlns:p14="http://schemas.microsoft.com/office/powerpoint/2010/main" val="2735311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49</a:t>
            </a:fld>
            <a:endParaRPr lang="en-US"/>
          </a:p>
        </p:txBody>
      </p:sp>
    </p:spTree>
    <p:extLst>
      <p:ext uri="{BB962C8B-B14F-4D97-AF65-F5344CB8AC3E}">
        <p14:creationId xmlns:p14="http://schemas.microsoft.com/office/powerpoint/2010/main" val="3145784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50</a:t>
            </a:fld>
            <a:endParaRPr lang="en-US"/>
          </a:p>
        </p:txBody>
      </p:sp>
    </p:spTree>
    <p:extLst>
      <p:ext uri="{BB962C8B-B14F-4D97-AF65-F5344CB8AC3E}">
        <p14:creationId xmlns:p14="http://schemas.microsoft.com/office/powerpoint/2010/main" val="3886163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54</a:t>
            </a:fld>
            <a:endParaRPr lang="en-US"/>
          </a:p>
        </p:txBody>
      </p:sp>
    </p:spTree>
    <p:extLst>
      <p:ext uri="{BB962C8B-B14F-4D97-AF65-F5344CB8AC3E}">
        <p14:creationId xmlns:p14="http://schemas.microsoft.com/office/powerpoint/2010/main" val="2831438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56</a:t>
            </a:fld>
            <a:endParaRPr lang="en-US"/>
          </a:p>
        </p:txBody>
      </p:sp>
    </p:spTree>
    <p:extLst>
      <p:ext uri="{BB962C8B-B14F-4D97-AF65-F5344CB8AC3E}">
        <p14:creationId xmlns:p14="http://schemas.microsoft.com/office/powerpoint/2010/main" val="3499325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57</a:t>
            </a:fld>
            <a:endParaRPr lang="en-US"/>
          </a:p>
        </p:txBody>
      </p:sp>
    </p:spTree>
    <p:extLst>
      <p:ext uri="{BB962C8B-B14F-4D97-AF65-F5344CB8AC3E}">
        <p14:creationId xmlns:p14="http://schemas.microsoft.com/office/powerpoint/2010/main" val="2488628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58</a:t>
            </a:fld>
            <a:endParaRPr lang="en-US"/>
          </a:p>
        </p:txBody>
      </p:sp>
    </p:spTree>
    <p:extLst>
      <p:ext uri="{BB962C8B-B14F-4D97-AF65-F5344CB8AC3E}">
        <p14:creationId xmlns:p14="http://schemas.microsoft.com/office/powerpoint/2010/main" val="201257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5</a:t>
            </a:fld>
            <a:endParaRPr lang="en-US"/>
          </a:p>
        </p:txBody>
      </p:sp>
    </p:spTree>
    <p:extLst>
      <p:ext uri="{BB962C8B-B14F-4D97-AF65-F5344CB8AC3E}">
        <p14:creationId xmlns:p14="http://schemas.microsoft.com/office/powerpoint/2010/main" val="3776299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66</a:t>
            </a:fld>
            <a:endParaRPr lang="en-US"/>
          </a:p>
        </p:txBody>
      </p:sp>
    </p:spTree>
    <p:extLst>
      <p:ext uri="{BB962C8B-B14F-4D97-AF65-F5344CB8AC3E}">
        <p14:creationId xmlns:p14="http://schemas.microsoft.com/office/powerpoint/2010/main" val="3396919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73</a:t>
            </a:fld>
            <a:endParaRPr lang="en-US"/>
          </a:p>
        </p:txBody>
      </p:sp>
    </p:spTree>
    <p:extLst>
      <p:ext uri="{BB962C8B-B14F-4D97-AF65-F5344CB8AC3E}">
        <p14:creationId xmlns:p14="http://schemas.microsoft.com/office/powerpoint/2010/main" val="899166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74</a:t>
            </a:fld>
            <a:endParaRPr lang="en-US"/>
          </a:p>
        </p:txBody>
      </p:sp>
    </p:spTree>
    <p:extLst>
      <p:ext uri="{BB962C8B-B14F-4D97-AF65-F5344CB8AC3E}">
        <p14:creationId xmlns:p14="http://schemas.microsoft.com/office/powerpoint/2010/main" val="3314623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75</a:t>
            </a:fld>
            <a:endParaRPr lang="en-US"/>
          </a:p>
        </p:txBody>
      </p:sp>
    </p:spTree>
    <p:extLst>
      <p:ext uri="{BB962C8B-B14F-4D97-AF65-F5344CB8AC3E}">
        <p14:creationId xmlns:p14="http://schemas.microsoft.com/office/powerpoint/2010/main" val="2349207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81</a:t>
            </a:fld>
            <a:endParaRPr lang="en-US"/>
          </a:p>
        </p:txBody>
      </p:sp>
    </p:spTree>
    <p:extLst>
      <p:ext uri="{BB962C8B-B14F-4D97-AF65-F5344CB8AC3E}">
        <p14:creationId xmlns:p14="http://schemas.microsoft.com/office/powerpoint/2010/main" val="13313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7</a:t>
            </a:fld>
            <a:endParaRPr lang="en-US"/>
          </a:p>
        </p:txBody>
      </p:sp>
    </p:spTree>
    <p:extLst>
      <p:ext uri="{BB962C8B-B14F-4D97-AF65-F5344CB8AC3E}">
        <p14:creationId xmlns:p14="http://schemas.microsoft.com/office/powerpoint/2010/main" val="340714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10</a:t>
            </a:fld>
            <a:endParaRPr lang="en-US"/>
          </a:p>
        </p:txBody>
      </p:sp>
    </p:spTree>
    <p:extLst>
      <p:ext uri="{BB962C8B-B14F-4D97-AF65-F5344CB8AC3E}">
        <p14:creationId xmlns:p14="http://schemas.microsoft.com/office/powerpoint/2010/main" val="3805889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11</a:t>
            </a:fld>
            <a:endParaRPr lang="en-US"/>
          </a:p>
        </p:txBody>
      </p:sp>
    </p:spTree>
    <p:extLst>
      <p:ext uri="{BB962C8B-B14F-4D97-AF65-F5344CB8AC3E}">
        <p14:creationId xmlns:p14="http://schemas.microsoft.com/office/powerpoint/2010/main" val="41252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A24B-926E-40EB-9E1B-5321DC3775E5}" type="slidenum">
              <a:rPr lang="en-US" smtClean="0"/>
              <a:t>12</a:t>
            </a:fld>
            <a:endParaRPr lang="en-US"/>
          </a:p>
        </p:txBody>
      </p:sp>
    </p:spTree>
    <p:extLst>
      <p:ext uri="{BB962C8B-B14F-4D97-AF65-F5344CB8AC3E}">
        <p14:creationId xmlns:p14="http://schemas.microsoft.com/office/powerpoint/2010/main" val="252404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19</a:t>
            </a:fld>
            <a:endParaRPr lang="en-US"/>
          </a:p>
        </p:txBody>
      </p:sp>
    </p:spTree>
    <p:extLst>
      <p:ext uri="{BB962C8B-B14F-4D97-AF65-F5344CB8AC3E}">
        <p14:creationId xmlns:p14="http://schemas.microsoft.com/office/powerpoint/2010/main" val="229676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6A24B-926E-40EB-9E1B-5321DC3775E5}" type="slidenum">
              <a:rPr lang="en-US" smtClean="0"/>
              <a:t>20</a:t>
            </a:fld>
            <a:endParaRPr lang="en-US"/>
          </a:p>
        </p:txBody>
      </p:sp>
    </p:spTree>
    <p:extLst>
      <p:ext uri="{BB962C8B-B14F-4D97-AF65-F5344CB8AC3E}">
        <p14:creationId xmlns:p14="http://schemas.microsoft.com/office/powerpoint/2010/main" val="1489887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0">
              <a:schemeClr val="accent1"/>
            </a:gs>
            <a:gs pos="77000">
              <a:schemeClr val="accent1">
                <a:lumMod val="3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reeform 2"/>
          <p:cNvSpPr/>
          <p:nvPr userDrawn="1"/>
        </p:nvSpPr>
        <p:spPr bwMode="ltGray">
          <a:xfrm>
            <a:off x="-6350" y="12700"/>
            <a:ext cx="5994400" cy="6840538"/>
          </a:xfrm>
          <a:custGeom>
            <a:avLst/>
            <a:gdLst>
              <a:gd name="connsiteX0" fmla="*/ 0 w 6057900"/>
              <a:gd name="connsiteY0" fmla="*/ 1117600 h 6851650"/>
              <a:gd name="connsiteX1" fmla="*/ 0 w 6057900"/>
              <a:gd name="connsiteY1" fmla="*/ 6851650 h 6851650"/>
              <a:gd name="connsiteX2" fmla="*/ 6057900 w 6057900"/>
              <a:gd name="connsiteY2" fmla="*/ 0 h 6851650"/>
              <a:gd name="connsiteX3" fmla="*/ 1911350 w 6057900"/>
              <a:gd name="connsiteY3"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40538"/>
              <a:gd name="connsiteX1" fmla="*/ 2381 w 6057900"/>
              <a:gd name="connsiteY1" fmla="*/ 6839744 h 6840538"/>
              <a:gd name="connsiteX2" fmla="*/ 84931 w 6057900"/>
              <a:gd name="connsiteY2" fmla="*/ 6840538 h 6840538"/>
              <a:gd name="connsiteX3" fmla="*/ 6057900 w 6057900"/>
              <a:gd name="connsiteY3" fmla="*/ 0 h 6840538"/>
              <a:gd name="connsiteX4" fmla="*/ 1911350 w 6057900"/>
              <a:gd name="connsiteY4" fmla="*/ 0 h 6840538"/>
              <a:gd name="connsiteX0" fmla="*/ 0 w 5994400"/>
              <a:gd name="connsiteY0" fmla="*/ 1117600 h 6840538"/>
              <a:gd name="connsiteX1" fmla="*/ 2381 w 5994400"/>
              <a:gd name="connsiteY1" fmla="*/ 6839744 h 6840538"/>
              <a:gd name="connsiteX2" fmla="*/ 84931 w 5994400"/>
              <a:gd name="connsiteY2" fmla="*/ 6840538 h 6840538"/>
              <a:gd name="connsiteX3" fmla="*/ 5994400 w 5994400"/>
              <a:gd name="connsiteY3" fmla="*/ 0 h 6840538"/>
              <a:gd name="connsiteX4" fmla="*/ 1911350 w 5994400"/>
              <a:gd name="connsiteY4" fmla="*/ 0 h 684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400" h="6840538">
                <a:moveTo>
                  <a:pt x="0" y="1117600"/>
                </a:moveTo>
                <a:cubicBezTo>
                  <a:pt x="794" y="3024981"/>
                  <a:pt x="1587" y="4932363"/>
                  <a:pt x="2381" y="6839744"/>
                </a:cubicBezTo>
                <a:lnTo>
                  <a:pt x="84931" y="6840538"/>
                </a:lnTo>
                <a:lnTo>
                  <a:pt x="5994400" y="0"/>
                </a:lnTo>
                <a:lnTo>
                  <a:pt x="1911350" y="0"/>
                </a:lnTo>
              </a:path>
            </a:pathLst>
          </a:custGeom>
          <a:gradFill flip="none" rotWithShape="1">
            <a:gsLst>
              <a:gs pos="100000">
                <a:schemeClr val="accent1">
                  <a:alpha val="0"/>
                </a:schemeClr>
              </a:gs>
              <a:gs pos="0">
                <a:schemeClr val="accent1">
                  <a:alpha val="3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755" y="1812641"/>
            <a:ext cx="7781756" cy="2225262"/>
          </a:xfrm>
        </p:spPr>
        <p:txBody>
          <a:bodyPr anchor="ctr"/>
          <a:lstStyle>
            <a:lvl1pPr>
              <a:defRPr sz="5500">
                <a:solidFill>
                  <a:schemeClr val="bg1"/>
                </a:solidFill>
              </a:defRPr>
            </a:lvl1pPr>
          </a:lstStyle>
          <a:p>
            <a:r>
              <a:rPr lang="en-US"/>
              <a:t>Click to edit Master title style</a:t>
            </a:r>
          </a:p>
        </p:txBody>
      </p:sp>
      <p:sp>
        <p:nvSpPr>
          <p:cNvPr id="10" name="Text Placeholder 9"/>
          <p:cNvSpPr>
            <a:spLocks noGrp="1"/>
          </p:cNvSpPr>
          <p:nvPr>
            <p:ph type="body" sz="quarter" idx="14" hasCustomPrompt="1"/>
          </p:nvPr>
        </p:nvSpPr>
        <p:spPr>
          <a:xfrm>
            <a:off x="674703" y="4528530"/>
            <a:ext cx="7783445" cy="1415772"/>
          </a:xfrm>
        </p:spPr>
        <p:txBody>
          <a:bodyPr>
            <a:noAutofit/>
          </a:bodyPr>
          <a:lstStyle>
            <a:lvl1pPr marL="0" indent="0">
              <a:lnSpc>
                <a:spcPct val="95000"/>
              </a:lnSpc>
              <a:spcAft>
                <a:spcPts val="0"/>
              </a:spcAft>
              <a:buFont typeface="Arial" panose="020B0604020202020204" pitchFamily="34" charset="0"/>
              <a:buChar char="​"/>
              <a:defRPr sz="2100" b="0">
                <a:solidFill>
                  <a:schemeClr val="accent1"/>
                </a:solidFill>
                <a:latin typeface="Franklin Gothic Demi Cond" panose="020B0706030402020204" pitchFamily="34" charset="0"/>
              </a:defRPr>
            </a:lvl1pPr>
            <a:lvl2pPr marL="0" indent="0">
              <a:lnSpc>
                <a:spcPct val="95000"/>
              </a:lnSpc>
              <a:spcBef>
                <a:spcPts val="0"/>
              </a:spcBef>
              <a:spcAft>
                <a:spcPts val="200"/>
              </a:spcAft>
              <a:buFont typeface="Arial" panose="020B0604020202020204" pitchFamily="34" charset="0"/>
              <a:buChar char="​"/>
              <a:defRPr sz="1500">
                <a:solidFill>
                  <a:schemeClr val="bg1"/>
                </a:solidFill>
              </a:defRPr>
            </a:lvl2pPr>
            <a:lvl3pPr marL="0" indent="0">
              <a:lnSpc>
                <a:spcPct val="95000"/>
              </a:lnSpc>
              <a:spcBef>
                <a:spcPts val="0"/>
              </a:spcBef>
              <a:spcAft>
                <a:spcPts val="200"/>
              </a:spcAft>
              <a:buFont typeface="Arial" panose="020B0604020202020204" pitchFamily="34" charset="0"/>
              <a:buChar char="​"/>
              <a:defRPr sz="15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p:nvPr userDrawn="1"/>
        </p:nvGrpSpPr>
        <p:grpSpPr>
          <a:xfrm>
            <a:off x="678035" y="1640590"/>
            <a:ext cx="7780165"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 name="Rectangle 5">
            <a:extLst>
              <a:ext uri="{FF2B5EF4-FFF2-40B4-BE49-F238E27FC236}">
                <a16:creationId xmlns:a16="http://schemas.microsoft.com/office/drawing/2014/main" id="{ED2E7A5F-0EC0-4E1B-A92E-E480E8D2075F}"/>
              </a:ext>
            </a:extLst>
          </p:cNvPr>
          <p:cNvSpPr/>
          <p:nvPr userDrawn="1"/>
        </p:nvSpPr>
        <p:spPr>
          <a:xfrm>
            <a:off x="-50414" y="6022564"/>
            <a:ext cx="3800378" cy="67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E5E3F8A6-2BE2-46B5-BEDC-2E8438074C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314891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42184"/>
            <a:ext cx="7772400" cy="914402"/>
          </a:xfrm>
        </p:spPr>
        <p:txBody>
          <a:bodyPr/>
          <a:lstStyle>
            <a:lvl1pPr>
              <a:defRPr>
                <a:latin typeface="+mj-lt"/>
              </a:defRPr>
            </a:lvl1pPr>
          </a:lstStyle>
          <a:p>
            <a:r>
              <a:rPr lang="en-US"/>
              <a:t>click to edit master title style</a:t>
            </a:r>
          </a:p>
        </p:txBody>
      </p:sp>
      <p:sp>
        <p:nvSpPr>
          <p:cNvPr id="8" name="TextBox 7"/>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19" name="Text Placeholder 2"/>
          <p:cNvSpPr>
            <a:spLocks noGrp="1"/>
          </p:cNvSpPr>
          <p:nvPr>
            <p:ph type="body" idx="28" hasCustomPrompt="1"/>
          </p:nvPr>
        </p:nvSpPr>
        <p:spPr>
          <a:xfrm>
            <a:off x="685800" y="390236"/>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hart Placeholder 3"/>
          <p:cNvSpPr>
            <a:spLocks noGrp="1"/>
          </p:cNvSpPr>
          <p:nvPr userDrawn="1">
            <p:ph type="chart" sz="quarter" idx="29" hasCustomPrompt="1"/>
          </p:nvPr>
        </p:nvSpPr>
        <p:spPr>
          <a:xfrm>
            <a:off x="685800" y="1756585"/>
            <a:ext cx="7772400" cy="4000500"/>
          </a:xfrm>
        </p:spPr>
        <p:txBody>
          <a:bodyPr/>
          <a:lstStyle>
            <a:lvl1pPr algn="ctr">
              <a:defRPr>
                <a:solidFill>
                  <a:schemeClr val="tx2"/>
                </a:solidFill>
              </a:defRPr>
            </a:lvl1pPr>
          </a:lstStyle>
          <a:p>
            <a:r>
              <a:rPr lang="en-US"/>
              <a:t>Click to insert chart from template</a:t>
            </a:r>
          </a:p>
        </p:txBody>
      </p:sp>
      <p:sp>
        <p:nvSpPr>
          <p:cNvPr id="9" name="Text Placeholder 10">
            <a:extLst>
              <a:ext uri="{FF2B5EF4-FFF2-40B4-BE49-F238E27FC236}">
                <a16:creationId xmlns:a16="http://schemas.microsoft.com/office/drawing/2014/main" id="{83D9B05C-2C9D-4F12-908A-4B381A0CD97A}"/>
              </a:ext>
            </a:extLst>
          </p:cNvPr>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10" name="Picture 9" descr="A picture containing drawing&#10;&#10;Description automatically generated">
            <a:extLst>
              <a:ext uri="{FF2B5EF4-FFF2-40B4-BE49-F238E27FC236}">
                <a16:creationId xmlns:a16="http://schemas.microsoft.com/office/drawing/2014/main" id="{4F2155F8-A0BC-46E7-A52A-1F74DA96B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133430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Box 7"/>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5" name="Text Placeholder 10">
            <a:extLst>
              <a:ext uri="{FF2B5EF4-FFF2-40B4-BE49-F238E27FC236}">
                <a16:creationId xmlns:a16="http://schemas.microsoft.com/office/drawing/2014/main" id="{F96E1082-E711-4564-A0C6-D665FE3568C5}"/>
              </a:ext>
            </a:extLst>
          </p:cNvPr>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6" name="Picture 5" descr="A picture containing drawing&#10;&#10;Description automatically generated">
            <a:extLst>
              <a:ext uri="{FF2B5EF4-FFF2-40B4-BE49-F238E27FC236}">
                <a16:creationId xmlns:a16="http://schemas.microsoft.com/office/drawing/2014/main" id="{C0832224-1AC9-4536-817B-9634FD331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290282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Dark">
    <p:bg>
      <p:bgPr>
        <a:gradFill>
          <a:gsLst>
            <a:gs pos="0">
              <a:schemeClr val="accent1"/>
            </a:gs>
            <a:gs pos="77000">
              <a:schemeClr val="accent1">
                <a:lumMod val="3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reeform 2"/>
          <p:cNvSpPr/>
          <p:nvPr userDrawn="1"/>
        </p:nvSpPr>
        <p:spPr bwMode="ltGray">
          <a:xfrm>
            <a:off x="-6350" y="12700"/>
            <a:ext cx="5994400" cy="6840538"/>
          </a:xfrm>
          <a:custGeom>
            <a:avLst/>
            <a:gdLst>
              <a:gd name="connsiteX0" fmla="*/ 0 w 6057900"/>
              <a:gd name="connsiteY0" fmla="*/ 1117600 h 6851650"/>
              <a:gd name="connsiteX1" fmla="*/ 0 w 6057900"/>
              <a:gd name="connsiteY1" fmla="*/ 6851650 h 6851650"/>
              <a:gd name="connsiteX2" fmla="*/ 6057900 w 6057900"/>
              <a:gd name="connsiteY2" fmla="*/ 0 h 6851650"/>
              <a:gd name="connsiteX3" fmla="*/ 1911350 w 6057900"/>
              <a:gd name="connsiteY3"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40538"/>
              <a:gd name="connsiteX1" fmla="*/ 2381 w 6057900"/>
              <a:gd name="connsiteY1" fmla="*/ 6839744 h 6840538"/>
              <a:gd name="connsiteX2" fmla="*/ 84931 w 6057900"/>
              <a:gd name="connsiteY2" fmla="*/ 6840538 h 6840538"/>
              <a:gd name="connsiteX3" fmla="*/ 6057900 w 6057900"/>
              <a:gd name="connsiteY3" fmla="*/ 0 h 6840538"/>
              <a:gd name="connsiteX4" fmla="*/ 1911350 w 6057900"/>
              <a:gd name="connsiteY4" fmla="*/ 0 h 6840538"/>
              <a:gd name="connsiteX0" fmla="*/ 0 w 5994400"/>
              <a:gd name="connsiteY0" fmla="*/ 1117600 h 6840538"/>
              <a:gd name="connsiteX1" fmla="*/ 2381 w 5994400"/>
              <a:gd name="connsiteY1" fmla="*/ 6839744 h 6840538"/>
              <a:gd name="connsiteX2" fmla="*/ 84931 w 5994400"/>
              <a:gd name="connsiteY2" fmla="*/ 6840538 h 6840538"/>
              <a:gd name="connsiteX3" fmla="*/ 5994400 w 5994400"/>
              <a:gd name="connsiteY3" fmla="*/ 0 h 6840538"/>
              <a:gd name="connsiteX4" fmla="*/ 1911350 w 5994400"/>
              <a:gd name="connsiteY4" fmla="*/ 0 h 684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400" h="6840538">
                <a:moveTo>
                  <a:pt x="0" y="1117600"/>
                </a:moveTo>
                <a:cubicBezTo>
                  <a:pt x="794" y="3024981"/>
                  <a:pt x="1587" y="4932363"/>
                  <a:pt x="2381" y="6839744"/>
                </a:cubicBezTo>
                <a:lnTo>
                  <a:pt x="84931" y="6840538"/>
                </a:lnTo>
                <a:lnTo>
                  <a:pt x="5994400" y="0"/>
                </a:lnTo>
                <a:lnTo>
                  <a:pt x="1911350" y="0"/>
                </a:lnTo>
              </a:path>
            </a:pathLst>
          </a:custGeom>
          <a:gradFill flip="none" rotWithShape="1">
            <a:gsLst>
              <a:gs pos="100000">
                <a:schemeClr val="accent1">
                  <a:alpha val="0"/>
                </a:schemeClr>
              </a:gs>
              <a:gs pos="0">
                <a:schemeClr val="accent1">
                  <a:alpha val="3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319" y="1812641"/>
            <a:ext cx="7773412" cy="2225262"/>
          </a:xfrm>
        </p:spPr>
        <p:txBody>
          <a:bodyPr anchor="ctr"/>
          <a:lstStyle>
            <a:lvl1pPr>
              <a:lnSpc>
                <a:spcPct val="95000"/>
              </a:lnSpc>
              <a:defRPr sz="4200">
                <a:solidFill>
                  <a:schemeClr val="bg1"/>
                </a:solidFill>
              </a:defRPr>
            </a:lvl1pPr>
          </a:lstStyle>
          <a:p>
            <a:r>
              <a:rPr lang="en-US"/>
              <a:t>Click to edit Master title style</a:t>
            </a:r>
          </a:p>
        </p:txBody>
      </p:sp>
      <p:sp>
        <p:nvSpPr>
          <p:cNvPr id="10" name="Text Placeholder 9"/>
          <p:cNvSpPr>
            <a:spLocks noGrp="1"/>
          </p:cNvSpPr>
          <p:nvPr>
            <p:ph type="body" sz="quarter" idx="14" hasCustomPrompt="1"/>
          </p:nvPr>
        </p:nvSpPr>
        <p:spPr>
          <a:xfrm>
            <a:off x="685269" y="4528530"/>
            <a:ext cx="7775100" cy="1415772"/>
          </a:xfrm>
        </p:spPr>
        <p:txBody>
          <a:bodyPr>
            <a:noAutofit/>
          </a:bodyPr>
          <a:lstStyle>
            <a:lvl1pPr marL="0" indent="0">
              <a:lnSpc>
                <a:spcPct val="95000"/>
              </a:lnSpc>
              <a:spcAft>
                <a:spcPts val="0"/>
              </a:spcAft>
              <a:buFont typeface="Arial" panose="020B0604020202020204" pitchFamily="34" charset="0"/>
              <a:buChar char="​"/>
              <a:defRPr sz="2100">
                <a:solidFill>
                  <a:schemeClr val="accent1"/>
                </a:solidFill>
                <a:latin typeface="Franklin Gothic Demi Cond" panose="020B0706030402020204" pitchFamily="34" charset="0"/>
              </a:defRPr>
            </a:lvl1pPr>
            <a:lvl2pPr marL="0" indent="0">
              <a:lnSpc>
                <a:spcPct val="95000"/>
              </a:lnSpc>
              <a:spcBef>
                <a:spcPts val="0"/>
              </a:spcBef>
              <a:spcAft>
                <a:spcPts val="200"/>
              </a:spcAft>
              <a:buFont typeface="Arial" panose="020B0604020202020204" pitchFamily="34" charset="0"/>
              <a:buChar char="​"/>
              <a:defRPr sz="1500">
                <a:solidFill>
                  <a:schemeClr val="bg1"/>
                </a:solidFill>
              </a:defRPr>
            </a:lvl2pPr>
            <a:lvl3pPr marL="0" indent="0">
              <a:lnSpc>
                <a:spcPct val="95000"/>
              </a:lnSpc>
              <a:spcBef>
                <a:spcPts val="0"/>
              </a:spcBef>
              <a:spcAft>
                <a:spcPts val="200"/>
              </a:spcAft>
              <a:buFont typeface="Arial" panose="020B0604020202020204" pitchFamily="34" charset="0"/>
              <a:buChar char="​"/>
              <a:defRPr sz="1500">
                <a:solidFill>
                  <a:schemeClr val="bg1"/>
                </a:solidFill>
              </a:defRPr>
            </a:lvl3pPr>
            <a:lvl4pPr marL="0" indent="0">
              <a:lnSpc>
                <a:spcPct val="95000"/>
              </a:lnSpc>
              <a:spcBef>
                <a:spcPts val="0"/>
              </a:spcBef>
              <a:spcAft>
                <a:spcPts val="200"/>
              </a:spcAft>
              <a:buFont typeface="Arial" panose="020B0604020202020204" pitchFamily="34" charset="0"/>
              <a:buChar char="​"/>
              <a:defRPr sz="1500">
                <a:solidFill>
                  <a:schemeClr val="bg1"/>
                </a:solidFill>
              </a:defRPr>
            </a:lvl4pPr>
            <a:lvl5pPr marL="0" indent="0">
              <a:lnSpc>
                <a:spcPct val="95000"/>
              </a:lnSpc>
              <a:spcBef>
                <a:spcPts val="0"/>
              </a:spcBef>
              <a:spcAft>
                <a:spcPts val="200"/>
              </a:spcAft>
              <a:buFont typeface="Arial" panose="020B0604020202020204" pitchFamily="34" charset="0"/>
              <a:buChar char="​"/>
              <a:defRPr sz="15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p:nvPr userDrawn="1"/>
        </p:nvGrpSpPr>
        <p:grpSpPr>
          <a:xfrm>
            <a:off x="683581" y="1640590"/>
            <a:ext cx="7776838"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tx2">
                  <a:lumMod val="20000"/>
                  <a:lumOff val="8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2">
                    <a:lumMod val="20000"/>
                    <a:lumOff val="80000"/>
                  </a:schemeClr>
                </a:solidFill>
              </a:endParaRPr>
            </a:p>
          </p:txBody>
        </p:sp>
      </p:grpSp>
      <p:sp>
        <p:nvSpPr>
          <p:cNvPr id="8" name="Rectangle 7">
            <a:extLst>
              <a:ext uri="{FF2B5EF4-FFF2-40B4-BE49-F238E27FC236}">
                <a16:creationId xmlns:a16="http://schemas.microsoft.com/office/drawing/2014/main" id="{4F234A76-1B11-44F5-A174-BF09CF93C619}"/>
              </a:ext>
            </a:extLst>
          </p:cNvPr>
          <p:cNvSpPr/>
          <p:nvPr userDrawn="1"/>
        </p:nvSpPr>
        <p:spPr>
          <a:xfrm>
            <a:off x="-50414" y="6022564"/>
            <a:ext cx="3800378" cy="67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pic>
        <p:nvPicPr>
          <p:cNvPr id="13" name="Picture 12" descr="A picture containing drawing&#10;&#10;Description automatically generated">
            <a:extLst>
              <a:ext uri="{FF2B5EF4-FFF2-40B4-BE49-F238E27FC236}">
                <a16:creationId xmlns:a16="http://schemas.microsoft.com/office/drawing/2014/main" id="{D350D866-9637-454C-B6C4-7F43BC43C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213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631" y="1905001"/>
            <a:ext cx="7775100" cy="2225262"/>
          </a:xfrm>
        </p:spPr>
        <p:txBody>
          <a:bodyPr anchor="ctr"/>
          <a:lstStyle>
            <a:lvl1pPr>
              <a:lnSpc>
                <a:spcPct val="95000"/>
              </a:lnSpc>
              <a:defRPr sz="4200">
                <a:solidFill>
                  <a:schemeClr val="tx2"/>
                </a:solidFill>
              </a:defRPr>
            </a:lvl1pPr>
          </a:lstStyle>
          <a:p>
            <a:r>
              <a:rPr lang="en-US"/>
              <a:t>Click to edit Master title style</a:t>
            </a:r>
          </a:p>
        </p:txBody>
      </p:sp>
      <p:sp>
        <p:nvSpPr>
          <p:cNvPr id="10" name="Text Placeholder 9"/>
          <p:cNvSpPr>
            <a:spLocks noGrp="1"/>
          </p:cNvSpPr>
          <p:nvPr>
            <p:ph type="body" sz="quarter" idx="14" hasCustomPrompt="1"/>
          </p:nvPr>
        </p:nvSpPr>
        <p:spPr>
          <a:xfrm>
            <a:off x="683581" y="4620890"/>
            <a:ext cx="7776788" cy="1415772"/>
          </a:xfrm>
        </p:spPr>
        <p:txBody>
          <a:bodyPr>
            <a:noAutofit/>
          </a:bodyPr>
          <a:lstStyle>
            <a:lvl1pPr marL="0" indent="0">
              <a:lnSpc>
                <a:spcPct val="95000"/>
              </a:lnSpc>
              <a:spcAft>
                <a:spcPts val="0"/>
              </a:spcAft>
              <a:buFont typeface="Arial" panose="020B0604020202020204" pitchFamily="34" charset="0"/>
              <a:buChar char="​"/>
              <a:defRPr sz="2100">
                <a:solidFill>
                  <a:schemeClr val="accent1"/>
                </a:solidFill>
                <a:latin typeface="Franklin Gothic Demi Cond" panose="020B0706030402020204" pitchFamily="34" charset="0"/>
              </a:defRPr>
            </a:lvl1pPr>
            <a:lvl2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2pPr>
            <a:lvl3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3pPr>
            <a:lvl4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4pPr>
            <a:lvl5pPr marL="0" indent="0">
              <a:lnSpc>
                <a:spcPct val="95000"/>
              </a:lnSpc>
              <a:spcBef>
                <a:spcPts val="0"/>
              </a:spcBef>
              <a:spcAft>
                <a:spcPts val="200"/>
              </a:spcAft>
              <a:buFont typeface="Arial" panose="020B0604020202020204" pitchFamily="34" charset="0"/>
              <a:buChar char="​"/>
              <a:defRPr sz="1500">
                <a:solidFill>
                  <a:schemeClr val="tx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p:nvPr userDrawn="1"/>
        </p:nvGrpSpPr>
        <p:grpSpPr>
          <a:xfrm>
            <a:off x="683631" y="1732950"/>
            <a:ext cx="7776788"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tx2">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10">
            <a:extLst>
              <a:ext uri="{FF2B5EF4-FFF2-40B4-BE49-F238E27FC236}">
                <a16:creationId xmlns:a16="http://schemas.microsoft.com/office/drawing/2014/main" id="{DCB44783-5AAA-4BE6-8299-E9D96E33E8CA}"/>
              </a:ext>
            </a:extLst>
          </p:cNvPr>
          <p:cNvSpPr>
            <a:spLocks noGrp="1"/>
          </p:cNvSpPr>
          <p:nvPr>
            <p:ph type="body" sz="quarter" idx="15"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9" name="Picture 8" descr="A picture containing drawing&#10;&#10;Description automatically generated">
            <a:extLst>
              <a:ext uri="{FF2B5EF4-FFF2-40B4-BE49-F238E27FC236}">
                <a16:creationId xmlns:a16="http://schemas.microsoft.com/office/drawing/2014/main" id="{3B2EFFE6-75F4-4190-8DDC-86347FFEF6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213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gue">
    <p:bg>
      <p:bgPr>
        <a:solidFill>
          <a:schemeClr val="bg1"/>
        </a:solidFill>
        <a:effectLst/>
      </p:bgPr>
    </p:bg>
    <p:spTree>
      <p:nvGrpSpPr>
        <p:cNvPr id="1" name=""/>
        <p:cNvGrpSpPr/>
        <p:nvPr/>
      </p:nvGrpSpPr>
      <p:grpSpPr>
        <a:xfrm>
          <a:off x="0" y="0"/>
          <a:ext cx="0" cy="0"/>
          <a:chOff x="0" y="0"/>
          <a:chExt cx="0" cy="0"/>
        </a:xfrm>
      </p:grpSpPr>
      <p:sp>
        <p:nvSpPr>
          <p:cNvPr id="25" name="TextBox 24"/>
          <p:cNvSpPr txBox="1"/>
          <p:nvPr userDrawn="1"/>
        </p:nvSpPr>
        <p:spPr>
          <a:xfrm>
            <a:off x="-952500" y="2959100"/>
            <a:ext cx="65" cy="332399"/>
          </a:xfrm>
          <a:prstGeom prst="rect">
            <a:avLst/>
          </a:prstGeom>
          <a:noFill/>
        </p:spPr>
        <p:txBody>
          <a:bodyPr wrap="none" lIns="0" tIns="0" rIns="0" bIns="0" rtlCol="0">
            <a:spAutoFit/>
          </a:bodyPr>
          <a:lstStyle/>
          <a:p>
            <a:pPr>
              <a:lnSpc>
                <a:spcPct val="120000"/>
              </a:lnSpc>
            </a:pPr>
            <a:endParaRPr lang="en-US">
              <a:solidFill>
                <a:schemeClr val="tx2"/>
              </a:solidFill>
            </a:endParaRPr>
          </a:p>
        </p:txBody>
      </p:sp>
      <p:sp>
        <p:nvSpPr>
          <p:cNvPr id="4" name="Text Placeholder 3"/>
          <p:cNvSpPr>
            <a:spLocks noGrp="1"/>
          </p:cNvSpPr>
          <p:nvPr>
            <p:ph type="body" sz="quarter" idx="11" hasCustomPrompt="1"/>
          </p:nvPr>
        </p:nvSpPr>
        <p:spPr>
          <a:xfrm>
            <a:off x="1" y="3868743"/>
            <a:ext cx="9143992" cy="1436915"/>
          </a:xfrm>
          <a:solidFill>
            <a:srgbClr val="CEC9B5">
              <a:alpha val="75000"/>
            </a:srgbClr>
          </a:solidFill>
        </p:spPr>
        <p:txBody>
          <a:bodyPr lIns="91440" tIns="91440" rIns="3383280" bIns="91440" anchor="ctr" anchorCtr="0"/>
          <a:lstStyle>
            <a:lvl1pPr marL="0" algn="r" defTabSz="914400" rtl="0" eaLnBrk="1" latinLnBrk="0" hangingPunct="1">
              <a:lnSpc>
                <a:spcPct val="70000"/>
              </a:lnSpc>
              <a:buNone/>
              <a:defRPr lang="en-US" sz="4800" kern="1200" dirty="0" smtClean="0">
                <a:solidFill>
                  <a:schemeClr val="tx1"/>
                </a:solidFill>
                <a:latin typeface="+mn-lt"/>
                <a:ea typeface="+mn-ea"/>
                <a:cs typeface="+mn-cs"/>
              </a:defRPr>
            </a:lvl1pPr>
            <a:lvl2pPr algn="r">
              <a:defRPr/>
            </a:lvl2pPr>
            <a:lvl3pPr algn="r">
              <a:defRPr/>
            </a:lvl3pPr>
            <a:lvl4pPr algn="r">
              <a:defRPr/>
            </a:lvl4pPr>
            <a:lvl5pPr algn="r">
              <a:defRPr/>
            </a:lvl5pPr>
          </a:lstStyle>
          <a:p>
            <a:pPr lvl="0"/>
            <a:r>
              <a:rPr lang="en-US"/>
              <a:t>Edit text</a:t>
            </a:r>
          </a:p>
        </p:txBody>
      </p:sp>
      <p:sp>
        <p:nvSpPr>
          <p:cNvPr id="7" name="Rectangle 6">
            <a:extLst>
              <a:ext uri="{FF2B5EF4-FFF2-40B4-BE49-F238E27FC236}">
                <a16:creationId xmlns:a16="http://schemas.microsoft.com/office/drawing/2014/main" id="{6BD0F71C-1BA0-4498-9AD9-1E0E0D91C3D0}"/>
              </a:ext>
            </a:extLst>
          </p:cNvPr>
          <p:cNvSpPr/>
          <p:nvPr userDrawn="1"/>
        </p:nvSpPr>
        <p:spPr>
          <a:xfrm>
            <a:off x="0" y="6022564"/>
            <a:ext cx="3749964" cy="67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37" name="Text Placeholder 31"/>
          <p:cNvSpPr>
            <a:spLocks noGrp="1"/>
          </p:cNvSpPr>
          <p:nvPr>
            <p:ph type="body" sz="quarter" idx="10"/>
          </p:nvPr>
        </p:nvSpPr>
        <p:spPr>
          <a:xfrm>
            <a:off x="6167762" y="3291499"/>
            <a:ext cx="2301535" cy="2575902"/>
          </a:xfrm>
          <a:solidFill>
            <a:schemeClr val="bg1">
              <a:alpha val="75000"/>
            </a:schemeClr>
          </a:solidFill>
        </p:spPr>
        <p:txBody>
          <a:bodyPr lIns="91440" tIns="91440" rIns="91440" bIns="91440" anchor="ctr" anchorCtr="0"/>
          <a:lstStyle>
            <a:lvl1pPr marL="0" indent="0">
              <a:spcBef>
                <a:spcPts val="0"/>
              </a:spcBef>
              <a:spcAft>
                <a:spcPts val="0"/>
              </a:spcAft>
              <a:defRPr lang="en-US" sz="1700" dirty="0" smtClean="0">
                <a:solidFill>
                  <a:schemeClr val="tx1"/>
                </a:solidFill>
                <a:latin typeface="Franklin Gothic Demi Cond" panose="020B0706030402020204" pitchFamily="34" charset="0"/>
              </a:defRPr>
            </a:lvl1pPr>
            <a:lvl2pPr marL="0" indent="0">
              <a:lnSpc>
                <a:spcPct val="110000"/>
              </a:lnSpc>
              <a:spcBef>
                <a:spcPts val="0"/>
              </a:spcBef>
              <a:spcAft>
                <a:spcPts val="0"/>
              </a:spcAft>
              <a:buFont typeface="Arial" panose="020B0604020202020204" pitchFamily="34" charset="0"/>
              <a:buChar char="​"/>
              <a:defRPr sz="1500">
                <a:solidFill>
                  <a:schemeClr val="tx1"/>
                </a:solidFill>
              </a:defRPr>
            </a:lvl2pPr>
            <a:lvl3pPr marL="0" indent="0">
              <a:lnSpc>
                <a:spcPct val="110000"/>
              </a:lnSpc>
              <a:spcBef>
                <a:spcPts val="0"/>
              </a:spcBef>
              <a:spcAft>
                <a:spcPts val="0"/>
              </a:spcAft>
              <a:buFont typeface="Arial" panose="020B0604020202020204" pitchFamily="34" charset="0"/>
              <a:buChar char="​"/>
              <a:defRPr sz="1500">
                <a:solidFill>
                  <a:schemeClr val="tx1"/>
                </a:solidFill>
              </a:defRPr>
            </a:lvl3pPr>
            <a:lvl4pPr marL="0" indent="0">
              <a:lnSpc>
                <a:spcPct val="110000"/>
              </a:lnSpc>
              <a:spcBef>
                <a:spcPts val="0"/>
              </a:spcBef>
              <a:spcAft>
                <a:spcPts val="0"/>
              </a:spcAft>
              <a:buFont typeface="Arial" panose="020B0604020202020204" pitchFamily="34" charset="0"/>
              <a:buChar char="​"/>
              <a:defRPr sz="1500">
                <a:solidFill>
                  <a:schemeClr val="tx1"/>
                </a:solidFill>
              </a:defRPr>
            </a:lvl4pPr>
            <a:lvl5pPr marL="0" indent="0">
              <a:lnSpc>
                <a:spcPct val="110000"/>
              </a:lnSpc>
              <a:spcBef>
                <a:spcPts val="0"/>
              </a:spcBef>
              <a:spcAft>
                <a:spcPts val="0"/>
              </a:spcAft>
              <a:buFont typeface="Arial" panose="020B0604020202020204" pitchFamily="34" charset="0"/>
              <a:buChar cha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drawing&#10;&#10;Description automatically generated">
            <a:extLst>
              <a:ext uri="{FF2B5EF4-FFF2-40B4-BE49-F238E27FC236}">
                <a16:creationId xmlns:a16="http://schemas.microsoft.com/office/drawing/2014/main" id="{DCB0D12D-1D1D-41E8-BA1D-79ECDDC033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290185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336" userDrawn="1">
          <p15:clr>
            <a:srgbClr val="FBAE40"/>
          </p15:clr>
        </p15:guide>
        <p15:guide id="2" orient="horz" pos="20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27" name="TextBox 26"/>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28" name="Text Placeholder 10"/>
          <p:cNvSpPr>
            <a:spLocks noGrp="1"/>
          </p:cNvSpPr>
          <p:nvPr>
            <p:ph type="body" sz="quarter" idx="14" hasCustomPrompt="1"/>
          </p:nvPr>
        </p:nvSpPr>
        <p:spPr>
          <a:xfrm>
            <a:off x="685800" y="6564565"/>
            <a:ext cx="5029200" cy="147733"/>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grpSp>
        <p:nvGrpSpPr>
          <p:cNvPr id="2" name="Group 1"/>
          <p:cNvGrpSpPr/>
          <p:nvPr userDrawn="1"/>
        </p:nvGrpSpPr>
        <p:grpSpPr>
          <a:xfrm>
            <a:off x="0" y="0"/>
            <a:ext cx="9144000" cy="6908105"/>
            <a:chOff x="0" y="0"/>
            <a:chExt cx="9144000" cy="6908105"/>
          </a:xfrm>
        </p:grpSpPr>
        <p:grpSp>
          <p:nvGrpSpPr>
            <p:cNvPr id="30" name="Group 29"/>
            <p:cNvGrpSpPr/>
            <p:nvPr userDrawn="1"/>
          </p:nvGrpSpPr>
          <p:grpSpPr>
            <a:xfrm>
              <a:off x="0" y="0"/>
              <a:ext cx="9144000" cy="6858000"/>
              <a:chOff x="0" y="0"/>
              <a:chExt cx="9144000" cy="6858000"/>
            </a:xfrm>
            <a:solidFill>
              <a:schemeClr val="bg1">
                <a:lumMod val="95000"/>
              </a:schemeClr>
            </a:solidFill>
          </p:grpSpPr>
          <p:sp>
            <p:nvSpPr>
              <p:cNvPr id="46" name="Rectangle 45"/>
              <p:cNvSpPr>
                <a:spLocks noChangeAspect="1"/>
              </p:cNvSpPr>
              <p:nvPr/>
            </p:nvSpPr>
            <p:spPr>
              <a:xfrm>
                <a:off x="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531"/>
                  </a:solidFill>
                </a:endParaRPr>
              </a:p>
            </p:txBody>
          </p:sp>
          <p:sp>
            <p:nvSpPr>
              <p:cNvPr id="47" name="Rectangle 46"/>
              <p:cNvSpPr>
                <a:spLocks noChangeAspect="1"/>
              </p:cNvSpPr>
              <p:nvPr/>
            </p:nvSpPr>
            <p:spPr>
              <a:xfrm>
                <a:off x="845820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531"/>
                  </a:solidFill>
                </a:endParaRPr>
              </a:p>
            </p:txBody>
          </p:sp>
          <p:sp>
            <p:nvSpPr>
              <p:cNvPr id="48" name="Rectangle 47"/>
              <p:cNvSpPr>
                <a:spLocks noChangeAspect="1"/>
              </p:cNvSpPr>
              <p:nvPr/>
            </p:nvSpPr>
            <p:spPr>
              <a:xfrm>
                <a:off x="0" y="0"/>
                <a:ext cx="84582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531"/>
                  </a:solidFill>
                </a:endParaRPr>
              </a:p>
            </p:txBody>
          </p:sp>
          <p:sp>
            <p:nvSpPr>
              <p:cNvPr id="49" name="Rectangle 48"/>
              <p:cNvSpPr>
                <a:spLocks noChangeAspect="1"/>
              </p:cNvSpPr>
              <p:nvPr/>
            </p:nvSpPr>
            <p:spPr>
              <a:xfrm>
                <a:off x="0" y="6172200"/>
                <a:ext cx="91440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531"/>
                  </a:solidFill>
                </a:endParaRPr>
              </a:p>
            </p:txBody>
          </p:sp>
        </p:grpSp>
        <p:cxnSp>
          <p:nvCxnSpPr>
            <p:cNvPr id="31" name="Straight Connector 30"/>
            <p:cNvCxnSpPr/>
            <p:nvPr userDrawn="1"/>
          </p:nvCxnSpPr>
          <p:spPr>
            <a:xfrm flipV="1">
              <a:off x="6858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84582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0"/>
              <a:ext cx="457200" cy="6908105"/>
              <a:chOff x="2956470" y="50104"/>
              <a:chExt cx="457200" cy="6858001"/>
            </a:xfrm>
          </p:grpSpPr>
          <p:cxnSp>
            <p:nvCxnSpPr>
              <p:cNvPr id="44" name="Straight Connector 43"/>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userDrawn="1"/>
          </p:nvCxnSpPr>
          <p:spPr>
            <a:xfrm rot="5400000" flipV="1">
              <a:off x="4572000" y="-38862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0" y="1143000"/>
              <a:ext cx="9144000" cy="914400"/>
              <a:chOff x="0" y="1143000"/>
              <a:chExt cx="9144000" cy="914400"/>
            </a:xfrm>
          </p:grpSpPr>
          <p:cxnSp>
            <p:nvCxnSpPr>
              <p:cNvPr id="42" name="Straight Connector 41"/>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userDrawn="1"/>
          </p:nvGrpSpPr>
          <p:grpSpPr>
            <a:xfrm>
              <a:off x="0" y="2971800"/>
              <a:ext cx="9144000" cy="914400"/>
              <a:chOff x="0" y="1143000"/>
              <a:chExt cx="9144000" cy="914400"/>
            </a:xfrm>
          </p:grpSpPr>
          <p:cxnSp>
            <p:nvCxnSpPr>
              <p:cNvPr id="40" name="Straight Connector 39"/>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userDrawn="1"/>
          </p:nvGrpSpPr>
          <p:grpSpPr>
            <a:xfrm>
              <a:off x="0" y="4800602"/>
              <a:ext cx="9144000" cy="914400"/>
              <a:chOff x="0" y="1143000"/>
              <a:chExt cx="9144000" cy="914400"/>
            </a:xfrm>
          </p:grpSpPr>
          <p:cxnSp>
            <p:nvCxnSpPr>
              <p:cNvPr id="38" name="Straight Connector 37"/>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a:off x="2971800" y="0"/>
              <a:ext cx="457200" cy="6908105"/>
              <a:chOff x="2956470" y="50104"/>
              <a:chExt cx="457200" cy="6858001"/>
            </a:xfrm>
          </p:grpSpPr>
          <p:cxnSp>
            <p:nvCxnSpPr>
              <p:cNvPr id="51" name="Straight Connector 50"/>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8886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40590"/>
            <a:ext cx="9144000" cy="2225262"/>
          </a:xfrm>
          <a:solidFill>
            <a:schemeClr val="bg1">
              <a:alpha val="75000"/>
            </a:schemeClr>
          </a:solidFill>
        </p:spPr>
        <p:txBody>
          <a:bodyPr lIns="640080" tIns="91440" rIns="640080" bIns="91440" anchor="ctr"/>
          <a:lstStyle>
            <a:lvl1pPr>
              <a:defRPr sz="5400">
                <a:solidFill>
                  <a:schemeClr val="tx1"/>
                </a:solidFill>
              </a:defRPr>
            </a:lvl1pPr>
          </a:lstStyle>
          <a:p>
            <a:r>
              <a:rPr lang="en-US"/>
              <a:t>Click to edit Master title style</a:t>
            </a:r>
          </a:p>
        </p:txBody>
      </p:sp>
      <p:grpSp>
        <p:nvGrpSpPr>
          <p:cNvPr id="4" name="Group 3"/>
          <p:cNvGrpSpPr/>
          <p:nvPr userDrawn="1"/>
        </p:nvGrpSpPr>
        <p:grpSpPr>
          <a:xfrm>
            <a:off x="678035" y="1468539"/>
            <a:ext cx="7780165"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 name="Rectangle 5">
            <a:extLst>
              <a:ext uri="{FF2B5EF4-FFF2-40B4-BE49-F238E27FC236}">
                <a16:creationId xmlns:a16="http://schemas.microsoft.com/office/drawing/2014/main" id="{ED2E7A5F-0EC0-4E1B-A92E-E480E8D2075F}"/>
              </a:ext>
            </a:extLst>
          </p:cNvPr>
          <p:cNvSpPr/>
          <p:nvPr userDrawn="1"/>
        </p:nvSpPr>
        <p:spPr>
          <a:xfrm>
            <a:off x="0" y="6022564"/>
            <a:ext cx="3749964" cy="67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14" name="Text Placeholder 31">
            <a:extLst>
              <a:ext uri="{FF2B5EF4-FFF2-40B4-BE49-F238E27FC236}">
                <a16:creationId xmlns:a16="http://schemas.microsoft.com/office/drawing/2014/main" id="{990CD599-5D40-499C-880B-51096D76A37F}"/>
              </a:ext>
            </a:extLst>
          </p:cNvPr>
          <p:cNvSpPr>
            <a:spLocks noGrp="1"/>
          </p:cNvSpPr>
          <p:nvPr>
            <p:ph type="body" sz="quarter" idx="10"/>
          </p:nvPr>
        </p:nvSpPr>
        <p:spPr>
          <a:xfrm>
            <a:off x="6167762" y="3291499"/>
            <a:ext cx="2301535" cy="2575902"/>
          </a:xfrm>
          <a:solidFill>
            <a:schemeClr val="bg1">
              <a:alpha val="75000"/>
            </a:schemeClr>
          </a:solidFill>
        </p:spPr>
        <p:txBody>
          <a:bodyPr lIns="91440" tIns="91440" rIns="91440" bIns="91440" anchor="ctr" anchorCtr="0"/>
          <a:lstStyle>
            <a:lvl1pPr marL="0" indent="0">
              <a:spcBef>
                <a:spcPts val="0"/>
              </a:spcBef>
              <a:spcAft>
                <a:spcPts val="0"/>
              </a:spcAft>
              <a:defRPr lang="en-US" sz="2100" dirty="0" smtClean="0">
                <a:solidFill>
                  <a:schemeClr val="tx1"/>
                </a:solidFill>
                <a:latin typeface="Franklin Gothic Demi Cond" panose="020B0706030402020204" pitchFamily="34" charset="0"/>
              </a:defRPr>
            </a:lvl1pPr>
            <a:lvl2pPr marL="0" indent="0">
              <a:lnSpc>
                <a:spcPct val="110000"/>
              </a:lnSpc>
              <a:spcBef>
                <a:spcPts val="0"/>
              </a:spcBef>
              <a:spcAft>
                <a:spcPts val="0"/>
              </a:spcAft>
              <a:buFont typeface="Arial" panose="020B0604020202020204" pitchFamily="34" charset="0"/>
              <a:buChar char="​"/>
              <a:defRPr sz="1700">
                <a:solidFill>
                  <a:schemeClr val="tx1"/>
                </a:solidFill>
              </a:defRPr>
            </a:lvl2pPr>
            <a:lvl3pPr marL="0" indent="0">
              <a:lnSpc>
                <a:spcPct val="110000"/>
              </a:lnSpc>
              <a:spcBef>
                <a:spcPts val="0"/>
              </a:spcBef>
              <a:spcAft>
                <a:spcPts val="0"/>
              </a:spcAft>
              <a:buFont typeface="Arial" panose="020B0604020202020204" pitchFamily="34" charset="0"/>
              <a:buChar char="​"/>
              <a:defRPr sz="1700">
                <a:solidFill>
                  <a:schemeClr val="tx1"/>
                </a:solidFill>
              </a:defRPr>
            </a:lvl3pPr>
            <a:lvl4pPr marL="0" indent="0">
              <a:lnSpc>
                <a:spcPct val="110000"/>
              </a:lnSpc>
              <a:spcBef>
                <a:spcPts val="0"/>
              </a:spcBef>
              <a:spcAft>
                <a:spcPts val="0"/>
              </a:spcAft>
              <a:buFont typeface="Arial" panose="020B0604020202020204" pitchFamily="34" charset="0"/>
              <a:buChar char="​"/>
              <a:defRPr sz="1700">
                <a:solidFill>
                  <a:schemeClr val="tx1"/>
                </a:solidFill>
              </a:defRPr>
            </a:lvl4pPr>
            <a:lvl5pPr marL="0" indent="0">
              <a:lnSpc>
                <a:spcPct val="110000"/>
              </a:lnSpc>
              <a:spcBef>
                <a:spcPts val="0"/>
              </a:spcBef>
              <a:spcAft>
                <a:spcPts val="0"/>
              </a:spcAft>
              <a:buFont typeface="Arial" panose="020B0604020202020204" pitchFamily="34" charset="0"/>
              <a:buChar char="​"/>
              <a:defRPr sz="17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drawing&#10;&#10;Description automatically generated">
            <a:extLst>
              <a:ext uri="{FF2B5EF4-FFF2-40B4-BE49-F238E27FC236}">
                <a16:creationId xmlns:a16="http://schemas.microsoft.com/office/drawing/2014/main" id="{000BCF37-9B20-4F24-AA08-F29E7C2C9B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326181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1618130" y="1872672"/>
            <a:ext cx="2725270" cy="914399"/>
          </a:xfrm>
        </p:spPr>
        <p:txBody>
          <a:bodyPr anchor="t" anchorCtr="0">
            <a:noAutofit/>
          </a:bodyPr>
          <a:lstStyle>
            <a:lvl1pPr marL="0" indent="0">
              <a:lnSpc>
                <a:spcPts val="1700"/>
              </a:lnSpc>
              <a:buNone/>
              <a:defRPr sz="15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section title</a:t>
            </a:r>
          </a:p>
        </p:txBody>
      </p:sp>
      <p:sp>
        <p:nvSpPr>
          <p:cNvPr id="30" name="Text Placeholder 29"/>
          <p:cNvSpPr>
            <a:spLocks noGrp="1"/>
          </p:cNvSpPr>
          <p:nvPr>
            <p:ph type="body" sz="quarter" idx="11" hasCustomPrompt="1"/>
          </p:nvPr>
        </p:nvSpPr>
        <p:spPr>
          <a:xfrm>
            <a:off x="685800" y="1849225"/>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a:t>##</a:t>
            </a:r>
          </a:p>
        </p:txBody>
      </p:sp>
      <p:sp>
        <p:nvSpPr>
          <p:cNvPr id="22" name="Text Placeholder 2"/>
          <p:cNvSpPr>
            <a:spLocks noGrp="1"/>
          </p:cNvSpPr>
          <p:nvPr>
            <p:ph type="body" idx="28" hasCustomPrompt="1"/>
          </p:nvPr>
        </p:nvSpPr>
        <p:spPr>
          <a:xfrm>
            <a:off x="685800" y="390831"/>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4" name="Text Placeholder 3"/>
          <p:cNvSpPr>
            <a:spLocks noGrp="1"/>
          </p:cNvSpPr>
          <p:nvPr>
            <p:ph type="body" sz="half" idx="29" hasCustomPrompt="1"/>
          </p:nvPr>
        </p:nvSpPr>
        <p:spPr>
          <a:xfrm>
            <a:off x="1618130" y="2787077"/>
            <a:ext cx="2725270" cy="914399"/>
          </a:xfrm>
        </p:spPr>
        <p:txBody>
          <a:bodyPr anchor="t" anchorCtr="0">
            <a:noAutofit/>
          </a:bodyPr>
          <a:lstStyle>
            <a:lvl1pPr marL="0" indent="0">
              <a:lnSpc>
                <a:spcPts val="1700"/>
              </a:lnSpc>
              <a:buNone/>
              <a:defRPr sz="15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section title</a:t>
            </a:r>
          </a:p>
        </p:txBody>
      </p:sp>
      <p:sp>
        <p:nvSpPr>
          <p:cNvPr id="95" name="Text Placeholder 29"/>
          <p:cNvSpPr>
            <a:spLocks noGrp="1"/>
          </p:cNvSpPr>
          <p:nvPr>
            <p:ph type="body" sz="quarter" idx="30" hasCustomPrompt="1"/>
          </p:nvPr>
        </p:nvSpPr>
        <p:spPr>
          <a:xfrm>
            <a:off x="685800" y="2763630"/>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a:t>##</a:t>
            </a:r>
          </a:p>
        </p:txBody>
      </p:sp>
      <p:sp>
        <p:nvSpPr>
          <p:cNvPr id="96" name="Text Placeholder 3"/>
          <p:cNvSpPr>
            <a:spLocks noGrp="1"/>
          </p:cNvSpPr>
          <p:nvPr>
            <p:ph type="body" sz="half" idx="31" hasCustomPrompt="1"/>
          </p:nvPr>
        </p:nvSpPr>
        <p:spPr>
          <a:xfrm>
            <a:off x="1618130" y="3701482"/>
            <a:ext cx="2725270" cy="914399"/>
          </a:xfrm>
        </p:spPr>
        <p:txBody>
          <a:bodyPr anchor="t" anchorCtr="0">
            <a:noAutofit/>
          </a:bodyPr>
          <a:lstStyle>
            <a:lvl1pPr marL="0" indent="0">
              <a:lnSpc>
                <a:spcPts val="1700"/>
              </a:lnSpc>
              <a:buNone/>
              <a:defRPr sz="15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section title</a:t>
            </a:r>
          </a:p>
        </p:txBody>
      </p:sp>
      <p:sp>
        <p:nvSpPr>
          <p:cNvPr id="97" name="Text Placeholder 29"/>
          <p:cNvSpPr>
            <a:spLocks noGrp="1"/>
          </p:cNvSpPr>
          <p:nvPr>
            <p:ph type="body" sz="quarter" idx="32" hasCustomPrompt="1"/>
          </p:nvPr>
        </p:nvSpPr>
        <p:spPr>
          <a:xfrm>
            <a:off x="685800" y="3678035"/>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a:t>##</a:t>
            </a:r>
          </a:p>
        </p:txBody>
      </p:sp>
      <p:sp>
        <p:nvSpPr>
          <p:cNvPr id="98" name="Text Placeholder 3"/>
          <p:cNvSpPr>
            <a:spLocks noGrp="1"/>
          </p:cNvSpPr>
          <p:nvPr>
            <p:ph type="body" sz="half" idx="33" hasCustomPrompt="1"/>
          </p:nvPr>
        </p:nvSpPr>
        <p:spPr>
          <a:xfrm>
            <a:off x="5732930" y="1872672"/>
            <a:ext cx="2725270" cy="914399"/>
          </a:xfrm>
        </p:spPr>
        <p:txBody>
          <a:bodyPr anchor="t" anchorCtr="0">
            <a:noAutofit/>
          </a:bodyPr>
          <a:lstStyle>
            <a:lvl1pPr marL="0" indent="0">
              <a:lnSpc>
                <a:spcPts val="1700"/>
              </a:lnSpc>
              <a:buNone/>
              <a:defRPr sz="15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section title</a:t>
            </a:r>
          </a:p>
        </p:txBody>
      </p:sp>
      <p:sp>
        <p:nvSpPr>
          <p:cNvPr id="99" name="Text Placeholder 29"/>
          <p:cNvSpPr>
            <a:spLocks noGrp="1"/>
          </p:cNvSpPr>
          <p:nvPr>
            <p:ph type="body" sz="quarter" idx="34" hasCustomPrompt="1"/>
          </p:nvPr>
        </p:nvSpPr>
        <p:spPr>
          <a:xfrm>
            <a:off x="4800600" y="1849225"/>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a:t>##</a:t>
            </a:r>
          </a:p>
        </p:txBody>
      </p:sp>
      <p:sp>
        <p:nvSpPr>
          <p:cNvPr id="100" name="Text Placeholder 3"/>
          <p:cNvSpPr>
            <a:spLocks noGrp="1"/>
          </p:cNvSpPr>
          <p:nvPr>
            <p:ph type="body" sz="half" idx="35" hasCustomPrompt="1"/>
          </p:nvPr>
        </p:nvSpPr>
        <p:spPr>
          <a:xfrm>
            <a:off x="5732930" y="2787077"/>
            <a:ext cx="2725270" cy="914399"/>
          </a:xfrm>
        </p:spPr>
        <p:txBody>
          <a:bodyPr anchor="t" anchorCtr="0">
            <a:noAutofit/>
          </a:bodyPr>
          <a:lstStyle>
            <a:lvl1pPr marL="0" indent="0">
              <a:lnSpc>
                <a:spcPts val="1700"/>
              </a:lnSpc>
              <a:buNone/>
              <a:defRPr sz="15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section title</a:t>
            </a:r>
          </a:p>
        </p:txBody>
      </p:sp>
      <p:sp>
        <p:nvSpPr>
          <p:cNvPr id="101" name="Text Placeholder 29"/>
          <p:cNvSpPr>
            <a:spLocks noGrp="1"/>
          </p:cNvSpPr>
          <p:nvPr>
            <p:ph type="body" sz="quarter" idx="36" hasCustomPrompt="1"/>
          </p:nvPr>
        </p:nvSpPr>
        <p:spPr>
          <a:xfrm>
            <a:off x="4800600" y="2763630"/>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a:t>##</a:t>
            </a:r>
          </a:p>
        </p:txBody>
      </p:sp>
      <p:sp>
        <p:nvSpPr>
          <p:cNvPr id="102" name="Text Placeholder 3"/>
          <p:cNvSpPr>
            <a:spLocks noGrp="1"/>
          </p:cNvSpPr>
          <p:nvPr>
            <p:ph type="body" sz="half" idx="37" hasCustomPrompt="1"/>
          </p:nvPr>
        </p:nvSpPr>
        <p:spPr>
          <a:xfrm>
            <a:off x="5732930" y="3701482"/>
            <a:ext cx="2725270" cy="914399"/>
          </a:xfrm>
        </p:spPr>
        <p:txBody>
          <a:bodyPr anchor="t" anchorCtr="0">
            <a:noAutofit/>
          </a:bodyPr>
          <a:lstStyle>
            <a:lvl1pPr marL="0" indent="0">
              <a:lnSpc>
                <a:spcPts val="1700"/>
              </a:lnSpc>
              <a:buNone/>
              <a:defRPr sz="150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section title</a:t>
            </a:r>
          </a:p>
        </p:txBody>
      </p:sp>
      <p:sp>
        <p:nvSpPr>
          <p:cNvPr id="103" name="Text Placeholder 29"/>
          <p:cNvSpPr>
            <a:spLocks noGrp="1"/>
          </p:cNvSpPr>
          <p:nvPr>
            <p:ph type="body" sz="quarter" idx="38" hasCustomPrompt="1"/>
          </p:nvPr>
        </p:nvSpPr>
        <p:spPr>
          <a:xfrm>
            <a:off x="4800600" y="3678035"/>
            <a:ext cx="932330" cy="937839"/>
          </a:xfrm>
        </p:spPr>
        <p:txBody>
          <a:bodyPr anchor="t" anchorCtr="0">
            <a:noAutofit/>
          </a:bodyPr>
          <a:lstStyle>
            <a:lvl1pPr marL="0" indent="0">
              <a:lnSpc>
                <a:spcPct val="85000"/>
              </a:lnSpc>
              <a:spcBef>
                <a:spcPts val="0"/>
              </a:spcBef>
              <a:spcAft>
                <a:spcPts val="0"/>
              </a:spcAft>
              <a:buFontTx/>
              <a:buNone/>
              <a:defRPr sz="5000">
                <a:solidFill>
                  <a:schemeClr val="accent2"/>
                </a:solidFill>
                <a:latin typeface="Franklin Gothic Demi Cond" panose="020B0706030402020204" pitchFamily="34" charset="0"/>
              </a:defRPr>
            </a:lvl1pPr>
          </a:lstStyle>
          <a:p>
            <a:pPr lvl="0"/>
            <a:r>
              <a:rPr lang="en-US"/>
              <a:t>##</a:t>
            </a:r>
          </a:p>
        </p:txBody>
      </p:sp>
      <p:pic>
        <p:nvPicPr>
          <p:cNvPr id="15" name="Picture 14" descr="A picture containing drawing&#10;&#10;Description automatically generated">
            <a:extLst>
              <a:ext uri="{FF2B5EF4-FFF2-40B4-BE49-F238E27FC236}">
                <a16:creationId xmlns:a16="http://schemas.microsoft.com/office/drawing/2014/main" id="{B68B90B7-2749-4900-B9E1-380301F6DD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
        <p:nvSpPr>
          <p:cNvPr id="16" name="Text Placeholder 10">
            <a:extLst>
              <a:ext uri="{FF2B5EF4-FFF2-40B4-BE49-F238E27FC236}">
                <a16:creationId xmlns:a16="http://schemas.microsoft.com/office/drawing/2014/main" id="{0373A720-653C-43A2-893C-87D4B81F75C7}"/>
              </a:ext>
            </a:extLst>
          </p:cNvPr>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spTree>
    <p:extLst>
      <p:ext uri="{BB962C8B-B14F-4D97-AF65-F5344CB8AC3E}">
        <p14:creationId xmlns:p14="http://schemas.microsoft.com/office/powerpoint/2010/main" val="385051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2" userDrawn="1">
          <p15:clr>
            <a:srgbClr val="FBAE40"/>
          </p15:clr>
        </p15:guide>
        <p15:guide id="2" orient="horz" pos="2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41063"/>
            <a:ext cx="7772400" cy="914402"/>
          </a:xfrm>
        </p:spPr>
        <p:txBody>
          <a:bodyPr/>
          <a:lstStyle>
            <a:lvl1pPr>
              <a:defRPr/>
            </a:lvl1pPr>
          </a:lstStyle>
          <a:p>
            <a:r>
              <a:rPr lang="en-US"/>
              <a:t>click to edit master title style</a:t>
            </a:r>
          </a:p>
        </p:txBody>
      </p:sp>
      <p:sp>
        <p:nvSpPr>
          <p:cNvPr id="15" name="Content Placeholder 13"/>
          <p:cNvSpPr>
            <a:spLocks noGrp="1"/>
          </p:cNvSpPr>
          <p:nvPr>
            <p:ph sz="quarter" idx="15"/>
          </p:nvPr>
        </p:nvSpPr>
        <p:spPr>
          <a:xfrm>
            <a:off x="685800" y="2216649"/>
            <a:ext cx="3657600" cy="2743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13"/>
          <p:cNvSpPr>
            <a:spLocks noGrp="1"/>
          </p:cNvSpPr>
          <p:nvPr>
            <p:ph sz="quarter" idx="16"/>
          </p:nvPr>
        </p:nvSpPr>
        <p:spPr>
          <a:xfrm>
            <a:off x="4800600" y="2216649"/>
            <a:ext cx="3657600" cy="2743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2"/>
          <p:cNvSpPr>
            <a:spLocks noGrp="1"/>
          </p:cNvSpPr>
          <p:nvPr>
            <p:ph type="body" idx="28" hasCustomPrompt="1"/>
          </p:nvPr>
        </p:nvSpPr>
        <p:spPr>
          <a:xfrm>
            <a:off x="685800" y="389115"/>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TextBox 38"/>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40" name="Text Placeholder 10"/>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9" name="Picture 8" descr="A picture containing drawing&#10;&#10;Description automatically generated">
            <a:extLst>
              <a:ext uri="{FF2B5EF4-FFF2-40B4-BE49-F238E27FC236}">
                <a16:creationId xmlns:a16="http://schemas.microsoft.com/office/drawing/2014/main" id="{86BDABA7-90E5-4CEF-B5CE-1E4C463FBB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132853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userDrawn="1">
          <p15:clr>
            <a:srgbClr val="FBAE40"/>
          </p15:clr>
        </p15:guide>
        <p15:guide id="2" orient="horz" pos="13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42184"/>
            <a:ext cx="7772400" cy="914402"/>
          </a:xfrm>
        </p:spPr>
        <p:txBody>
          <a:bodyPr/>
          <a:lstStyle>
            <a:lvl1pPr>
              <a:defRPr/>
            </a:lvl1pPr>
          </a:lstStyle>
          <a:p>
            <a:r>
              <a:rPr lang="en-US"/>
              <a:t>click to edit master title style</a:t>
            </a:r>
          </a:p>
        </p:txBody>
      </p:sp>
      <p:sp>
        <p:nvSpPr>
          <p:cNvPr id="15" name="Content Placeholder 13"/>
          <p:cNvSpPr>
            <a:spLocks noGrp="1"/>
          </p:cNvSpPr>
          <p:nvPr>
            <p:ph sz="quarter" idx="15"/>
          </p:nvPr>
        </p:nvSpPr>
        <p:spPr>
          <a:xfrm>
            <a:off x="685800" y="2219036"/>
            <a:ext cx="3657600" cy="2743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13"/>
          <p:cNvSpPr>
            <a:spLocks noGrp="1"/>
          </p:cNvSpPr>
          <p:nvPr>
            <p:ph sz="quarter" idx="16"/>
          </p:nvPr>
        </p:nvSpPr>
        <p:spPr>
          <a:xfrm>
            <a:off x="4800600" y="2219036"/>
            <a:ext cx="3657600" cy="2743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2"/>
          <p:cNvSpPr>
            <a:spLocks noGrp="1"/>
          </p:cNvSpPr>
          <p:nvPr>
            <p:ph type="body" idx="28" hasCustomPrompt="1"/>
          </p:nvPr>
        </p:nvSpPr>
        <p:spPr>
          <a:xfrm>
            <a:off x="685800" y="390236"/>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TextBox 38"/>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pic>
        <p:nvPicPr>
          <p:cNvPr id="10" name="Picture 9" descr="Text&#10;&#10;Description automatically generated">
            <a:extLst>
              <a:ext uri="{FF2B5EF4-FFF2-40B4-BE49-F238E27FC236}">
                <a16:creationId xmlns:a16="http://schemas.microsoft.com/office/drawing/2014/main" id="{C7C9D1D5-A923-46D9-A958-32CF018B23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0650" y="6104762"/>
            <a:ext cx="3024414" cy="394557"/>
          </a:xfrm>
          <a:prstGeom prst="rect">
            <a:avLst/>
          </a:prstGeom>
        </p:spPr>
      </p:pic>
    </p:spTree>
    <p:extLst>
      <p:ext uri="{BB962C8B-B14F-4D97-AF65-F5344CB8AC3E}">
        <p14:creationId xmlns:p14="http://schemas.microsoft.com/office/powerpoint/2010/main" val="182595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userDrawn="1">
          <p15:clr>
            <a:srgbClr val="FBAE40"/>
          </p15:clr>
        </p15:guide>
        <p15:guide id="2" orient="horz" pos="13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41062"/>
            <a:ext cx="7772400" cy="914402"/>
          </a:xfrm>
        </p:spPr>
        <p:txBody>
          <a:bodyPr/>
          <a:lstStyle>
            <a:lvl1pPr>
              <a:defRPr/>
            </a:lvl1pPr>
          </a:lstStyle>
          <a:p>
            <a:r>
              <a:rPr lang="en-US"/>
              <a:t>click to edit master title style</a:t>
            </a:r>
          </a:p>
        </p:txBody>
      </p:sp>
      <p:sp>
        <p:nvSpPr>
          <p:cNvPr id="38" name="Content Placeholder 37"/>
          <p:cNvSpPr>
            <a:spLocks noGrp="1"/>
          </p:cNvSpPr>
          <p:nvPr>
            <p:ph sz="quarter" idx="15"/>
          </p:nvPr>
        </p:nvSpPr>
        <p:spPr>
          <a:xfrm>
            <a:off x="685800" y="2216648"/>
            <a:ext cx="50292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7"/>
          <p:cNvSpPr>
            <a:spLocks noGrp="1"/>
          </p:cNvSpPr>
          <p:nvPr>
            <p:ph sz="quarter" idx="17"/>
          </p:nvPr>
        </p:nvSpPr>
        <p:spPr>
          <a:xfrm>
            <a:off x="6172200" y="2216648"/>
            <a:ext cx="2286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2"/>
          <p:cNvSpPr>
            <a:spLocks noGrp="1"/>
          </p:cNvSpPr>
          <p:nvPr>
            <p:ph type="body" idx="28" hasCustomPrompt="1"/>
          </p:nvPr>
        </p:nvSpPr>
        <p:spPr>
          <a:xfrm>
            <a:off x="685800" y="389114"/>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7" name="TextBox 36"/>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9" name="Text Placeholder 10">
            <a:extLst>
              <a:ext uri="{FF2B5EF4-FFF2-40B4-BE49-F238E27FC236}">
                <a16:creationId xmlns:a16="http://schemas.microsoft.com/office/drawing/2014/main" id="{416E5408-CB8D-4E32-9CCD-C572C7552E85}"/>
              </a:ext>
            </a:extLst>
          </p:cNvPr>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10" name="Picture 9" descr="A picture containing drawing&#10;&#10;Description automatically generated">
            <a:extLst>
              <a:ext uri="{FF2B5EF4-FFF2-40B4-BE49-F238E27FC236}">
                <a16:creationId xmlns:a16="http://schemas.microsoft.com/office/drawing/2014/main" id="{CEC6F766-EDE7-4445-A377-DB2726A562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325609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userDrawn="1">
          <p15:clr>
            <a:srgbClr val="FBAE40"/>
          </p15:clr>
        </p15:guide>
        <p15:guide id="2" orient="horz" pos="13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38203"/>
            <a:ext cx="7772400" cy="914402"/>
          </a:xfrm>
        </p:spPr>
        <p:txBody>
          <a:bodyPr/>
          <a:lstStyle>
            <a:lvl1pPr>
              <a:defRPr/>
            </a:lvl1pPr>
          </a:lstStyle>
          <a:p>
            <a:r>
              <a:rPr lang="en-US"/>
              <a:t>click to edit master title style</a:t>
            </a:r>
          </a:p>
        </p:txBody>
      </p:sp>
      <p:sp>
        <p:nvSpPr>
          <p:cNvPr id="38" name="Content Placeholder 37"/>
          <p:cNvSpPr>
            <a:spLocks noGrp="1"/>
          </p:cNvSpPr>
          <p:nvPr>
            <p:ph sz="quarter" idx="15"/>
          </p:nvPr>
        </p:nvSpPr>
        <p:spPr>
          <a:xfrm>
            <a:off x="685800" y="2218402"/>
            <a:ext cx="2286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7"/>
          <p:cNvSpPr>
            <a:spLocks noGrp="1"/>
          </p:cNvSpPr>
          <p:nvPr>
            <p:ph sz="quarter" idx="17"/>
          </p:nvPr>
        </p:nvSpPr>
        <p:spPr>
          <a:xfrm>
            <a:off x="3429000" y="2218402"/>
            <a:ext cx="50292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2"/>
          <p:cNvSpPr>
            <a:spLocks noGrp="1"/>
          </p:cNvSpPr>
          <p:nvPr>
            <p:ph type="body" idx="28" hasCustomPrompt="1"/>
          </p:nvPr>
        </p:nvSpPr>
        <p:spPr>
          <a:xfrm>
            <a:off x="685800" y="386255"/>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TextBox 40"/>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9" name="Text Placeholder 10">
            <a:extLst>
              <a:ext uri="{FF2B5EF4-FFF2-40B4-BE49-F238E27FC236}">
                <a16:creationId xmlns:a16="http://schemas.microsoft.com/office/drawing/2014/main" id="{4734C240-DAA7-4D53-9DCD-7AB67A29E07D}"/>
              </a:ext>
            </a:extLst>
          </p:cNvPr>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10" name="Picture 9" descr="A picture containing drawing&#10;&#10;Description automatically generated">
            <a:extLst>
              <a:ext uri="{FF2B5EF4-FFF2-40B4-BE49-F238E27FC236}">
                <a16:creationId xmlns:a16="http://schemas.microsoft.com/office/drawing/2014/main" id="{A476EFE3-C0DF-4B9E-A9E1-B3F9C91D29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275175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32" userDrawn="1">
          <p15:clr>
            <a:srgbClr val="FBAE40"/>
          </p15:clr>
        </p15:guide>
        <p15:guide id="2" orient="horz" pos="1392" userDrawn="1">
          <p15:clr>
            <a:srgbClr val="FBAE40"/>
          </p15:clr>
        </p15:guide>
        <p15:guide id="3" orient="horz"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41062"/>
            <a:ext cx="7772400" cy="914402"/>
          </a:xfrm>
        </p:spPr>
        <p:txBody>
          <a:bodyPr/>
          <a:lstStyle>
            <a:lvl1pPr>
              <a:defRPr/>
            </a:lvl1pPr>
          </a:lstStyle>
          <a:p>
            <a:r>
              <a:rPr lang="en-US"/>
              <a:t>click to edit master title style</a:t>
            </a:r>
          </a:p>
        </p:txBody>
      </p:sp>
      <p:sp>
        <p:nvSpPr>
          <p:cNvPr id="38" name="Content Placeholder 37"/>
          <p:cNvSpPr>
            <a:spLocks noGrp="1"/>
          </p:cNvSpPr>
          <p:nvPr>
            <p:ph sz="quarter" idx="15"/>
          </p:nvPr>
        </p:nvSpPr>
        <p:spPr>
          <a:xfrm>
            <a:off x="685800" y="2216648"/>
            <a:ext cx="2286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7"/>
          <p:cNvSpPr>
            <a:spLocks noGrp="1"/>
          </p:cNvSpPr>
          <p:nvPr>
            <p:ph sz="quarter" idx="16"/>
          </p:nvPr>
        </p:nvSpPr>
        <p:spPr>
          <a:xfrm>
            <a:off x="3429000" y="2216648"/>
            <a:ext cx="2286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7"/>
          <p:cNvSpPr>
            <a:spLocks noGrp="1"/>
          </p:cNvSpPr>
          <p:nvPr>
            <p:ph sz="quarter" idx="17"/>
          </p:nvPr>
        </p:nvSpPr>
        <p:spPr>
          <a:xfrm>
            <a:off x="6172200" y="2216648"/>
            <a:ext cx="2286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
          <p:cNvSpPr>
            <a:spLocks noGrp="1"/>
          </p:cNvSpPr>
          <p:nvPr>
            <p:ph type="body" idx="28" hasCustomPrompt="1"/>
          </p:nvPr>
        </p:nvSpPr>
        <p:spPr>
          <a:xfrm>
            <a:off x="685800" y="389114"/>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4" name="TextBox 43"/>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10" name="Text Placeholder 10">
            <a:extLst>
              <a:ext uri="{FF2B5EF4-FFF2-40B4-BE49-F238E27FC236}">
                <a16:creationId xmlns:a16="http://schemas.microsoft.com/office/drawing/2014/main" id="{8C63AC80-914B-4355-82BC-4B2631E9CC4E}"/>
              </a:ext>
            </a:extLst>
          </p:cNvPr>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11" name="Picture 10" descr="A picture containing drawing&#10;&#10;Description automatically generated">
            <a:extLst>
              <a:ext uri="{FF2B5EF4-FFF2-40B4-BE49-F238E27FC236}">
                <a16:creationId xmlns:a16="http://schemas.microsoft.com/office/drawing/2014/main" id="{E5992406-E0A2-4C9C-B73A-FDB2A6CC23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150287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userDrawn="1">
          <p15:clr>
            <a:srgbClr val="FBAE40"/>
          </p15:clr>
        </p15:guide>
        <p15:guide id="2" orient="horz" pos="1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838200"/>
            <a:ext cx="7772400" cy="914402"/>
          </a:xfrm>
        </p:spPr>
        <p:txBody>
          <a:bodyPr/>
          <a:lstStyle>
            <a:lvl1pPr>
              <a:defRPr>
                <a:latin typeface="+mj-lt"/>
              </a:defRPr>
            </a:lvl1pPr>
          </a:lstStyle>
          <a:p>
            <a:r>
              <a:rPr lang="en-US"/>
              <a:t>click to edit master title style</a:t>
            </a:r>
          </a:p>
        </p:txBody>
      </p:sp>
      <p:sp>
        <p:nvSpPr>
          <p:cNvPr id="8" name="TextBox 7"/>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a:solidFill>
                <a:schemeClr val="tx2">
                  <a:lumMod val="60000"/>
                  <a:lumOff val="40000"/>
                </a:schemeClr>
              </a:solidFill>
              <a:latin typeface="+mn-lt"/>
            </a:endParaRPr>
          </a:p>
        </p:txBody>
      </p:sp>
      <p:sp>
        <p:nvSpPr>
          <p:cNvPr id="19" name="Text Placeholder 2"/>
          <p:cNvSpPr>
            <a:spLocks noGrp="1"/>
          </p:cNvSpPr>
          <p:nvPr>
            <p:ph type="body" idx="28" hasCustomPrompt="1"/>
          </p:nvPr>
        </p:nvSpPr>
        <p:spPr>
          <a:xfrm>
            <a:off x="685800" y="386252"/>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10">
            <a:extLst>
              <a:ext uri="{FF2B5EF4-FFF2-40B4-BE49-F238E27FC236}">
                <a16:creationId xmlns:a16="http://schemas.microsoft.com/office/drawing/2014/main" id="{F8599197-B670-47D2-80C6-22CFC9B87810}"/>
              </a:ext>
            </a:extLst>
          </p:cNvPr>
          <p:cNvSpPr>
            <a:spLocks noGrp="1"/>
          </p:cNvSpPr>
          <p:nvPr>
            <p:ph type="body" sz="quarter" idx="14" hasCustomPrompt="1"/>
          </p:nvPr>
        </p:nvSpPr>
        <p:spPr>
          <a:xfrm>
            <a:off x="4343400" y="6430354"/>
            <a:ext cx="4114800" cy="134396"/>
          </a:xfrm>
        </p:spPr>
        <p:txBody>
          <a:bodyPr wrap="square" anchor="b">
            <a:spAutoFit/>
          </a:bodyPr>
          <a:lstStyle>
            <a:lvl1pPr>
              <a:defRPr sz="800" baseline="0">
                <a:solidFill>
                  <a:schemeClr val="tx2">
                    <a:lumMod val="60000"/>
                    <a:lumOff val="40000"/>
                  </a:schemeClr>
                </a:solidFill>
                <a:latin typeface="+mn-lt"/>
              </a:defRPr>
            </a:lvl1pPr>
          </a:lstStyle>
          <a:p>
            <a:pPr lvl="0"/>
            <a:r>
              <a:rPr lang="en-US"/>
              <a:t>click to insert source</a:t>
            </a:r>
          </a:p>
        </p:txBody>
      </p:sp>
      <p:pic>
        <p:nvPicPr>
          <p:cNvPr id="10" name="Picture 9" descr="A picture containing drawing&#10;&#10;Description automatically generated">
            <a:extLst>
              <a:ext uri="{FF2B5EF4-FFF2-40B4-BE49-F238E27FC236}">
                <a16:creationId xmlns:a16="http://schemas.microsoft.com/office/drawing/2014/main" id="{C8B2DBEE-C288-49FA-9400-4457DF706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351" y="6147837"/>
            <a:ext cx="3195782" cy="416913"/>
          </a:xfrm>
          <a:prstGeom prst="rect">
            <a:avLst/>
          </a:prstGeom>
        </p:spPr>
      </p:pic>
    </p:spTree>
    <p:extLst>
      <p:ext uri="{BB962C8B-B14F-4D97-AF65-F5344CB8AC3E}">
        <p14:creationId xmlns:p14="http://schemas.microsoft.com/office/powerpoint/2010/main" val="186967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142999"/>
            <a:ext cx="7772400" cy="914402"/>
          </a:xfrm>
          <a:prstGeom prst="rect">
            <a:avLst/>
          </a:prstGeom>
        </p:spPr>
        <p:txBody>
          <a:bodyPr vert="horz" lIns="0" tIns="0" rIns="0" bIns="0" rtlCol="0" anchor="t">
            <a:noAutofit/>
          </a:bodyPr>
          <a:lstStyle/>
          <a:p>
            <a:r>
              <a:rPr lang="en-US"/>
              <a:t>click to edit</a:t>
            </a:r>
            <a:br>
              <a:rPr lang="en-US"/>
            </a:br>
            <a:r>
              <a:rPr lang="en-US"/>
              <a:t>master title style</a:t>
            </a:r>
          </a:p>
        </p:txBody>
      </p:sp>
      <p:sp>
        <p:nvSpPr>
          <p:cNvPr id="3" name="Text Placeholder 2"/>
          <p:cNvSpPr>
            <a:spLocks noGrp="1"/>
          </p:cNvSpPr>
          <p:nvPr>
            <p:ph type="body" idx="1"/>
          </p:nvPr>
        </p:nvSpPr>
        <p:spPr>
          <a:xfrm>
            <a:off x="685800" y="2971801"/>
            <a:ext cx="7772400" cy="27432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err="1"/>
              <a:t>Lkweng</a:t>
            </a:r>
            <a:endParaRPr lang="en-US"/>
          </a:p>
          <a:p>
            <a:pPr lvl="6"/>
            <a:r>
              <a:rPr lang="en-US"/>
              <a:t>;</a:t>
            </a:r>
            <a:r>
              <a:rPr lang="en-US" err="1"/>
              <a:t>krweng’lk</a:t>
            </a:r>
            <a:endParaRPr lang="en-US"/>
          </a:p>
          <a:p>
            <a:pPr lvl="7"/>
            <a:r>
              <a:rPr lang="en-US" err="1"/>
              <a:t>Perign</a:t>
            </a:r>
            <a:endParaRPr lang="en-US"/>
          </a:p>
          <a:p>
            <a:pPr lvl="8"/>
            <a:r>
              <a:rPr lang="en-US"/>
              <a:t>;</a:t>
            </a:r>
            <a:r>
              <a:rPr lang="en-US" err="1"/>
              <a:t>kwegn</a:t>
            </a:r>
            <a:r>
              <a:rPr lang="en-US"/>
              <a:t>’</a:t>
            </a:r>
          </a:p>
        </p:txBody>
      </p:sp>
    </p:spTree>
    <p:extLst>
      <p:ext uri="{BB962C8B-B14F-4D97-AF65-F5344CB8AC3E}">
        <p14:creationId xmlns:p14="http://schemas.microsoft.com/office/powerpoint/2010/main" val="3777297127"/>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58" r:id="rId3"/>
    <p:sldLayoutId id="2147483655" r:id="rId4"/>
    <p:sldLayoutId id="2147483668" r:id="rId5"/>
    <p:sldLayoutId id="2147483652" r:id="rId6"/>
    <p:sldLayoutId id="2147483654" r:id="rId7"/>
    <p:sldLayoutId id="2147483651" r:id="rId8"/>
    <p:sldLayoutId id="2147483659" r:id="rId9"/>
    <p:sldLayoutId id="2147483660" r:id="rId10"/>
    <p:sldLayoutId id="2147483661" r:id="rId11"/>
    <p:sldLayoutId id="2147483662" r:id="rId12"/>
    <p:sldLayoutId id="2147483663" r:id="rId13"/>
    <p:sldLayoutId id="2147483664" r:id="rId14"/>
    <p:sldLayoutId id="214748365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5000"/>
        </a:lnSpc>
        <a:spcBef>
          <a:spcPct val="0"/>
        </a:spcBef>
        <a:buNone/>
        <a:defRPr sz="365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chart" Target="../charts/chart33.xml"/><Relationship Id="rId13" Type="http://schemas.openxmlformats.org/officeDocument/2006/relationships/chart" Target="../charts/chart38.xml"/><Relationship Id="rId3" Type="http://schemas.openxmlformats.org/officeDocument/2006/relationships/chart" Target="../charts/chart28.xml"/><Relationship Id="rId7" Type="http://schemas.openxmlformats.org/officeDocument/2006/relationships/chart" Target="../charts/chart32.xml"/><Relationship Id="rId12" Type="http://schemas.openxmlformats.org/officeDocument/2006/relationships/chart" Target="../charts/chart37.xml"/><Relationship Id="rId17" Type="http://schemas.openxmlformats.org/officeDocument/2006/relationships/image" Target="../media/image4.png"/><Relationship Id="rId2" Type="http://schemas.openxmlformats.org/officeDocument/2006/relationships/chart" Target="../charts/chart27.xml"/><Relationship Id="rId16" Type="http://schemas.openxmlformats.org/officeDocument/2006/relationships/chart" Target="../charts/chart41.xml"/><Relationship Id="rId1" Type="http://schemas.openxmlformats.org/officeDocument/2006/relationships/slideLayout" Target="../slideLayouts/slideLayout4.xml"/><Relationship Id="rId6" Type="http://schemas.openxmlformats.org/officeDocument/2006/relationships/chart" Target="../charts/chart31.xml"/><Relationship Id="rId11" Type="http://schemas.openxmlformats.org/officeDocument/2006/relationships/chart" Target="../charts/chart36.xml"/><Relationship Id="rId5" Type="http://schemas.openxmlformats.org/officeDocument/2006/relationships/chart" Target="../charts/chart30.xml"/><Relationship Id="rId15" Type="http://schemas.openxmlformats.org/officeDocument/2006/relationships/chart" Target="../charts/chart40.xml"/><Relationship Id="rId10" Type="http://schemas.openxmlformats.org/officeDocument/2006/relationships/chart" Target="../charts/chart35.xml"/><Relationship Id="rId4" Type="http://schemas.openxmlformats.org/officeDocument/2006/relationships/chart" Target="../charts/chart29.xml"/><Relationship Id="rId9" Type="http://schemas.openxmlformats.org/officeDocument/2006/relationships/chart" Target="../charts/chart34.xml"/><Relationship Id="rId14" Type="http://schemas.openxmlformats.org/officeDocument/2006/relationships/chart" Target="../charts/chart39.xml"/></Relationships>
</file>

<file path=ppt/slides/_rels/slide45.xml.rels><?xml version="1.0" encoding="UTF-8" standalone="yes"?>
<Relationships xmlns="http://schemas.openxmlformats.org/package/2006/relationships"><Relationship Id="rId8" Type="http://schemas.openxmlformats.org/officeDocument/2006/relationships/chart" Target="../charts/chart48.xml"/><Relationship Id="rId3" Type="http://schemas.openxmlformats.org/officeDocument/2006/relationships/chart" Target="../charts/chart43.xml"/><Relationship Id="rId7" Type="http://schemas.openxmlformats.org/officeDocument/2006/relationships/chart" Target="../charts/chart47.xml"/><Relationship Id="rId12" Type="http://schemas.openxmlformats.org/officeDocument/2006/relationships/image" Target="../media/image4.png"/><Relationship Id="rId2" Type="http://schemas.openxmlformats.org/officeDocument/2006/relationships/chart" Target="../charts/chart42.xml"/><Relationship Id="rId1" Type="http://schemas.openxmlformats.org/officeDocument/2006/relationships/slideLayout" Target="../slideLayouts/slideLayout4.xml"/><Relationship Id="rId6" Type="http://schemas.openxmlformats.org/officeDocument/2006/relationships/chart" Target="../charts/chart46.xml"/><Relationship Id="rId11" Type="http://schemas.openxmlformats.org/officeDocument/2006/relationships/chart" Target="../charts/chart51.xml"/><Relationship Id="rId5" Type="http://schemas.openxmlformats.org/officeDocument/2006/relationships/chart" Target="../charts/chart45.xml"/><Relationship Id="rId10" Type="http://schemas.openxmlformats.org/officeDocument/2006/relationships/chart" Target="../charts/chart50.xml"/><Relationship Id="rId4" Type="http://schemas.openxmlformats.org/officeDocument/2006/relationships/chart" Target="../charts/chart44.xml"/><Relationship Id="rId9" Type="http://schemas.openxmlformats.org/officeDocument/2006/relationships/chart" Target="../charts/chart49.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hart" Target="../charts/char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hart" Target="../charts/chart55.xml"/></Relationships>
</file>

<file path=ppt/slides/_rels/slide5.xml.rels><?xml version="1.0" encoding="UTF-8" standalone="yes"?>
<Relationships xmlns="http://schemas.openxmlformats.org/package/2006/relationships"><Relationship Id="rId3" Type="http://schemas.openxmlformats.org/officeDocument/2006/relationships/hyperlink" Target="https://download.elca.org/ELCA%20Resource%20Repository/Candidacy_Manual_2023.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download.elca.org/ELCA%20Resource%20Repository/Deacon_Cross_Pin.pdf"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6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hart" Target="../charts/chart61.xml"/></Relationships>
</file>

<file path=ppt/slides/_rels/slide57.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66384E-509C-42DC-BA56-C4212ABAB3BA}"/>
              </a:ext>
            </a:extLst>
          </p:cNvPr>
          <p:cNvSpPr/>
          <p:nvPr/>
        </p:nvSpPr>
        <p:spPr>
          <a:xfrm>
            <a:off x="456214" y="4363155"/>
            <a:ext cx="4115786" cy="157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r>
              <a:rPr lang="en-US" sz="1600" b="1" dirty="0">
                <a:solidFill>
                  <a:schemeClr val="tx1"/>
                </a:solidFill>
                <a:latin typeface="+mj-lt"/>
              </a:rPr>
              <a:t>Rebecca Sims, Ph.D.</a:t>
            </a:r>
          </a:p>
          <a:p>
            <a:r>
              <a:rPr lang="en-US" sz="1600" dirty="0">
                <a:solidFill>
                  <a:schemeClr val="tx1"/>
                </a:solidFill>
                <a:latin typeface="+mj-lt"/>
              </a:rPr>
              <a:t>Research, Analysis and Data</a:t>
            </a:r>
          </a:p>
          <a:p>
            <a:r>
              <a:rPr lang="en-US" sz="1600" b="1" dirty="0">
                <a:solidFill>
                  <a:schemeClr val="tx1"/>
                </a:solidFill>
                <a:latin typeface="+mj-lt"/>
              </a:rPr>
              <a:t>Deacon Shannon Johnson</a:t>
            </a:r>
          </a:p>
          <a:p>
            <a:r>
              <a:rPr lang="en-US" sz="1600" dirty="0">
                <a:solidFill>
                  <a:schemeClr val="tx1"/>
                </a:solidFill>
                <a:latin typeface="+mj-lt"/>
              </a:rPr>
              <a:t>Quality of Call Initiative for Women in Ministry</a:t>
            </a:r>
          </a:p>
        </p:txBody>
      </p:sp>
      <p:sp>
        <p:nvSpPr>
          <p:cNvPr id="22" name="Title 21">
            <a:extLst>
              <a:ext uri="{FF2B5EF4-FFF2-40B4-BE49-F238E27FC236}">
                <a16:creationId xmlns:a16="http://schemas.microsoft.com/office/drawing/2014/main" id="{41CA8851-753D-457B-8FDE-558B9CF261AD}"/>
              </a:ext>
            </a:extLst>
          </p:cNvPr>
          <p:cNvSpPr>
            <a:spLocks noGrp="1"/>
          </p:cNvSpPr>
          <p:nvPr>
            <p:ph type="title"/>
          </p:nvPr>
        </p:nvSpPr>
        <p:spPr>
          <a:xfrm>
            <a:off x="24029" y="556671"/>
            <a:ext cx="7750628" cy="1849252"/>
          </a:xfrm>
          <a:noFill/>
        </p:spPr>
        <p:txBody>
          <a:bodyPr rIns="3383280" anchor="t"/>
          <a:lstStyle/>
          <a:p>
            <a:r>
              <a:rPr lang="en-US" sz="3200" dirty="0">
                <a:solidFill>
                  <a:schemeClr val="bg2"/>
                </a:solidFill>
              </a:rPr>
              <a:t>50th Anniversary of the Church’s Decision to Ordain Women    </a:t>
            </a:r>
            <a:br>
              <a:rPr lang="en-US" sz="3200" dirty="0"/>
            </a:br>
            <a:br>
              <a:rPr lang="en-US" sz="3200" dirty="0"/>
            </a:br>
            <a:br>
              <a:rPr lang="en-US" sz="1800" dirty="0"/>
            </a:br>
            <a:br>
              <a:rPr lang="en-US" sz="1800" dirty="0"/>
            </a:br>
            <a:br>
              <a:rPr lang="en-US" sz="1800" dirty="0"/>
            </a:br>
            <a:br>
              <a:rPr lang="en-US" sz="1800" dirty="0"/>
            </a:br>
            <a:br>
              <a:rPr lang="en-US" sz="1800" dirty="0"/>
            </a:br>
            <a:endParaRPr lang="en-US" sz="1800" dirty="0">
              <a:solidFill>
                <a:schemeClr val="bg2"/>
              </a:solidFill>
            </a:endParaRPr>
          </a:p>
        </p:txBody>
      </p:sp>
      <p:pic>
        <p:nvPicPr>
          <p:cNvPr id="3" name="Picture 2" descr="Logo&#10;&#10;Description automatically generated">
            <a:extLst>
              <a:ext uri="{FF2B5EF4-FFF2-40B4-BE49-F238E27FC236}">
                <a16:creationId xmlns:a16="http://schemas.microsoft.com/office/drawing/2014/main" id="{13033BB0-7DF6-AFF1-1293-E7BA10D0C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4021" y="971182"/>
            <a:ext cx="3992888" cy="4581153"/>
          </a:xfrm>
          <a:prstGeom prst="rect">
            <a:avLst/>
          </a:prstGeom>
        </p:spPr>
      </p:pic>
      <p:sp>
        <p:nvSpPr>
          <p:cNvPr id="6" name="Rectangle 5" descr="ELCA logo"/>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
        <p:nvSpPr>
          <p:cNvPr id="4" name="TextBox 3">
            <a:extLst>
              <a:ext uri="{FF2B5EF4-FFF2-40B4-BE49-F238E27FC236}">
                <a16:creationId xmlns:a16="http://schemas.microsoft.com/office/drawing/2014/main" id="{46E61984-E0DD-4D72-47C8-2986B16CF03D}"/>
              </a:ext>
            </a:extLst>
          </p:cNvPr>
          <p:cNvSpPr txBox="1"/>
          <p:nvPr/>
        </p:nvSpPr>
        <p:spPr>
          <a:xfrm>
            <a:off x="576469" y="3673969"/>
            <a:ext cx="4572000" cy="646331"/>
          </a:xfrm>
          <a:prstGeom prst="rect">
            <a:avLst/>
          </a:prstGeom>
          <a:noFill/>
        </p:spPr>
        <p:txBody>
          <a:bodyPr wrap="square">
            <a:spAutoFit/>
          </a:bodyPr>
          <a:lstStyle/>
          <a:p>
            <a:r>
              <a:rPr lang="en-US" sz="1800" dirty="0">
                <a:solidFill>
                  <a:schemeClr val="bg2"/>
                </a:solidFill>
              </a:rPr>
              <a:t>January 2023</a:t>
            </a:r>
            <a:br>
              <a:rPr lang="en-US" sz="1800" dirty="0">
                <a:solidFill>
                  <a:schemeClr val="bg2"/>
                </a:solidFill>
              </a:rPr>
            </a:br>
            <a:r>
              <a:rPr lang="en-US" sz="1800" dirty="0">
                <a:solidFill>
                  <a:schemeClr val="bg2"/>
                </a:solidFill>
              </a:rPr>
              <a:t>Updated </a:t>
            </a:r>
            <a:r>
              <a:rPr lang="en-US" dirty="0">
                <a:solidFill>
                  <a:schemeClr val="bg2"/>
                </a:solidFill>
              </a:rPr>
              <a:t>August</a:t>
            </a:r>
            <a:r>
              <a:rPr lang="en-US" sz="1800" dirty="0">
                <a:solidFill>
                  <a:schemeClr val="bg2"/>
                </a:solidFill>
              </a:rPr>
              <a:t> 2023</a:t>
            </a:r>
            <a:endParaRPr lang="en-US" dirty="0"/>
          </a:p>
        </p:txBody>
      </p:sp>
      <p:sp>
        <p:nvSpPr>
          <p:cNvPr id="9" name="TextBox 8">
            <a:extLst>
              <a:ext uri="{FF2B5EF4-FFF2-40B4-BE49-F238E27FC236}">
                <a16:creationId xmlns:a16="http://schemas.microsoft.com/office/drawing/2014/main" id="{B257862F-30C3-72BD-1CCC-39EB9977A951}"/>
              </a:ext>
            </a:extLst>
          </p:cNvPr>
          <p:cNvSpPr txBox="1"/>
          <p:nvPr/>
        </p:nvSpPr>
        <p:spPr>
          <a:xfrm>
            <a:off x="576469" y="2487628"/>
            <a:ext cx="4572000" cy="954107"/>
          </a:xfrm>
          <a:prstGeom prst="rect">
            <a:avLst/>
          </a:prstGeom>
          <a:noFill/>
        </p:spPr>
        <p:txBody>
          <a:bodyPr wrap="square">
            <a:spAutoFit/>
          </a:bodyPr>
          <a:lstStyle/>
          <a:p>
            <a:r>
              <a:rPr lang="en-US" sz="2800" dirty="0">
                <a:solidFill>
                  <a:schemeClr val="bg2"/>
                </a:solidFill>
              </a:rPr>
              <a:t>Ministers of Word and Service Survey Report</a:t>
            </a:r>
            <a:endParaRPr lang="en-US" sz="2800" dirty="0"/>
          </a:p>
        </p:txBody>
      </p:sp>
    </p:spTree>
    <p:extLst>
      <p:ext uri="{BB962C8B-B14F-4D97-AF65-F5344CB8AC3E}">
        <p14:creationId xmlns:p14="http://schemas.microsoft.com/office/powerpoint/2010/main" val="226837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401"/>
            <a:ext cx="7772400" cy="914402"/>
          </a:xfrm>
        </p:spPr>
        <p:txBody>
          <a:bodyPr/>
          <a:lstStyle/>
          <a:p>
            <a:r>
              <a:rPr lang="en-US"/>
              <a:t>How the Study Was Conducted</a:t>
            </a:r>
          </a:p>
        </p:txBody>
      </p:sp>
      <p:sp>
        <p:nvSpPr>
          <p:cNvPr id="17" name="Text Placeholder 16"/>
          <p:cNvSpPr>
            <a:spLocks noGrp="1"/>
          </p:cNvSpPr>
          <p:nvPr>
            <p:ph type="body" idx="28"/>
          </p:nvPr>
        </p:nvSpPr>
        <p:spPr>
          <a:xfrm>
            <a:off x="685800" y="386453"/>
            <a:ext cx="7772400" cy="451948"/>
          </a:xfrm>
        </p:spPr>
        <p:txBody>
          <a:bodyPr/>
          <a:lstStyle/>
          <a:p>
            <a:r>
              <a:rPr lang="en-US"/>
              <a:t>Introduction</a:t>
            </a:r>
          </a:p>
        </p:txBody>
      </p:sp>
      <p:sp>
        <p:nvSpPr>
          <p:cNvPr id="7" name="Content Placeholder 7">
            <a:extLst>
              <a:ext uri="{FF2B5EF4-FFF2-40B4-BE49-F238E27FC236}">
                <a16:creationId xmlns:a16="http://schemas.microsoft.com/office/drawing/2014/main" id="{C210D8E8-B8C3-44F5-AB76-6988B618641F}"/>
              </a:ext>
            </a:extLst>
          </p:cNvPr>
          <p:cNvSpPr txBox="1">
            <a:spLocks/>
          </p:cNvSpPr>
          <p:nvPr/>
        </p:nvSpPr>
        <p:spPr>
          <a:xfrm>
            <a:off x="685799" y="1591608"/>
            <a:ext cx="4505633" cy="4405155"/>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2">
              <a:lnSpc>
                <a:spcPct val="100000"/>
              </a:lnSpc>
            </a:pPr>
            <a:r>
              <a:rPr lang="en-US" sz="1200" dirty="0"/>
              <a:t>The 50th Anniversary Questionnaire was emailed to the entire roster of 542 ELCA Word and Service ministers in November 2019. (A sample of ELCA Word and Sacrament ministers was also surveyed; those results are presented in a separate report.) Participants completed the survey between November 2019 and February 2020. </a:t>
            </a:r>
          </a:p>
          <a:p>
            <a:pPr lvl="2">
              <a:lnSpc>
                <a:spcPct val="100000"/>
              </a:lnSpc>
            </a:pPr>
            <a:r>
              <a:rPr lang="en-US" sz="1200" i="1" dirty="0"/>
              <a:t>This sample consisted of:</a:t>
            </a:r>
          </a:p>
          <a:p>
            <a:pPr marL="172720" lvl="2" indent="-112395">
              <a:lnSpc>
                <a:spcPct val="100000"/>
              </a:lnSpc>
              <a:spcBef>
                <a:spcPts val="0"/>
              </a:spcBef>
              <a:spcAft>
                <a:spcPts val="0"/>
              </a:spcAft>
              <a:buFont typeface="Arial" panose="020B0604020202020204" pitchFamily="34" charset="0"/>
              <a:buChar char="•"/>
            </a:pPr>
            <a:r>
              <a:rPr lang="en-US" sz="1200" dirty="0"/>
              <a:t> 428 women. </a:t>
            </a:r>
          </a:p>
          <a:p>
            <a:pPr marL="172720" lvl="2" indent="-112395">
              <a:lnSpc>
                <a:spcPct val="100000"/>
              </a:lnSpc>
              <a:spcBef>
                <a:spcPts val="0"/>
              </a:spcBef>
              <a:spcAft>
                <a:spcPts val="0"/>
              </a:spcAft>
              <a:buFont typeface="Arial" panose="020B0604020202020204" pitchFamily="34" charset="0"/>
              <a:buChar char="•"/>
            </a:pPr>
            <a:r>
              <a:rPr lang="en-US" sz="1200" dirty="0"/>
              <a:t> 114 men.</a:t>
            </a:r>
          </a:p>
          <a:p>
            <a:pPr marL="172720" lvl="2" indent="-112395">
              <a:lnSpc>
                <a:spcPct val="100000"/>
              </a:lnSpc>
              <a:spcBef>
                <a:spcPts val="0"/>
              </a:spcBef>
              <a:spcAft>
                <a:spcPts val="0"/>
              </a:spcAft>
              <a:buFont typeface="Arial" panose="020B0604020202020204" pitchFamily="34" charset="0"/>
              <a:buChar char="•"/>
            </a:pPr>
            <a:r>
              <a:rPr lang="en-US" sz="1200" dirty="0"/>
              <a:t> 531 white people.</a:t>
            </a:r>
          </a:p>
          <a:p>
            <a:pPr marL="172720" lvl="2" indent="-112395">
              <a:lnSpc>
                <a:spcPct val="100000"/>
              </a:lnSpc>
              <a:spcBef>
                <a:spcPts val="0"/>
              </a:spcBef>
              <a:spcAft>
                <a:spcPts val="0"/>
              </a:spcAft>
              <a:buFont typeface="Arial" panose="020B0604020202020204" pitchFamily="34" charset="0"/>
              <a:buChar char="•"/>
            </a:pPr>
            <a:r>
              <a:rPr lang="en-US" sz="1200" dirty="0"/>
              <a:t> 11 people from racialized communities.</a:t>
            </a:r>
          </a:p>
          <a:p>
            <a:pPr lvl="2">
              <a:lnSpc>
                <a:spcPct val="100000"/>
              </a:lnSpc>
              <a:buNone/>
            </a:pPr>
            <a:r>
              <a:rPr lang="en-US" sz="1200" i="1" dirty="0"/>
              <a:t>Response rates:</a:t>
            </a:r>
          </a:p>
          <a:p>
            <a:pPr marL="171450" lvl="2" indent="-171450">
              <a:lnSpc>
                <a:spcPct val="100000"/>
              </a:lnSpc>
              <a:spcBef>
                <a:spcPts val="0"/>
              </a:spcBef>
              <a:spcAft>
                <a:spcPts val="0"/>
              </a:spcAft>
              <a:buFont typeface="Arial" panose="020B0604020202020204" pitchFamily="34" charset="0"/>
              <a:buChar char="•"/>
            </a:pPr>
            <a:r>
              <a:rPr lang="en-US" sz="1200" dirty="0"/>
              <a:t>34% (145) of the women </a:t>
            </a:r>
            <a:r>
              <a:rPr lang="en-US" sz="1200" dirty="0">
                <a:solidFill>
                  <a:schemeClr val="accent5"/>
                </a:solidFill>
              </a:rPr>
              <a:t>responded.</a:t>
            </a:r>
          </a:p>
          <a:p>
            <a:pPr marL="171450" lvl="2" indent="-171450">
              <a:lnSpc>
                <a:spcPct val="100000"/>
              </a:lnSpc>
              <a:spcBef>
                <a:spcPts val="0"/>
              </a:spcBef>
              <a:spcAft>
                <a:spcPts val="0"/>
              </a:spcAft>
              <a:buFont typeface="Arial" panose="020B0604020202020204" pitchFamily="34" charset="0"/>
              <a:buChar char="•"/>
            </a:pPr>
            <a:r>
              <a:rPr lang="en-US" sz="1200" dirty="0">
                <a:solidFill>
                  <a:schemeClr val="accent5"/>
                </a:solidFill>
              </a:rPr>
              <a:t>22% (25) of the men responded.</a:t>
            </a:r>
          </a:p>
          <a:p>
            <a:pPr marL="171450" lvl="2" indent="-171450">
              <a:lnSpc>
                <a:spcPct val="100000"/>
              </a:lnSpc>
              <a:spcBef>
                <a:spcPts val="0"/>
              </a:spcBef>
              <a:spcAft>
                <a:spcPts val="0"/>
              </a:spcAft>
              <a:buFont typeface="Arial" panose="020B0604020202020204" pitchFamily="34" charset="0"/>
              <a:buChar char="•"/>
            </a:pPr>
            <a:r>
              <a:rPr lang="en-US" sz="1200" dirty="0">
                <a:solidFill>
                  <a:schemeClr val="accent5"/>
                </a:solidFill>
              </a:rPr>
              <a:t>31% (167) of the white people responded.</a:t>
            </a:r>
          </a:p>
          <a:p>
            <a:pPr marL="171450" lvl="2" indent="-171450">
              <a:lnSpc>
                <a:spcPct val="100000"/>
              </a:lnSpc>
              <a:spcBef>
                <a:spcPts val="0"/>
              </a:spcBef>
              <a:spcAft>
                <a:spcPts val="0"/>
              </a:spcAft>
              <a:buFont typeface="Arial" panose="020B0604020202020204" pitchFamily="34" charset="0"/>
              <a:buChar char="•"/>
            </a:pPr>
            <a:r>
              <a:rPr lang="en-US" sz="1200" dirty="0">
                <a:solidFill>
                  <a:schemeClr val="accent5"/>
                </a:solidFill>
              </a:rPr>
              <a:t>27% (3) of the people from racialized communities responded.</a:t>
            </a:r>
            <a:endParaRPr lang="en-US" sz="1200" dirty="0"/>
          </a:p>
          <a:p>
            <a:pPr lvl="2">
              <a:lnSpc>
                <a:spcPct val="100000"/>
              </a:lnSpc>
            </a:pPr>
            <a:r>
              <a:rPr lang="en-US" sz="1200" dirty="0"/>
              <a:t>We recognize that the term “rostered ministers” refers to ministers of Word and Service as well as ministers of Word and Sacrament. For brevity, we use “rostered ministers” or “deacons” throughout the report to refer to ministers of Word and Service</a:t>
            </a:r>
            <a:r>
              <a:rPr lang="en-US" sz="1200" dirty="0">
                <a:solidFill>
                  <a:srgbClr val="FF0000"/>
                </a:solidFill>
              </a:rPr>
              <a:t>.</a:t>
            </a:r>
            <a:endParaRPr lang="en-US" sz="1200" dirty="0">
              <a:solidFill>
                <a:schemeClr val="accent5"/>
              </a:solidFill>
            </a:endParaRPr>
          </a:p>
        </p:txBody>
      </p:sp>
      <p:sp>
        <p:nvSpPr>
          <p:cNvPr id="12" name="Content Placeholder 15">
            <a:extLst>
              <a:ext uri="{FF2B5EF4-FFF2-40B4-BE49-F238E27FC236}">
                <a16:creationId xmlns:a16="http://schemas.microsoft.com/office/drawing/2014/main" id="{B89A767B-BACE-4709-B5EC-19D354B33CEA}"/>
              </a:ext>
            </a:extLst>
          </p:cNvPr>
          <p:cNvSpPr txBox="1">
            <a:spLocks/>
          </p:cNvSpPr>
          <p:nvPr/>
        </p:nvSpPr>
        <p:spPr>
          <a:xfrm>
            <a:off x="5753101" y="1591608"/>
            <a:ext cx="2705100" cy="2439292"/>
          </a:xfrm>
          <a:prstGeom prst="rect">
            <a:avLst/>
          </a:prstGeom>
        </p:spPr>
        <p:txBody>
          <a:bodyPr tIns="0" bIns="0"/>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Aft>
                <a:spcPts val="600"/>
              </a:spcAft>
            </a:pPr>
            <a:r>
              <a:rPr lang="en-US" sz="1400" dirty="0">
                <a:solidFill>
                  <a:schemeClr val="accent1"/>
                </a:solidFill>
              </a:rPr>
              <a:t>We invited the entire roster of ELCA Word and Service ministers to complete the survey online.  </a:t>
            </a:r>
          </a:p>
          <a:p>
            <a:pPr>
              <a:lnSpc>
                <a:spcPct val="100000"/>
              </a:lnSpc>
              <a:spcAft>
                <a:spcPts val="600"/>
              </a:spcAft>
            </a:pPr>
            <a:r>
              <a:rPr lang="en-US" sz="1400" dirty="0">
                <a:solidFill>
                  <a:schemeClr val="accent1"/>
                </a:solidFill>
              </a:rPr>
              <a:t>A total of 170 people completed the survey, for a combined response rate of 31%.</a:t>
            </a:r>
          </a:p>
        </p:txBody>
      </p:sp>
      <p:sp>
        <p:nvSpPr>
          <p:cNvPr id="6" name="Rectangl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07431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person, ceiling, indoor, wall&#10;&#10;Description automatically generated">
            <a:extLst>
              <a:ext uri="{FF2B5EF4-FFF2-40B4-BE49-F238E27FC236}">
                <a16:creationId xmlns:a16="http://schemas.microsoft.com/office/drawing/2014/main" id="{93EADB18-BE74-FF28-E381-C2B479079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1986"/>
            <a:ext cx="9144000" cy="6099387"/>
          </a:xfrm>
          <a:prstGeom prst="rect">
            <a:avLst/>
          </a:prstGeom>
        </p:spPr>
      </p:pic>
      <p:sp>
        <p:nvSpPr>
          <p:cNvPr id="4" name="Text Placeholder 3">
            <a:extLst>
              <a:ext uri="{FF2B5EF4-FFF2-40B4-BE49-F238E27FC236}">
                <a16:creationId xmlns:a16="http://schemas.microsoft.com/office/drawing/2014/main" id="{0BF29A4D-ECF6-4918-8AE6-E0DC9E61E225}"/>
              </a:ext>
            </a:extLst>
          </p:cNvPr>
          <p:cNvSpPr txBox="1">
            <a:spLocks/>
          </p:cNvSpPr>
          <p:nvPr/>
        </p:nvSpPr>
        <p:spPr>
          <a:xfrm>
            <a:off x="0" y="3713016"/>
            <a:ext cx="9144000" cy="1811484"/>
          </a:xfrm>
          <a:prstGeom prst="rect">
            <a:avLst/>
          </a:prstGeom>
          <a:solidFill>
            <a:srgbClr val="CEC9B5">
              <a:alpha val="75000"/>
            </a:srgbClr>
          </a:solidFill>
        </p:spPr>
        <p:txBody>
          <a:bodyPr vert="horz" lIns="91440" tIns="91440" rIns="3383280" bIns="91440" rtlCol="0" anchor="ctr" anchorCtr="0">
            <a:noAutofit/>
          </a:bodyPr>
          <a:lstStyle>
            <a:lvl1pPr marL="0" indent="0" algn="r" defTabSz="914400" rtl="0" eaLnBrk="1" latinLnBrk="0" hangingPunct="1">
              <a:lnSpc>
                <a:spcPct val="70000"/>
              </a:lnSpc>
              <a:spcBef>
                <a:spcPts val="600"/>
              </a:spcBef>
              <a:spcAft>
                <a:spcPts val="1200"/>
              </a:spcAft>
              <a:buFont typeface="Arial" panose="020B0604020202020204" pitchFamily="34" charset="0"/>
              <a:buNone/>
              <a:defRPr lang="en-US" sz="8000" b="0" i="0" kern="1200" dirty="0" smtClean="0">
                <a:solidFill>
                  <a:schemeClr val="tx2"/>
                </a:solidFill>
                <a:latin typeface="+mn-lt"/>
                <a:ea typeface="+mn-ea"/>
                <a:cs typeface="+mn-cs"/>
              </a:defRPr>
            </a:lvl1pPr>
            <a:lvl2pPr marL="0" indent="0" algn="r"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r"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r"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r"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spcBef>
                <a:spcPts val="0"/>
              </a:spcBef>
              <a:spcAft>
                <a:spcPts val="0"/>
              </a:spcAft>
            </a:pPr>
            <a:r>
              <a:rPr lang="en-US" sz="4800">
                <a:solidFill>
                  <a:schemeClr val="tx1"/>
                </a:solidFill>
              </a:rPr>
              <a:t>          	Compensation</a:t>
            </a:r>
          </a:p>
        </p:txBody>
      </p:sp>
      <p:sp>
        <p:nvSpPr>
          <p:cNvPr id="5" name="Text Placeholder 4">
            <a:extLst>
              <a:ext uri="{FF2B5EF4-FFF2-40B4-BE49-F238E27FC236}">
                <a16:creationId xmlns:a16="http://schemas.microsoft.com/office/drawing/2014/main" id="{8BB7DE06-A5DB-484B-9FDA-AB80BDB3087B}"/>
              </a:ext>
            </a:extLst>
          </p:cNvPr>
          <p:cNvSpPr txBox="1">
            <a:spLocks/>
          </p:cNvSpPr>
          <p:nvPr/>
        </p:nvSpPr>
        <p:spPr>
          <a:xfrm>
            <a:off x="6167762" y="3352800"/>
            <a:ext cx="2557138" cy="2514600"/>
          </a:xfrm>
          <a:prstGeom prst="rect">
            <a:avLst/>
          </a:prstGeom>
          <a:solidFill>
            <a:schemeClr val="bg1">
              <a:alpha val="75000"/>
            </a:schemeClr>
          </a:solidFill>
        </p:spPr>
        <p:txBody>
          <a:bodyPr vert="horz" lIns="91440" tIns="91440" rIns="91440" bIns="0" rtlCol="0" anchor="ctr" anchorCtr="0">
            <a:noAutofit/>
          </a:bodyPr>
          <a:lstStyle>
            <a:lvl1pPr marL="0" indent="0" algn="l" defTabSz="914400" rtl="0" eaLnBrk="1" latinLnBrk="0" hangingPunct="1">
              <a:lnSpc>
                <a:spcPct val="120000"/>
              </a:lnSpc>
              <a:spcBef>
                <a:spcPts val="0"/>
              </a:spcBef>
              <a:spcAft>
                <a:spcPts val="0"/>
              </a:spcAft>
              <a:buFont typeface="Arial" panose="020B0604020202020204" pitchFamily="34" charset="0"/>
              <a:buChar char="​"/>
              <a:defRPr lang="en-US" sz="1700" b="0" i="0" kern="1200" dirty="0" smtClean="0">
                <a:solidFill>
                  <a:schemeClr val="accent1"/>
                </a:solidFill>
                <a:latin typeface="Franklin Gothic Demi Cond" panose="020B0706030402020204" pitchFamily="34" charset="0"/>
                <a:ea typeface="+mn-ea"/>
                <a:cs typeface="+mn-cs"/>
              </a:defRPr>
            </a:lvl1pPr>
            <a:lvl2pPr marL="0" indent="0" algn="l" defTabSz="914400" rtl="0" eaLnBrk="1" latinLnBrk="0" hangingPunct="1">
              <a:lnSpc>
                <a:spcPct val="110000"/>
              </a:lnSpc>
              <a:spcBef>
                <a:spcPts val="0"/>
              </a:spcBef>
              <a:spcAft>
                <a:spcPts val="0"/>
              </a:spcAft>
              <a:buFont typeface="Arial" panose="020B0604020202020204" pitchFamily="34" charset="0"/>
              <a:buChar char="​"/>
              <a:defRPr sz="1500" kern="1200">
                <a:solidFill>
                  <a:schemeClr val="tx2"/>
                </a:solidFill>
                <a:latin typeface="+mn-lt"/>
                <a:ea typeface="+mn-ea"/>
                <a:cs typeface="+mn-cs"/>
              </a:defRPr>
            </a:lvl2pPr>
            <a:lvl3pPr marL="0" indent="0" algn="l" defTabSz="914400" rtl="0" eaLnBrk="1" latinLnBrk="0" hangingPunct="1">
              <a:lnSpc>
                <a:spcPct val="110000"/>
              </a:lnSpc>
              <a:spcBef>
                <a:spcPts val="0"/>
              </a:spcBef>
              <a:spcAft>
                <a:spcPts val="0"/>
              </a:spcAft>
              <a:buFont typeface="Arial" panose="020B0604020202020204" pitchFamily="34" charset="0"/>
              <a:buChar char="​"/>
              <a:defRPr sz="1500" kern="1200">
                <a:solidFill>
                  <a:schemeClr val="tx2"/>
                </a:solidFill>
                <a:latin typeface="+mn-lt"/>
                <a:ea typeface="+mn-ea"/>
                <a:cs typeface="+mn-cs"/>
              </a:defRPr>
            </a:lvl3pPr>
            <a:lvl4pPr marL="0" indent="0" algn="l" defTabSz="914400" rtl="0" eaLnBrk="1" latinLnBrk="0" hangingPunct="1">
              <a:lnSpc>
                <a:spcPct val="110000"/>
              </a:lnSpc>
              <a:spcBef>
                <a:spcPts val="0"/>
              </a:spcBef>
              <a:spcAft>
                <a:spcPts val="0"/>
              </a:spcAft>
              <a:buFont typeface="Arial" panose="020B0604020202020204" pitchFamily="34" charset="0"/>
              <a:buChar char="​"/>
              <a:defRPr sz="1500" kern="1200">
                <a:solidFill>
                  <a:schemeClr val="tx2"/>
                </a:solidFill>
                <a:latin typeface="+mn-lt"/>
                <a:ea typeface="+mn-ea"/>
                <a:cs typeface="+mn-cs"/>
              </a:defRPr>
            </a:lvl4pPr>
            <a:lvl5pPr marL="0" indent="0" algn="l" defTabSz="914400" rtl="0" eaLnBrk="1" latinLnBrk="0" hangingPunct="1">
              <a:lnSpc>
                <a:spcPct val="110000"/>
              </a:lnSpc>
              <a:spcBef>
                <a:spcPts val="0"/>
              </a:spcBef>
              <a:spcAft>
                <a:spcPts val="0"/>
              </a:spcAft>
              <a:buFont typeface="Arial" panose="020B0604020202020204" pitchFamily="34" charset="0"/>
              <a:buChar char="​"/>
              <a:defRPr sz="1500" kern="1200">
                <a:solidFill>
                  <a:schemeClr val="tx2"/>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r>
              <a:rPr lang="en-US" dirty="0">
                <a:solidFill>
                  <a:schemeClr val="tx1"/>
                </a:solidFill>
              </a:rPr>
              <a:t>Overview of the Section</a:t>
            </a:r>
          </a:p>
          <a:p>
            <a:pPr marL="285750" lvl="1" indent="-285750">
              <a:buFont typeface="Wingdings" panose="05000000000000000000" pitchFamily="2" charset="2"/>
              <a:buChar char="§"/>
            </a:pPr>
            <a:r>
              <a:rPr lang="en-US" dirty="0">
                <a:solidFill>
                  <a:schemeClr val="tx1"/>
                </a:solidFill>
              </a:rPr>
              <a:t>Compensation Levels</a:t>
            </a:r>
          </a:p>
          <a:p>
            <a:pPr marL="285750" lvl="1" indent="-285750">
              <a:buFont typeface="Wingdings" panose="05000000000000000000" pitchFamily="2" charset="2"/>
              <a:buChar char="§"/>
            </a:pPr>
            <a:r>
              <a:rPr lang="en-US" dirty="0">
                <a:solidFill>
                  <a:schemeClr val="tx1"/>
                </a:solidFill>
              </a:rPr>
              <a:t>Synod Guidelines</a:t>
            </a:r>
          </a:p>
          <a:p>
            <a:pPr marL="285750" lvl="1" indent="-285750">
              <a:buFont typeface="Wingdings" panose="05000000000000000000" pitchFamily="2" charset="2"/>
              <a:buChar char="§"/>
            </a:pPr>
            <a:r>
              <a:rPr lang="en-US" dirty="0">
                <a:solidFill>
                  <a:schemeClr val="tx1"/>
                </a:solidFill>
              </a:rPr>
              <a:t>Pay Raises</a:t>
            </a:r>
          </a:p>
          <a:p>
            <a:pPr lvl="1">
              <a:buNone/>
            </a:pPr>
            <a:endParaRPr lang="en-US" dirty="0">
              <a:solidFill>
                <a:schemeClr val="tx1"/>
              </a:solidFill>
            </a:endParaRPr>
          </a:p>
        </p:txBody>
      </p:sp>
      <p:sp>
        <p:nvSpPr>
          <p:cNvPr id="6" name="Rectangl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86253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9F7F-200F-E6CA-16CF-05A112C54FB7}"/>
              </a:ext>
            </a:extLst>
          </p:cNvPr>
          <p:cNvSpPr>
            <a:spLocks noGrp="1"/>
          </p:cNvSpPr>
          <p:nvPr>
            <p:ph type="title"/>
          </p:nvPr>
        </p:nvSpPr>
        <p:spPr>
          <a:xfrm>
            <a:off x="685800" y="841062"/>
            <a:ext cx="7772400" cy="386605"/>
          </a:xfrm>
        </p:spPr>
        <p:txBody>
          <a:bodyPr/>
          <a:lstStyle/>
          <a:p>
            <a:r>
              <a:rPr lang="en-US" dirty="0"/>
              <a:t>Compensation for Deacons</a:t>
            </a:r>
          </a:p>
        </p:txBody>
      </p:sp>
      <p:sp>
        <p:nvSpPr>
          <p:cNvPr id="5" name="Text Placeholder 4">
            <a:extLst>
              <a:ext uri="{FF2B5EF4-FFF2-40B4-BE49-F238E27FC236}">
                <a16:creationId xmlns:a16="http://schemas.microsoft.com/office/drawing/2014/main" id="{E9DDA8EB-9E0C-5BBB-D0E5-FD803ECC8198}"/>
              </a:ext>
            </a:extLst>
          </p:cNvPr>
          <p:cNvSpPr>
            <a:spLocks noGrp="1"/>
          </p:cNvSpPr>
          <p:nvPr>
            <p:ph type="body" idx="28"/>
          </p:nvPr>
        </p:nvSpPr>
        <p:spPr/>
        <p:txBody>
          <a:bodyPr/>
          <a:lstStyle/>
          <a:p>
            <a:r>
              <a:rPr lang="en-US"/>
              <a:t>Compensation</a:t>
            </a:r>
          </a:p>
        </p:txBody>
      </p:sp>
      <p:sp>
        <p:nvSpPr>
          <p:cNvPr id="3" name="Content Placeholder 2"/>
          <p:cNvSpPr>
            <a:spLocks noGrp="1"/>
          </p:cNvSpPr>
          <p:nvPr>
            <p:ph sz="quarter" idx="15"/>
          </p:nvPr>
        </p:nvSpPr>
        <p:spPr>
          <a:xfrm>
            <a:off x="685800" y="1600200"/>
            <a:ext cx="7772400" cy="2828925"/>
          </a:xfrm>
        </p:spPr>
        <p:txBody>
          <a:bodyPr vert="horz" lIns="0" tIns="0" rIns="0" bIns="0" rtlCol="0" anchor="t">
            <a:noAutofit/>
          </a:bodyPr>
          <a:lstStyle/>
          <a:p>
            <a:pPr lvl="1">
              <a:lnSpc>
                <a:spcPct val="120000"/>
              </a:lnSpc>
              <a:spcBef>
                <a:spcPts val="600"/>
              </a:spcBef>
              <a:buNone/>
            </a:pPr>
            <a:r>
              <a:rPr lang="en-US" sz="1600" dirty="0">
                <a:solidFill>
                  <a:srgbClr val="66AF9E"/>
                </a:solidFill>
              </a:rPr>
              <a:t>Compensation Guidelines for Deacons</a:t>
            </a:r>
            <a:endParaRPr lang="en-US" sz="1600" dirty="0">
              <a:solidFill>
                <a:schemeClr val="accent1"/>
              </a:solidFill>
            </a:endParaRPr>
          </a:p>
          <a:p>
            <a:pPr>
              <a:spcAft>
                <a:spcPts val="600"/>
              </a:spcAft>
              <a:buNone/>
            </a:pPr>
            <a:r>
              <a:rPr lang="en-US" sz="1200" dirty="0">
                <a:solidFill>
                  <a:schemeClr val="accent1"/>
                </a:solidFill>
              </a:rPr>
              <a:t>Synods have compensation guidelines for ministers of Word and Sacrament. Most, but not all, synods have compensation guidelines for ministers of Word and Service.</a:t>
            </a:r>
          </a:p>
          <a:p>
            <a:pPr>
              <a:spcAft>
                <a:spcPts val="600"/>
              </a:spcAft>
              <a:buNone/>
            </a:pPr>
            <a:r>
              <a:rPr lang="en-US" sz="1200" dirty="0">
                <a:solidFill>
                  <a:schemeClr val="accent1"/>
                </a:solidFill>
              </a:rPr>
              <a:t>Some synods with guidelines for deacons include separate figures for deacons with a bachelor’s degree and deacons with a master’s degree.*</a:t>
            </a:r>
          </a:p>
          <a:p>
            <a:pPr>
              <a:spcAft>
                <a:spcPts val="600"/>
              </a:spcAft>
            </a:pPr>
            <a:r>
              <a:rPr lang="en-US" sz="1200" dirty="0">
                <a:solidFill>
                  <a:schemeClr val="accent1"/>
                </a:solidFill>
              </a:rPr>
              <a:t>The base salary for pastors and deacons is often similar, but guidelines for pastors can include an additional 30% of their base salary in housing allowance, which is tax-exempt. </a:t>
            </a:r>
          </a:p>
          <a:p>
            <a:pPr>
              <a:spcAft>
                <a:spcPts val="600"/>
              </a:spcAft>
            </a:pPr>
            <a:r>
              <a:rPr lang="en-US" sz="1200" dirty="0">
                <a:solidFill>
                  <a:schemeClr val="accent1"/>
                </a:solidFill>
              </a:rPr>
              <a:t>Some deacons hold both a theological master’s degree and a master’s or doctoral degree in their specialization and are not compensated for the additional degree.</a:t>
            </a:r>
          </a:p>
          <a:p>
            <a:pPr>
              <a:spcAft>
                <a:spcPts val="600"/>
              </a:spcAft>
            </a:pPr>
            <a:endParaRPr lang="en-US" sz="1400" dirty="0">
              <a:solidFill>
                <a:schemeClr val="accent1"/>
              </a:solidFill>
            </a:endParaRPr>
          </a:p>
          <a:p>
            <a:pPr>
              <a:spcAft>
                <a:spcPts val="600"/>
              </a:spcAft>
            </a:pPr>
            <a:endParaRPr lang="en-US" dirty="0">
              <a:solidFill>
                <a:schemeClr val="accent1"/>
              </a:solidFill>
            </a:endParaRPr>
          </a:p>
        </p:txBody>
      </p:sp>
      <p:sp>
        <p:nvSpPr>
          <p:cNvPr id="9" name="Text Placeholder 5">
            <a:extLst>
              <a:ext uri="{FF2B5EF4-FFF2-40B4-BE49-F238E27FC236}">
                <a16:creationId xmlns:a16="http://schemas.microsoft.com/office/drawing/2014/main" id="{F707674C-A427-72B2-155B-9CD696864A39}"/>
              </a:ext>
            </a:extLst>
          </p:cNvPr>
          <p:cNvSpPr>
            <a:spLocks noGrp="1"/>
          </p:cNvSpPr>
          <p:nvPr>
            <p:ph type="body" sz="quarter" idx="14"/>
          </p:nvPr>
        </p:nvSpPr>
        <p:spPr>
          <a:xfrm>
            <a:off x="4343400" y="6188685"/>
            <a:ext cx="4114800" cy="492443"/>
          </a:xfrm>
        </p:spPr>
        <p:txBody>
          <a:bodyPr/>
          <a:lstStyle/>
          <a:p>
            <a:pPr>
              <a:lnSpc>
                <a:spcPct val="100000"/>
              </a:lnSpc>
              <a:spcAft>
                <a:spcPts val="0"/>
              </a:spcAft>
              <a:buNone/>
            </a:pPr>
            <a:r>
              <a:rPr lang="en-US" dirty="0"/>
              <a:t>*Since the creation of the unified Word and Service Roster (deacons) in 2016, a theological master’s degree has been required. Within the previous rosters, deaconesses and diaconal ministers were required to have a theological master’s degree and associates in ministry were required to have a bachelor’s degree. </a:t>
            </a:r>
          </a:p>
        </p:txBody>
      </p:sp>
      <p:sp>
        <p:nvSpPr>
          <p:cNvPr id="6" name="Rectangl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
        <p:nvSpPr>
          <p:cNvPr id="4" name="Rectangle 3"/>
          <p:cNvSpPr/>
          <p:nvPr/>
        </p:nvSpPr>
        <p:spPr>
          <a:xfrm>
            <a:off x="685800" y="4514835"/>
            <a:ext cx="7772400" cy="769441"/>
          </a:xfrm>
          <a:prstGeom prst="rect">
            <a:avLst/>
          </a:prstGeom>
        </p:spPr>
        <p:txBody>
          <a:bodyPr wrap="square" lIns="0" tIns="0" rIns="0" bIns="0">
            <a:spAutoFit/>
          </a:bodyPr>
          <a:lstStyle/>
          <a:p>
            <a:pPr>
              <a:spcBef>
                <a:spcPts val="600"/>
              </a:spcBef>
              <a:spcAft>
                <a:spcPts val="600"/>
              </a:spcAft>
            </a:pPr>
            <a:r>
              <a:rPr lang="en-US" sz="1600" dirty="0">
                <a:solidFill>
                  <a:srgbClr val="66AF9E"/>
                </a:solidFill>
              </a:rPr>
              <a:t>Data on Compensation and Race for Deacons</a:t>
            </a:r>
          </a:p>
          <a:p>
            <a:pPr>
              <a:spcBef>
                <a:spcPts val="600"/>
              </a:spcBef>
              <a:spcAft>
                <a:spcPts val="600"/>
              </a:spcAft>
            </a:pPr>
            <a:r>
              <a:rPr lang="en-US" sz="1200" dirty="0">
                <a:solidFill>
                  <a:schemeClr val="tx2"/>
                </a:solidFill>
              </a:rPr>
              <a:t>This report does not include an analysis of compensation and race for ministers of Word and Service due to limitations with the sample size of data. </a:t>
            </a:r>
          </a:p>
        </p:txBody>
      </p:sp>
    </p:spTree>
    <p:extLst>
      <p:ext uri="{BB962C8B-B14F-4D97-AF65-F5344CB8AC3E}">
        <p14:creationId xmlns:p14="http://schemas.microsoft.com/office/powerpoint/2010/main" val="400005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9F7F-200F-E6CA-16CF-05A112C54FB7}"/>
              </a:ext>
            </a:extLst>
          </p:cNvPr>
          <p:cNvSpPr>
            <a:spLocks noGrp="1"/>
          </p:cNvSpPr>
          <p:nvPr>
            <p:ph type="title"/>
          </p:nvPr>
        </p:nvSpPr>
        <p:spPr>
          <a:xfrm>
            <a:off x="685800" y="841062"/>
            <a:ext cx="7772400" cy="914402"/>
          </a:xfrm>
        </p:spPr>
        <p:txBody>
          <a:bodyPr/>
          <a:lstStyle/>
          <a:p>
            <a:r>
              <a:rPr lang="en-US" sz="2800"/>
              <a:t>Deacons’ Annual Defined Compensation for 2019</a:t>
            </a:r>
          </a:p>
        </p:txBody>
      </p:sp>
      <p:sp>
        <p:nvSpPr>
          <p:cNvPr id="4" name="Content Placeholder 3">
            <a:extLst>
              <a:ext uri="{FF2B5EF4-FFF2-40B4-BE49-F238E27FC236}">
                <a16:creationId xmlns:a16="http://schemas.microsoft.com/office/drawing/2014/main" id="{6921085E-12B9-2CD4-F5D8-7C2BA57B569E}"/>
              </a:ext>
            </a:extLst>
          </p:cNvPr>
          <p:cNvSpPr>
            <a:spLocks noGrp="1"/>
          </p:cNvSpPr>
          <p:nvPr>
            <p:ph sz="quarter" idx="17"/>
          </p:nvPr>
        </p:nvSpPr>
        <p:spPr>
          <a:xfrm>
            <a:off x="6172200" y="2524125"/>
            <a:ext cx="2286000" cy="2435722"/>
          </a:xfrm>
        </p:spPr>
        <p:txBody>
          <a:bodyPr/>
          <a:lstStyle/>
          <a:p>
            <a:pPr>
              <a:spcAft>
                <a:spcPts val="600"/>
              </a:spcAft>
            </a:pPr>
            <a:r>
              <a:rPr lang="en-US" sz="1200" dirty="0">
                <a:solidFill>
                  <a:schemeClr val="accent1"/>
                </a:solidFill>
              </a:rPr>
              <a:t>In the 2020 survey, compensation information was not available from Portico, so participants were asked to self-report their compensation.</a:t>
            </a:r>
          </a:p>
        </p:txBody>
      </p:sp>
      <p:sp>
        <p:nvSpPr>
          <p:cNvPr id="5" name="Text Placeholder 4">
            <a:extLst>
              <a:ext uri="{FF2B5EF4-FFF2-40B4-BE49-F238E27FC236}">
                <a16:creationId xmlns:a16="http://schemas.microsoft.com/office/drawing/2014/main" id="{E9DDA8EB-9E0C-5BBB-D0E5-FD803ECC8198}"/>
              </a:ext>
            </a:extLst>
          </p:cNvPr>
          <p:cNvSpPr>
            <a:spLocks noGrp="1"/>
          </p:cNvSpPr>
          <p:nvPr>
            <p:ph type="body" idx="28"/>
          </p:nvPr>
        </p:nvSpPr>
        <p:spPr/>
        <p:txBody>
          <a:bodyPr/>
          <a:lstStyle/>
          <a:p>
            <a:r>
              <a:rPr lang="en-US"/>
              <a:t>Compensation</a:t>
            </a:r>
          </a:p>
        </p:txBody>
      </p:sp>
      <p:graphicFrame>
        <p:nvGraphicFramePr>
          <p:cNvPr id="19" name="Content Placeholder 18">
            <a:extLst>
              <a:ext uri="{FF2B5EF4-FFF2-40B4-BE49-F238E27FC236}">
                <a16:creationId xmlns:a16="http://schemas.microsoft.com/office/drawing/2014/main" id="{A2208E81-1E95-4A6D-886E-14BFDCE0FCAA}"/>
              </a:ext>
            </a:extLst>
          </p:cNvPr>
          <p:cNvGraphicFramePr>
            <a:graphicFrameLocks noGrp="1"/>
          </p:cNvGraphicFramePr>
          <p:nvPr>
            <p:ph sz="quarter" idx="15"/>
            <p:extLst>
              <p:ext uri="{D42A27DB-BD31-4B8C-83A1-F6EECF244321}">
                <p14:modId xmlns:p14="http://schemas.microsoft.com/office/powerpoint/2010/main" val="3268418551"/>
              </p:ext>
            </p:extLst>
          </p:nvPr>
        </p:nvGraphicFramePr>
        <p:xfrm>
          <a:off x="573024" y="2091267"/>
          <a:ext cx="5336708" cy="334433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4895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B963-7EF9-5500-DF6F-394F802F7CBA}"/>
              </a:ext>
            </a:extLst>
          </p:cNvPr>
          <p:cNvSpPr>
            <a:spLocks noGrp="1"/>
          </p:cNvSpPr>
          <p:nvPr>
            <p:ph type="title"/>
          </p:nvPr>
        </p:nvSpPr>
        <p:spPr/>
        <p:txBody>
          <a:bodyPr/>
          <a:lstStyle/>
          <a:p>
            <a:r>
              <a:rPr lang="en-US" sz="2800"/>
              <a:t>Percentage of Word and Service Participants Below, At or Above Synod Guidelines</a:t>
            </a:r>
          </a:p>
        </p:txBody>
      </p:sp>
      <p:sp>
        <p:nvSpPr>
          <p:cNvPr id="4" name="Content Placeholder 3">
            <a:extLst>
              <a:ext uri="{FF2B5EF4-FFF2-40B4-BE49-F238E27FC236}">
                <a16:creationId xmlns:a16="http://schemas.microsoft.com/office/drawing/2014/main" id="{64E25F85-B4C7-EEDD-461A-470F123B9D1E}"/>
              </a:ext>
            </a:extLst>
          </p:cNvPr>
          <p:cNvSpPr>
            <a:spLocks noGrp="1"/>
          </p:cNvSpPr>
          <p:nvPr>
            <p:ph sz="quarter" idx="17"/>
          </p:nvPr>
        </p:nvSpPr>
        <p:spPr>
          <a:xfrm>
            <a:off x="6172200" y="2490031"/>
            <a:ext cx="2286000" cy="2639938"/>
          </a:xfrm>
        </p:spPr>
        <p:txBody>
          <a:bodyPr/>
          <a:lstStyle/>
          <a:p>
            <a:pPr>
              <a:spcAft>
                <a:spcPts val="600"/>
              </a:spcAft>
            </a:pPr>
            <a:r>
              <a:rPr lang="en-US" sz="1200" dirty="0">
                <a:solidFill>
                  <a:schemeClr val="accent1"/>
                </a:solidFill>
              </a:rPr>
              <a:t>We asked participants whether, for the majority of time during each call period, their compensation was at, above or below their synod’s guidelines.</a:t>
            </a:r>
          </a:p>
          <a:p>
            <a:pPr>
              <a:spcAft>
                <a:spcPts val="600"/>
              </a:spcAft>
            </a:pPr>
            <a:r>
              <a:rPr lang="en-US" sz="1200" dirty="0">
                <a:solidFill>
                  <a:schemeClr val="accent1"/>
                </a:solidFill>
              </a:rPr>
              <a:t>Word and Service participants were more likely to be at synod guidelines in their fourth or subsequent call compared to earlier calls.</a:t>
            </a:r>
          </a:p>
        </p:txBody>
      </p:sp>
      <p:sp>
        <p:nvSpPr>
          <p:cNvPr id="5" name="Text Placeholder 4">
            <a:extLst>
              <a:ext uri="{FF2B5EF4-FFF2-40B4-BE49-F238E27FC236}">
                <a16:creationId xmlns:a16="http://schemas.microsoft.com/office/drawing/2014/main" id="{521447CF-4370-5EFF-1520-34294441BF7F}"/>
              </a:ext>
            </a:extLst>
          </p:cNvPr>
          <p:cNvSpPr>
            <a:spLocks noGrp="1"/>
          </p:cNvSpPr>
          <p:nvPr>
            <p:ph type="body" idx="28"/>
          </p:nvPr>
        </p:nvSpPr>
        <p:spPr/>
        <p:txBody>
          <a:bodyPr/>
          <a:lstStyle/>
          <a:p>
            <a:r>
              <a:rPr lang="en-US"/>
              <a:t>Compensation</a:t>
            </a:r>
          </a:p>
        </p:txBody>
      </p:sp>
      <p:graphicFrame>
        <p:nvGraphicFramePr>
          <p:cNvPr id="29" name="Content Placeholder 28">
            <a:extLst>
              <a:ext uri="{FF2B5EF4-FFF2-40B4-BE49-F238E27FC236}">
                <a16:creationId xmlns:a16="http://schemas.microsoft.com/office/drawing/2014/main" id="{6CC37E7D-6A17-4F21-A790-411E8C98CD4B}"/>
              </a:ext>
            </a:extLst>
          </p:cNvPr>
          <p:cNvGraphicFramePr>
            <a:graphicFrameLocks noGrp="1"/>
          </p:cNvGraphicFramePr>
          <p:nvPr>
            <p:ph sz="quarter" idx="15"/>
            <p:extLst>
              <p:ext uri="{D42A27DB-BD31-4B8C-83A1-F6EECF244321}">
                <p14:modId xmlns:p14="http://schemas.microsoft.com/office/powerpoint/2010/main" val="3745812846"/>
              </p:ext>
            </p:extLst>
          </p:nvPr>
        </p:nvGraphicFramePr>
        <p:xfrm>
          <a:off x="380999" y="1948271"/>
          <a:ext cx="5545667" cy="330952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402778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FD59-86D9-4E8E-572E-DDF1058C8419}"/>
              </a:ext>
            </a:extLst>
          </p:cNvPr>
          <p:cNvSpPr>
            <a:spLocks noGrp="1"/>
          </p:cNvSpPr>
          <p:nvPr>
            <p:ph type="title"/>
          </p:nvPr>
        </p:nvSpPr>
        <p:spPr/>
        <p:txBody>
          <a:bodyPr/>
          <a:lstStyle/>
          <a:p>
            <a:r>
              <a:rPr lang="en-US" sz="2800"/>
              <a:t>Deacons’ Frequency of Pay Raises</a:t>
            </a:r>
          </a:p>
        </p:txBody>
      </p:sp>
      <p:sp>
        <p:nvSpPr>
          <p:cNvPr id="4" name="Content Placeholder 3">
            <a:extLst>
              <a:ext uri="{FF2B5EF4-FFF2-40B4-BE49-F238E27FC236}">
                <a16:creationId xmlns:a16="http://schemas.microsoft.com/office/drawing/2014/main" id="{955A8CDF-0C86-3125-80FF-9C5EB90B4E27}"/>
              </a:ext>
            </a:extLst>
          </p:cNvPr>
          <p:cNvSpPr>
            <a:spLocks noGrp="1"/>
          </p:cNvSpPr>
          <p:nvPr>
            <p:ph sz="quarter" idx="17"/>
          </p:nvPr>
        </p:nvSpPr>
        <p:spPr>
          <a:xfrm>
            <a:off x="6166921" y="2476895"/>
            <a:ext cx="2291279" cy="2446075"/>
          </a:xfrm>
        </p:spPr>
        <p:txBody>
          <a:bodyPr vert="horz" lIns="0" tIns="0" rIns="0" bIns="0" rtlCol="0" anchor="t">
            <a:noAutofit/>
          </a:bodyPr>
          <a:lstStyle/>
          <a:p>
            <a:pPr>
              <a:spcAft>
                <a:spcPts val="600"/>
              </a:spcAft>
            </a:pPr>
            <a:r>
              <a:rPr lang="en-US" sz="1200" dirty="0">
                <a:solidFill>
                  <a:schemeClr val="accent1"/>
                </a:solidFill>
              </a:rPr>
              <a:t>In their first call, 46% of participants received pay raises annually or more often, while 28% received raises every two to five years.</a:t>
            </a:r>
          </a:p>
          <a:p>
            <a:pPr>
              <a:spcAft>
                <a:spcPts val="600"/>
              </a:spcAft>
            </a:pPr>
            <a:r>
              <a:rPr lang="en-US" sz="1200" dirty="0">
                <a:solidFill>
                  <a:schemeClr val="accent1"/>
                </a:solidFill>
              </a:rPr>
              <a:t>A similar pattern was found for subsequent calls, with the largest percentage receiving raises annually or more often, especially in the fourth or subsequent call.</a:t>
            </a:r>
          </a:p>
        </p:txBody>
      </p:sp>
      <p:sp>
        <p:nvSpPr>
          <p:cNvPr id="5" name="Text Placeholder 4">
            <a:extLst>
              <a:ext uri="{FF2B5EF4-FFF2-40B4-BE49-F238E27FC236}">
                <a16:creationId xmlns:a16="http://schemas.microsoft.com/office/drawing/2014/main" id="{5628CCCE-A397-8802-1B50-68F5559B3AA9}"/>
              </a:ext>
            </a:extLst>
          </p:cNvPr>
          <p:cNvSpPr>
            <a:spLocks noGrp="1"/>
          </p:cNvSpPr>
          <p:nvPr>
            <p:ph type="body" idx="28"/>
          </p:nvPr>
        </p:nvSpPr>
        <p:spPr/>
        <p:txBody>
          <a:bodyPr/>
          <a:lstStyle/>
          <a:p>
            <a:r>
              <a:rPr lang="en-US"/>
              <a:t>Compensation</a:t>
            </a:r>
          </a:p>
        </p:txBody>
      </p:sp>
      <p:graphicFrame>
        <p:nvGraphicFramePr>
          <p:cNvPr id="19" name="Content Placeholder 14">
            <a:extLst>
              <a:ext uri="{FF2B5EF4-FFF2-40B4-BE49-F238E27FC236}">
                <a16:creationId xmlns:a16="http://schemas.microsoft.com/office/drawing/2014/main" id="{82E35316-208B-3E2C-A9B6-58CF8669B66D}"/>
              </a:ext>
            </a:extLst>
          </p:cNvPr>
          <p:cNvGraphicFramePr>
            <a:graphicFrameLocks noGrp="1"/>
          </p:cNvGraphicFramePr>
          <p:nvPr>
            <p:ph sz="quarter" idx="15"/>
            <p:extLst>
              <p:ext uri="{D42A27DB-BD31-4B8C-83A1-F6EECF244321}">
                <p14:modId xmlns:p14="http://schemas.microsoft.com/office/powerpoint/2010/main" val="3897084439"/>
              </p:ext>
            </p:extLst>
          </p:nvPr>
        </p:nvGraphicFramePr>
        <p:xfrm>
          <a:off x="465667" y="2040467"/>
          <a:ext cx="5520265" cy="331893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87796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2DBC-695C-BC65-611A-FDD09C951185}"/>
              </a:ext>
            </a:extLst>
          </p:cNvPr>
          <p:cNvSpPr>
            <a:spLocks noGrp="1"/>
          </p:cNvSpPr>
          <p:nvPr>
            <p:ph type="title"/>
          </p:nvPr>
        </p:nvSpPr>
        <p:spPr/>
        <p:txBody>
          <a:bodyPr/>
          <a:lstStyle/>
          <a:p>
            <a:r>
              <a:rPr lang="en-US" sz="2800"/>
              <a:t>Percentage of Word and Sacrament Participants Below, At, or Above Synod Guidelines</a:t>
            </a:r>
          </a:p>
        </p:txBody>
      </p:sp>
      <p:sp>
        <p:nvSpPr>
          <p:cNvPr id="4" name="Content Placeholder 3">
            <a:extLst>
              <a:ext uri="{FF2B5EF4-FFF2-40B4-BE49-F238E27FC236}">
                <a16:creationId xmlns:a16="http://schemas.microsoft.com/office/drawing/2014/main" id="{8501D646-C154-7925-1EE1-6ABE52BAF5BF}"/>
              </a:ext>
            </a:extLst>
          </p:cNvPr>
          <p:cNvSpPr>
            <a:spLocks noGrp="1"/>
          </p:cNvSpPr>
          <p:nvPr>
            <p:ph sz="quarter" idx="17"/>
          </p:nvPr>
        </p:nvSpPr>
        <p:spPr>
          <a:xfrm>
            <a:off x="6172200" y="2207411"/>
            <a:ext cx="2286000" cy="4056655"/>
          </a:xfrm>
        </p:spPr>
        <p:txBody>
          <a:bodyPr/>
          <a:lstStyle/>
          <a:p>
            <a:pPr>
              <a:spcAft>
                <a:spcPts val="600"/>
              </a:spcAft>
            </a:pPr>
            <a:r>
              <a:rPr lang="en-US" sz="1200" dirty="0">
                <a:solidFill>
                  <a:schemeClr val="accent1"/>
                </a:solidFill>
              </a:rPr>
              <a:t>This graph shows the results for Word and Sacrament participants. A higher percentage of Word and Sacrament ministers are compensated at synod guidelines than Word and Service ministers, except in the fourth or subsequent call (see previous slide).</a:t>
            </a:r>
          </a:p>
          <a:p>
            <a:pPr>
              <a:spcAft>
                <a:spcPts val="600"/>
              </a:spcAft>
            </a:pPr>
            <a:r>
              <a:rPr lang="en-US" sz="1200" dirty="0">
                <a:solidFill>
                  <a:schemeClr val="accent1"/>
                </a:solidFill>
              </a:rPr>
              <a:t>However, it is important to note the Word and Service ministers had a very small number of respondents for that call, which may have affected the results.</a:t>
            </a:r>
          </a:p>
        </p:txBody>
      </p:sp>
      <p:sp>
        <p:nvSpPr>
          <p:cNvPr id="5" name="Text Placeholder 4">
            <a:extLst>
              <a:ext uri="{FF2B5EF4-FFF2-40B4-BE49-F238E27FC236}">
                <a16:creationId xmlns:a16="http://schemas.microsoft.com/office/drawing/2014/main" id="{E42B7D6C-017C-B5DC-F0B7-82DE78D5B199}"/>
              </a:ext>
            </a:extLst>
          </p:cNvPr>
          <p:cNvSpPr>
            <a:spLocks noGrp="1"/>
          </p:cNvSpPr>
          <p:nvPr>
            <p:ph type="body" idx="28"/>
          </p:nvPr>
        </p:nvSpPr>
        <p:spPr/>
        <p:txBody>
          <a:bodyPr/>
          <a:lstStyle/>
          <a:p>
            <a:r>
              <a:rPr lang="en-US"/>
              <a:t>Compensation</a:t>
            </a:r>
          </a:p>
        </p:txBody>
      </p:sp>
      <p:graphicFrame>
        <p:nvGraphicFramePr>
          <p:cNvPr id="18" name="Content Placeholder 17">
            <a:extLst>
              <a:ext uri="{FF2B5EF4-FFF2-40B4-BE49-F238E27FC236}">
                <a16:creationId xmlns:a16="http://schemas.microsoft.com/office/drawing/2014/main" id="{FB7242BA-936E-4FE1-8C8D-16723A4285C7}"/>
              </a:ext>
            </a:extLst>
          </p:cNvPr>
          <p:cNvGraphicFramePr>
            <a:graphicFrameLocks noGrp="1"/>
          </p:cNvGraphicFramePr>
          <p:nvPr>
            <p:ph sz="quarter" idx="15"/>
            <p:extLst>
              <p:ext uri="{D42A27DB-BD31-4B8C-83A1-F6EECF244321}">
                <p14:modId xmlns:p14="http://schemas.microsoft.com/office/powerpoint/2010/main" val="1567117526"/>
              </p:ext>
            </p:extLst>
          </p:nvPr>
        </p:nvGraphicFramePr>
        <p:xfrm>
          <a:off x="254294" y="1677281"/>
          <a:ext cx="5528732" cy="356446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88508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group of people sitting in chairs and a person playing a piano&#10;&#10;Description automatically generated">
            <a:extLst>
              <a:ext uri="{FF2B5EF4-FFF2-40B4-BE49-F238E27FC236}">
                <a16:creationId xmlns:a16="http://schemas.microsoft.com/office/drawing/2014/main" id="{76F052C9-4F38-5195-6DDB-60CE5B293C44}"/>
              </a:ext>
            </a:extLst>
          </p:cNvPr>
          <p:cNvPicPr>
            <a:picLocks noChangeAspect="1"/>
          </p:cNvPicPr>
          <p:nvPr/>
        </p:nvPicPr>
        <p:blipFill rotWithShape="1">
          <a:blip r:embed="rId2"/>
          <a:srcRect l="895" t="5330" r="895" b="35"/>
          <a:stretch/>
        </p:blipFill>
        <p:spPr>
          <a:xfrm>
            <a:off x="0" y="0"/>
            <a:ext cx="9143992" cy="5865264"/>
          </a:xfrm>
          <a:prstGeom prst="rect">
            <a:avLst/>
          </a:prstGeom>
        </p:spPr>
      </p:pic>
      <p:sp>
        <p:nvSpPr>
          <p:cNvPr id="5" name="Text Placeholder 4">
            <a:extLst>
              <a:ext uri="{FF2B5EF4-FFF2-40B4-BE49-F238E27FC236}">
                <a16:creationId xmlns:a16="http://schemas.microsoft.com/office/drawing/2014/main" id="{ACDCE178-335E-471D-9CF7-BFB173E837BE}"/>
              </a:ext>
            </a:extLst>
          </p:cNvPr>
          <p:cNvSpPr>
            <a:spLocks noGrp="1"/>
          </p:cNvSpPr>
          <p:nvPr>
            <p:ph type="body" sz="quarter" idx="11"/>
          </p:nvPr>
        </p:nvSpPr>
        <p:spPr>
          <a:xfrm>
            <a:off x="8" y="3706320"/>
            <a:ext cx="9143992" cy="1818180"/>
          </a:xfrm>
          <a:solidFill>
            <a:srgbClr val="CEC9B5">
              <a:alpha val="79000"/>
            </a:srgbClr>
          </a:solidFill>
        </p:spPr>
        <p:txBody>
          <a:bodyPr/>
          <a:lstStyle/>
          <a:p>
            <a:pPr>
              <a:lnSpc>
                <a:spcPct val="100000"/>
              </a:lnSpc>
              <a:spcBef>
                <a:spcPts val="0"/>
              </a:spcBef>
              <a:spcAft>
                <a:spcPts val="0"/>
              </a:spcAft>
            </a:pPr>
            <a:r>
              <a:rPr lang="en-US"/>
              <a:t>Vocational Roles</a:t>
            </a:r>
            <a:endParaRPr lang="en-US" strike="sngStrike"/>
          </a:p>
        </p:txBody>
      </p:sp>
      <p:sp>
        <p:nvSpPr>
          <p:cNvPr id="2" name="Text Placeholder 1">
            <a:extLst>
              <a:ext uri="{FF2B5EF4-FFF2-40B4-BE49-F238E27FC236}">
                <a16:creationId xmlns:a16="http://schemas.microsoft.com/office/drawing/2014/main" id="{7B72D05D-B62A-493F-8649-2C81AAF1DB6D}"/>
              </a:ext>
            </a:extLst>
          </p:cNvPr>
          <p:cNvSpPr>
            <a:spLocks noGrp="1"/>
          </p:cNvSpPr>
          <p:nvPr>
            <p:ph type="body" sz="quarter" idx="10"/>
          </p:nvPr>
        </p:nvSpPr>
        <p:spPr>
          <a:xfrm>
            <a:off x="6170446" y="3352800"/>
            <a:ext cx="2554454" cy="2512464"/>
          </a:xfrm>
          <a:solidFill>
            <a:schemeClr val="bg1">
              <a:alpha val="75000"/>
            </a:schemeClr>
          </a:solidFill>
        </p:spPr>
        <p:txBody>
          <a:bodyPr/>
          <a:lstStyle/>
          <a:p>
            <a:r>
              <a:rPr lang="en-US" dirty="0">
                <a:latin typeface="Franklin Gothic Demi Cond"/>
              </a:rPr>
              <a:t>Overview of the Section: </a:t>
            </a:r>
            <a:endParaRPr lang="en-US" dirty="0"/>
          </a:p>
          <a:p>
            <a:pPr marL="285750" indent="-285750">
              <a:lnSpc>
                <a:spcPct val="110000"/>
              </a:lnSpc>
              <a:buFont typeface="Wingdings" panose="05000000000000000000" pitchFamily="2" charset="2"/>
              <a:buChar char="§"/>
            </a:pPr>
            <a:r>
              <a:rPr lang="en-US" sz="1500" dirty="0">
                <a:latin typeface="Franklin Gothic Book"/>
              </a:rPr>
              <a:t>Settings and Specializations of Word and Service Ministers</a:t>
            </a:r>
          </a:p>
          <a:p>
            <a:pPr marL="285750" indent="-285750">
              <a:lnSpc>
                <a:spcPct val="110000"/>
              </a:lnSpc>
              <a:buFont typeface="Wingdings" panose="05000000000000000000" pitchFamily="2" charset="2"/>
              <a:buChar char="§"/>
            </a:pPr>
            <a:r>
              <a:rPr lang="en-US" sz="1500" dirty="0">
                <a:latin typeface="Franklin Gothic Book"/>
              </a:rPr>
              <a:t>Gender and Vocation</a:t>
            </a:r>
            <a:endParaRPr lang="en-US" sz="1500" b="1" dirty="0">
              <a:latin typeface="Franklin Gothic Book"/>
            </a:endParaRPr>
          </a:p>
        </p:txBody>
      </p:sp>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56916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C7D5707-4B77-7411-82B9-B415231C2D8B}"/>
              </a:ext>
            </a:extLst>
          </p:cNvPr>
          <p:cNvGraphicFramePr>
            <a:graphicFrameLocks/>
          </p:cNvGraphicFramePr>
          <p:nvPr>
            <p:extLst>
              <p:ext uri="{D42A27DB-BD31-4B8C-83A1-F6EECF244321}">
                <p14:modId xmlns:p14="http://schemas.microsoft.com/office/powerpoint/2010/main" val="227216524"/>
              </p:ext>
            </p:extLst>
          </p:nvPr>
        </p:nvGraphicFramePr>
        <p:xfrm>
          <a:off x="685800" y="1717500"/>
          <a:ext cx="7772400" cy="42994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9BBFD59-86D9-4E8E-572E-DDF1058C8419}"/>
              </a:ext>
            </a:extLst>
          </p:cNvPr>
          <p:cNvSpPr>
            <a:spLocks noGrp="1"/>
          </p:cNvSpPr>
          <p:nvPr>
            <p:ph type="title"/>
          </p:nvPr>
        </p:nvSpPr>
        <p:spPr/>
        <p:txBody>
          <a:bodyPr/>
          <a:lstStyle/>
          <a:p>
            <a:r>
              <a:rPr lang="en-US" sz="2800"/>
              <a:t>Word and Service Ministers Serving on Behalf of Expressions of the ELCA</a:t>
            </a:r>
          </a:p>
        </p:txBody>
      </p:sp>
      <p:sp>
        <p:nvSpPr>
          <p:cNvPr id="4" name="Content Placeholder 3">
            <a:extLst>
              <a:ext uri="{FF2B5EF4-FFF2-40B4-BE49-F238E27FC236}">
                <a16:creationId xmlns:a16="http://schemas.microsoft.com/office/drawing/2014/main" id="{955A8CDF-0C86-3125-80FF-9C5EB90B4E27}"/>
              </a:ext>
            </a:extLst>
          </p:cNvPr>
          <p:cNvSpPr>
            <a:spLocks noGrp="1"/>
          </p:cNvSpPr>
          <p:nvPr>
            <p:ph sz="quarter" idx="17"/>
          </p:nvPr>
        </p:nvSpPr>
        <p:spPr>
          <a:xfrm>
            <a:off x="5753100" y="1865119"/>
            <a:ext cx="2605709" cy="2578693"/>
          </a:xfrm>
        </p:spPr>
        <p:txBody>
          <a:bodyPr vert="horz" lIns="0" tIns="0" rIns="0" bIns="0" rtlCol="0" anchor="t">
            <a:noAutofit/>
          </a:bodyPr>
          <a:lstStyle/>
          <a:p>
            <a:pPr>
              <a:spcAft>
                <a:spcPts val="600"/>
              </a:spcAft>
              <a:buNone/>
            </a:pPr>
            <a:r>
              <a:rPr lang="en-US" sz="1200" dirty="0">
                <a:solidFill>
                  <a:schemeClr val="accent1"/>
                </a:solidFill>
              </a:rPr>
              <a:t>Each of the three expressions of the ELCA — congregations, synods and the churchwide organization — call deacons to serve. Sometimes this service is carried out in that setting, and other times the ELCA expression extends a letter of call to a deacon to do ministry on behalf of the expression but in the context of a community setting. </a:t>
            </a:r>
          </a:p>
        </p:txBody>
      </p:sp>
      <p:sp>
        <p:nvSpPr>
          <p:cNvPr id="5" name="Text Placeholder 4">
            <a:extLst>
              <a:ext uri="{FF2B5EF4-FFF2-40B4-BE49-F238E27FC236}">
                <a16:creationId xmlns:a16="http://schemas.microsoft.com/office/drawing/2014/main" id="{5628CCCE-A397-8802-1B50-68F5559B3AA9}"/>
              </a:ext>
            </a:extLst>
          </p:cNvPr>
          <p:cNvSpPr>
            <a:spLocks noGrp="1"/>
          </p:cNvSpPr>
          <p:nvPr>
            <p:ph type="body" idx="28"/>
          </p:nvPr>
        </p:nvSpPr>
        <p:spPr/>
        <p:txBody>
          <a:bodyPr/>
          <a:lstStyle/>
          <a:p>
            <a:r>
              <a:rPr lang="en-US"/>
              <a:t>Vocational Roles</a:t>
            </a:r>
          </a:p>
        </p:txBody>
      </p:sp>
      <p:sp>
        <p:nvSpPr>
          <p:cNvPr id="3" name="Text Placeholder 5">
            <a:extLst>
              <a:ext uri="{FF2B5EF4-FFF2-40B4-BE49-F238E27FC236}">
                <a16:creationId xmlns:a16="http://schemas.microsoft.com/office/drawing/2014/main" id="{C999D8F3-57E2-C610-1180-CED86955819B}"/>
              </a:ext>
            </a:extLst>
          </p:cNvPr>
          <p:cNvSpPr>
            <a:spLocks noGrp="1"/>
          </p:cNvSpPr>
          <p:nvPr>
            <p:ph type="body" sz="quarter" idx="14"/>
          </p:nvPr>
        </p:nvSpPr>
        <p:spPr>
          <a:xfrm>
            <a:off x="4343400" y="6197598"/>
            <a:ext cx="4114800" cy="134396"/>
          </a:xfrm>
        </p:spPr>
        <p:txBody>
          <a:bodyPr/>
          <a:lstStyle/>
          <a:p>
            <a:pPr>
              <a:buNone/>
            </a:pPr>
            <a:r>
              <a:rPr lang="en-US" dirty="0"/>
              <a:t>Data used from ELCA database call records as of May 2023. </a:t>
            </a:r>
          </a:p>
        </p:txBody>
      </p:sp>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9571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788692266"/>
              </p:ext>
            </p:extLst>
          </p:nvPr>
        </p:nvGraphicFramePr>
        <p:xfrm>
          <a:off x="685800" y="1674459"/>
          <a:ext cx="7772398" cy="42075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9BBFD59-86D9-4E8E-572E-DDF1058C8419}"/>
              </a:ext>
            </a:extLst>
          </p:cNvPr>
          <p:cNvSpPr>
            <a:spLocks noGrp="1"/>
          </p:cNvSpPr>
          <p:nvPr>
            <p:ph type="title"/>
          </p:nvPr>
        </p:nvSpPr>
        <p:spPr>
          <a:solidFill>
            <a:schemeClr val="bg1"/>
          </a:solidFill>
        </p:spPr>
        <p:txBody>
          <a:bodyPr/>
          <a:lstStyle/>
          <a:p>
            <a:r>
              <a:rPr lang="en-US" sz="2800"/>
              <a:t>Call Settings of Ministers of Word and Service</a:t>
            </a:r>
          </a:p>
        </p:txBody>
      </p:sp>
      <p:sp>
        <p:nvSpPr>
          <p:cNvPr id="4" name="Content Placeholder 3">
            <a:extLst>
              <a:ext uri="{FF2B5EF4-FFF2-40B4-BE49-F238E27FC236}">
                <a16:creationId xmlns:a16="http://schemas.microsoft.com/office/drawing/2014/main" id="{955A8CDF-0C86-3125-80FF-9C5EB90B4E27}"/>
              </a:ext>
            </a:extLst>
          </p:cNvPr>
          <p:cNvSpPr>
            <a:spLocks noGrp="1"/>
          </p:cNvSpPr>
          <p:nvPr>
            <p:ph sz="quarter" idx="17"/>
          </p:nvPr>
        </p:nvSpPr>
        <p:spPr>
          <a:xfrm>
            <a:off x="5753100" y="1905000"/>
            <a:ext cx="2456622" cy="1471512"/>
          </a:xfrm>
        </p:spPr>
        <p:txBody>
          <a:bodyPr/>
          <a:lstStyle/>
          <a:p>
            <a:pPr>
              <a:spcAft>
                <a:spcPts val="600"/>
              </a:spcAft>
            </a:pPr>
            <a:r>
              <a:rPr lang="en-US" sz="1200" dirty="0">
                <a:solidFill>
                  <a:schemeClr val="accent1"/>
                </a:solidFill>
              </a:rPr>
              <a:t>Deacons are often described as “a bridge between the church and the world.” This chart shows the many ministry settings where deacons serve as that bridge. </a:t>
            </a:r>
          </a:p>
        </p:txBody>
      </p:sp>
      <p:sp>
        <p:nvSpPr>
          <p:cNvPr id="5" name="Text Placeholder 4">
            <a:extLst>
              <a:ext uri="{FF2B5EF4-FFF2-40B4-BE49-F238E27FC236}">
                <a16:creationId xmlns:a16="http://schemas.microsoft.com/office/drawing/2014/main" id="{5628CCCE-A397-8802-1B50-68F5559B3AA9}"/>
              </a:ext>
            </a:extLst>
          </p:cNvPr>
          <p:cNvSpPr>
            <a:spLocks noGrp="1"/>
          </p:cNvSpPr>
          <p:nvPr>
            <p:ph type="body" idx="28"/>
          </p:nvPr>
        </p:nvSpPr>
        <p:spPr/>
        <p:txBody>
          <a:bodyPr/>
          <a:lstStyle/>
          <a:p>
            <a:r>
              <a:rPr lang="en-US"/>
              <a:t>Vocational Roles</a:t>
            </a:r>
          </a:p>
        </p:txBody>
      </p:sp>
      <p:sp>
        <p:nvSpPr>
          <p:cNvPr id="8" name="Text Placeholder 5">
            <a:extLst>
              <a:ext uri="{FF2B5EF4-FFF2-40B4-BE49-F238E27FC236}">
                <a16:creationId xmlns:a16="http://schemas.microsoft.com/office/drawing/2014/main" id="{F707674C-A427-72B2-155B-9CD696864A39}"/>
              </a:ext>
            </a:extLst>
          </p:cNvPr>
          <p:cNvSpPr>
            <a:spLocks noGrp="1"/>
          </p:cNvSpPr>
          <p:nvPr>
            <p:ph type="body" sz="quarter" idx="14"/>
          </p:nvPr>
        </p:nvSpPr>
        <p:spPr>
          <a:xfrm>
            <a:off x="4343398" y="6160038"/>
            <a:ext cx="4114800" cy="446276"/>
          </a:xfrm>
        </p:spPr>
        <p:txBody>
          <a:bodyPr/>
          <a:lstStyle/>
          <a:p>
            <a:pPr>
              <a:lnSpc>
                <a:spcPct val="100000"/>
              </a:lnSpc>
              <a:spcAft>
                <a:spcPts val="0"/>
              </a:spcAft>
              <a:buNone/>
            </a:pPr>
            <a:r>
              <a:rPr lang="en-US" dirty="0"/>
              <a:t>*ELCA related organizations includes campus ministry, outdoor ministry, Portico Benefits Services, and 1517 Media. </a:t>
            </a:r>
          </a:p>
          <a:p>
            <a:pPr>
              <a:lnSpc>
                <a:spcPct val="100000"/>
              </a:lnSpc>
              <a:spcAft>
                <a:spcPts val="0"/>
              </a:spcAft>
            </a:pPr>
            <a:r>
              <a:rPr lang="en-US" dirty="0"/>
              <a:t>Data used from ELCA database call records as of May 2023. </a:t>
            </a:r>
          </a:p>
        </p:txBody>
      </p:sp>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6559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half" idx="2"/>
          </p:nvPr>
        </p:nvSpPr>
        <p:spPr>
          <a:xfrm>
            <a:off x="1653187" y="1595931"/>
            <a:ext cx="2743200" cy="731520"/>
          </a:xfrm>
        </p:spPr>
        <p:txBody>
          <a:bodyPr/>
          <a:lstStyle/>
          <a:p>
            <a:r>
              <a:rPr lang="en-US"/>
              <a:t>Executive Summary</a:t>
            </a:r>
          </a:p>
        </p:txBody>
      </p:sp>
      <p:sp>
        <p:nvSpPr>
          <p:cNvPr id="31" name="Text Placeholder 30"/>
          <p:cNvSpPr>
            <a:spLocks noGrp="1"/>
          </p:cNvSpPr>
          <p:nvPr>
            <p:ph type="body" sz="quarter" idx="11"/>
          </p:nvPr>
        </p:nvSpPr>
        <p:spPr>
          <a:xfrm>
            <a:off x="781731" y="1573760"/>
            <a:ext cx="822960" cy="731520"/>
          </a:xfrm>
        </p:spPr>
        <p:txBody>
          <a:bodyPr/>
          <a:lstStyle/>
          <a:p>
            <a:r>
              <a:rPr lang="en-US"/>
              <a:t>03</a:t>
            </a:r>
          </a:p>
        </p:txBody>
      </p:sp>
      <p:sp>
        <p:nvSpPr>
          <p:cNvPr id="5" name="Text Placeholder 4"/>
          <p:cNvSpPr>
            <a:spLocks noGrp="1"/>
          </p:cNvSpPr>
          <p:nvPr>
            <p:ph type="body" idx="28"/>
          </p:nvPr>
        </p:nvSpPr>
        <p:spPr>
          <a:xfrm>
            <a:off x="685800" y="388627"/>
            <a:ext cx="7772400" cy="451948"/>
          </a:xfrm>
        </p:spPr>
        <p:txBody>
          <a:bodyPr/>
          <a:lstStyle/>
          <a:p>
            <a:r>
              <a:rPr lang="en-US"/>
              <a:t>Table of contents</a:t>
            </a:r>
          </a:p>
        </p:txBody>
      </p:sp>
      <p:sp>
        <p:nvSpPr>
          <p:cNvPr id="45" name="Text Placeholder 44"/>
          <p:cNvSpPr>
            <a:spLocks noGrp="1"/>
          </p:cNvSpPr>
          <p:nvPr>
            <p:ph type="body" sz="half" idx="29"/>
          </p:nvPr>
        </p:nvSpPr>
        <p:spPr>
          <a:xfrm>
            <a:off x="1653187" y="2434425"/>
            <a:ext cx="2743200" cy="731520"/>
          </a:xfrm>
        </p:spPr>
        <p:txBody>
          <a:bodyPr/>
          <a:lstStyle/>
          <a:p>
            <a:r>
              <a:rPr lang="en-US"/>
              <a:t>Introduction: Research Questions</a:t>
            </a:r>
          </a:p>
        </p:txBody>
      </p:sp>
      <p:sp>
        <p:nvSpPr>
          <p:cNvPr id="46" name="Text Placeholder 45"/>
          <p:cNvSpPr>
            <a:spLocks noGrp="1"/>
          </p:cNvSpPr>
          <p:nvPr>
            <p:ph type="body" sz="quarter" idx="30"/>
          </p:nvPr>
        </p:nvSpPr>
        <p:spPr>
          <a:xfrm>
            <a:off x="781731" y="2417796"/>
            <a:ext cx="822960" cy="731520"/>
          </a:xfrm>
        </p:spPr>
        <p:txBody>
          <a:bodyPr wrap="none"/>
          <a:lstStyle/>
          <a:p>
            <a:r>
              <a:rPr lang="en-US"/>
              <a:t>07</a:t>
            </a:r>
          </a:p>
        </p:txBody>
      </p:sp>
      <p:sp>
        <p:nvSpPr>
          <p:cNvPr id="47" name="Text Placeholder 46"/>
          <p:cNvSpPr>
            <a:spLocks noGrp="1"/>
          </p:cNvSpPr>
          <p:nvPr>
            <p:ph type="body" sz="half" idx="31"/>
          </p:nvPr>
        </p:nvSpPr>
        <p:spPr>
          <a:xfrm>
            <a:off x="1653187" y="3272919"/>
            <a:ext cx="2743200" cy="731520"/>
          </a:xfrm>
        </p:spPr>
        <p:txBody>
          <a:bodyPr/>
          <a:lstStyle/>
          <a:p>
            <a:r>
              <a:rPr lang="en-US"/>
              <a:t>Compensation</a:t>
            </a:r>
          </a:p>
        </p:txBody>
      </p:sp>
      <p:sp>
        <p:nvSpPr>
          <p:cNvPr id="48" name="Text Placeholder 47"/>
          <p:cNvSpPr>
            <a:spLocks noGrp="1"/>
          </p:cNvSpPr>
          <p:nvPr>
            <p:ph type="body" sz="quarter" idx="32"/>
          </p:nvPr>
        </p:nvSpPr>
        <p:spPr>
          <a:xfrm>
            <a:off x="781731" y="3261832"/>
            <a:ext cx="822960" cy="731520"/>
          </a:xfrm>
        </p:spPr>
        <p:txBody>
          <a:bodyPr/>
          <a:lstStyle/>
          <a:p>
            <a:r>
              <a:rPr lang="en-US"/>
              <a:t>11</a:t>
            </a:r>
          </a:p>
        </p:txBody>
      </p:sp>
      <p:sp>
        <p:nvSpPr>
          <p:cNvPr id="76" name="Text Placeholder 75"/>
          <p:cNvSpPr>
            <a:spLocks noGrp="1"/>
          </p:cNvSpPr>
          <p:nvPr>
            <p:ph type="body" sz="quarter" idx="34"/>
          </p:nvPr>
        </p:nvSpPr>
        <p:spPr>
          <a:xfrm>
            <a:off x="781731" y="4105868"/>
            <a:ext cx="822960" cy="731520"/>
          </a:xfrm>
        </p:spPr>
        <p:txBody>
          <a:bodyPr/>
          <a:lstStyle/>
          <a:p>
            <a:r>
              <a:rPr lang="en-US"/>
              <a:t>17</a:t>
            </a:r>
          </a:p>
        </p:txBody>
      </p:sp>
      <p:sp>
        <p:nvSpPr>
          <p:cNvPr id="75" name="Text Placeholder 74"/>
          <p:cNvSpPr>
            <a:spLocks noGrp="1"/>
          </p:cNvSpPr>
          <p:nvPr>
            <p:ph type="body" sz="half" idx="33"/>
          </p:nvPr>
        </p:nvSpPr>
        <p:spPr>
          <a:xfrm>
            <a:off x="5610417" y="2434425"/>
            <a:ext cx="2743200" cy="731520"/>
          </a:xfrm>
        </p:spPr>
        <p:txBody>
          <a:bodyPr/>
          <a:lstStyle/>
          <a:p>
            <a:r>
              <a:rPr lang="en-US"/>
              <a:t>Attributes and Experiences</a:t>
            </a:r>
          </a:p>
          <a:p>
            <a:endParaRPr lang="en-US"/>
          </a:p>
        </p:txBody>
      </p:sp>
      <p:sp>
        <p:nvSpPr>
          <p:cNvPr id="78" name="Text Placeholder 77"/>
          <p:cNvSpPr>
            <a:spLocks noGrp="1"/>
          </p:cNvSpPr>
          <p:nvPr>
            <p:ph type="body" sz="quarter" idx="36"/>
          </p:nvPr>
        </p:nvSpPr>
        <p:spPr>
          <a:xfrm>
            <a:off x="4738961" y="2418715"/>
            <a:ext cx="822960" cy="731520"/>
          </a:xfrm>
        </p:spPr>
        <p:txBody>
          <a:bodyPr/>
          <a:lstStyle/>
          <a:p>
            <a:r>
              <a:rPr lang="en-US"/>
              <a:t>31</a:t>
            </a:r>
          </a:p>
        </p:txBody>
      </p:sp>
      <p:sp>
        <p:nvSpPr>
          <p:cNvPr id="77" name="Text Placeholder 76"/>
          <p:cNvSpPr>
            <a:spLocks noGrp="1"/>
          </p:cNvSpPr>
          <p:nvPr>
            <p:ph type="body" sz="half" idx="35"/>
          </p:nvPr>
        </p:nvSpPr>
        <p:spPr>
          <a:xfrm>
            <a:off x="5610417" y="3272919"/>
            <a:ext cx="2743200" cy="731520"/>
          </a:xfrm>
        </p:spPr>
        <p:txBody>
          <a:bodyPr/>
          <a:lstStyle/>
          <a:p>
            <a:r>
              <a:rPr lang="en-US"/>
              <a:t>Analyses of Open-ended Questions</a:t>
            </a:r>
          </a:p>
          <a:p>
            <a:endParaRPr lang="en-US"/>
          </a:p>
        </p:txBody>
      </p:sp>
      <p:sp>
        <p:nvSpPr>
          <p:cNvPr id="80" name="Text Placeholder 79"/>
          <p:cNvSpPr>
            <a:spLocks noGrp="1"/>
          </p:cNvSpPr>
          <p:nvPr>
            <p:ph type="body" sz="quarter" idx="38"/>
          </p:nvPr>
        </p:nvSpPr>
        <p:spPr>
          <a:xfrm>
            <a:off x="4738961" y="3263670"/>
            <a:ext cx="822960" cy="731520"/>
          </a:xfrm>
        </p:spPr>
        <p:txBody>
          <a:bodyPr/>
          <a:lstStyle/>
          <a:p>
            <a:r>
              <a:rPr lang="en-US"/>
              <a:t>54</a:t>
            </a:r>
          </a:p>
        </p:txBody>
      </p:sp>
      <p:sp>
        <p:nvSpPr>
          <p:cNvPr id="79" name="Text Placeholder 78"/>
          <p:cNvSpPr>
            <a:spLocks noGrp="1"/>
          </p:cNvSpPr>
          <p:nvPr>
            <p:ph type="body" sz="half" idx="37"/>
          </p:nvPr>
        </p:nvSpPr>
        <p:spPr>
          <a:xfrm>
            <a:off x="5610417" y="4111413"/>
            <a:ext cx="2743200" cy="731520"/>
          </a:xfrm>
        </p:spPr>
        <p:txBody>
          <a:bodyPr/>
          <a:lstStyle/>
          <a:p>
            <a:r>
              <a:rPr lang="en-US"/>
              <a:t>Recommendations</a:t>
            </a:r>
          </a:p>
          <a:p>
            <a:endParaRPr lang="en-US"/>
          </a:p>
        </p:txBody>
      </p:sp>
      <p:sp>
        <p:nvSpPr>
          <p:cNvPr id="2" name="TextBox 1">
            <a:extLst>
              <a:ext uri="{FF2B5EF4-FFF2-40B4-BE49-F238E27FC236}">
                <a16:creationId xmlns:a16="http://schemas.microsoft.com/office/drawing/2014/main" id="{A1AFD3F4-F5AA-4BFC-A5BB-F588C649363E}"/>
              </a:ext>
            </a:extLst>
          </p:cNvPr>
          <p:cNvSpPr txBox="1"/>
          <p:nvPr/>
        </p:nvSpPr>
        <p:spPr>
          <a:xfrm>
            <a:off x="1653187" y="4111413"/>
            <a:ext cx="2743200" cy="731520"/>
          </a:xfrm>
          <a:prstGeom prst="rect">
            <a:avLst/>
          </a:prstGeom>
          <a:noFill/>
        </p:spPr>
        <p:txBody>
          <a:bodyPr wrap="square" lIns="0" tIns="0" rIns="0" bIns="0" rtlCol="0">
            <a:spAutoFit/>
          </a:bodyPr>
          <a:lstStyle/>
          <a:p>
            <a:pPr>
              <a:lnSpc>
                <a:spcPct val="120000"/>
              </a:lnSpc>
            </a:pPr>
            <a:r>
              <a:rPr lang="en-US" sz="1500">
                <a:solidFill>
                  <a:schemeClr val="tx2"/>
                </a:solidFill>
              </a:rPr>
              <a:t>Vocational Roles</a:t>
            </a:r>
          </a:p>
        </p:txBody>
      </p:sp>
      <p:sp>
        <p:nvSpPr>
          <p:cNvPr id="20" name="Text Placeholder 30">
            <a:extLst>
              <a:ext uri="{FF2B5EF4-FFF2-40B4-BE49-F238E27FC236}">
                <a16:creationId xmlns:a16="http://schemas.microsoft.com/office/drawing/2014/main" id="{3E70107C-0BE6-E1CA-42C4-6305EFD1E8AF}"/>
              </a:ext>
            </a:extLst>
          </p:cNvPr>
          <p:cNvSpPr txBox="1">
            <a:spLocks/>
          </p:cNvSpPr>
          <p:nvPr/>
        </p:nvSpPr>
        <p:spPr>
          <a:xfrm>
            <a:off x="4738961" y="1573760"/>
            <a:ext cx="822960" cy="731520"/>
          </a:xfrm>
          <a:prstGeom prst="rect">
            <a:avLst/>
          </a:prstGeom>
        </p:spPr>
        <p:txBody>
          <a:bodyPr vert="horz" lIns="0" tIns="0" rIns="0" bIns="0" rtlCol="0" anchor="t" anchorCtr="0">
            <a:noAutofit/>
          </a:bodyPr>
          <a:lstStyle>
            <a:lvl1pPr marL="0" indent="0" algn="l" defTabSz="914400" rtl="0" eaLnBrk="1" latinLnBrk="0" hangingPunct="1">
              <a:lnSpc>
                <a:spcPct val="85000"/>
              </a:lnSpc>
              <a:spcBef>
                <a:spcPts val="0"/>
              </a:spcBef>
              <a:spcAft>
                <a:spcPts val="0"/>
              </a:spcAft>
              <a:buFontTx/>
              <a:buNone/>
              <a:defRPr sz="5000" b="0" i="0" kern="1200">
                <a:solidFill>
                  <a:schemeClr val="accent2"/>
                </a:solidFill>
                <a:latin typeface="Franklin Gothic Demi Cond" panose="020B07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r>
              <a:rPr lang="en-US"/>
              <a:t>29</a:t>
            </a:r>
          </a:p>
        </p:txBody>
      </p:sp>
      <p:sp>
        <p:nvSpPr>
          <p:cNvPr id="6" name="TextBox 5">
            <a:extLst>
              <a:ext uri="{FF2B5EF4-FFF2-40B4-BE49-F238E27FC236}">
                <a16:creationId xmlns:a16="http://schemas.microsoft.com/office/drawing/2014/main" id="{104B23FA-F662-4B83-B2D7-234265045EBF}"/>
              </a:ext>
            </a:extLst>
          </p:cNvPr>
          <p:cNvSpPr txBox="1"/>
          <p:nvPr/>
        </p:nvSpPr>
        <p:spPr>
          <a:xfrm>
            <a:off x="5610417" y="4949905"/>
            <a:ext cx="2743200" cy="731520"/>
          </a:xfrm>
          <a:prstGeom prst="rect">
            <a:avLst/>
          </a:prstGeom>
          <a:noFill/>
        </p:spPr>
        <p:txBody>
          <a:bodyPr wrap="square" lIns="0" tIns="0" rIns="0" bIns="0" rtlCol="0">
            <a:spAutoFit/>
          </a:bodyPr>
          <a:lstStyle/>
          <a:p>
            <a:pPr>
              <a:lnSpc>
                <a:spcPct val="120000"/>
              </a:lnSpc>
            </a:pPr>
            <a:r>
              <a:rPr lang="en-US" sz="1500">
                <a:solidFill>
                  <a:schemeClr val="tx2"/>
                </a:solidFill>
              </a:rPr>
              <a:t>Appendices</a:t>
            </a:r>
          </a:p>
        </p:txBody>
      </p:sp>
      <p:sp>
        <p:nvSpPr>
          <p:cNvPr id="19" name="Text Placeholder 29">
            <a:extLst>
              <a:ext uri="{FF2B5EF4-FFF2-40B4-BE49-F238E27FC236}">
                <a16:creationId xmlns:a16="http://schemas.microsoft.com/office/drawing/2014/main" id="{69E59628-94F6-8F0D-D42C-DDFD75F36684}"/>
              </a:ext>
            </a:extLst>
          </p:cNvPr>
          <p:cNvSpPr txBox="1">
            <a:spLocks/>
          </p:cNvSpPr>
          <p:nvPr/>
        </p:nvSpPr>
        <p:spPr>
          <a:xfrm>
            <a:off x="5610417" y="1595931"/>
            <a:ext cx="2743200" cy="731520"/>
          </a:xfrm>
          <a:prstGeom prst="rect">
            <a:avLst/>
          </a:prstGeom>
        </p:spPr>
        <p:txBody>
          <a:bodyPr vert="horz" lIns="0" tIns="0" rIns="0" bIns="0" rtlCol="0" anchor="t" anchorCtr="0">
            <a:noAutofit/>
          </a:bodyPr>
          <a:lstStyle>
            <a:lvl1pPr marL="0" indent="0" algn="l" defTabSz="914400" rtl="0" eaLnBrk="1" latinLnBrk="0" hangingPunct="1">
              <a:lnSpc>
                <a:spcPts val="1700"/>
              </a:lnSpc>
              <a:spcBef>
                <a:spcPts val="600"/>
              </a:spcBef>
              <a:spcAft>
                <a:spcPts val="1200"/>
              </a:spcAft>
              <a:buFont typeface="Arial" panose="020B0604020202020204" pitchFamily="34" charset="0"/>
              <a:buNone/>
              <a:defRPr sz="1500" b="0" i="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2"/>
                </a:solidFill>
                <a:latin typeface="+mn-lt"/>
                <a:ea typeface="+mn-ea"/>
                <a:cs typeface="+mn-cs"/>
              </a:defRPr>
            </a:lvl2pPr>
            <a:lvl3pPr marL="914400" indent="0" algn="l" defTabSz="914400" rtl="0" eaLnBrk="1" latinLnBrk="0" hangingPunct="1">
              <a:lnSpc>
                <a:spcPct val="120000"/>
              </a:lnSpc>
              <a:spcBef>
                <a:spcPts val="600"/>
              </a:spcBef>
              <a:spcAft>
                <a:spcPts val="600"/>
              </a:spcAft>
              <a:buFont typeface="Arial" panose="020B0604020202020204" pitchFamily="34" charset="0"/>
              <a:buNone/>
              <a:defRPr sz="1000" kern="1200">
                <a:solidFill>
                  <a:schemeClr val="tx2"/>
                </a:solidFill>
                <a:latin typeface="+mn-lt"/>
                <a:ea typeface="+mn-ea"/>
                <a:cs typeface="+mn-cs"/>
              </a:defRPr>
            </a:lvl3pPr>
            <a:lvl4pPr marL="1371600" indent="0" algn="l" defTabSz="914400" rtl="0" eaLnBrk="1" latinLnBrk="0" hangingPunct="1">
              <a:lnSpc>
                <a:spcPct val="110000"/>
              </a:lnSpc>
              <a:spcBef>
                <a:spcPts val="0"/>
              </a:spcBef>
              <a:spcAft>
                <a:spcPts val="0"/>
              </a:spcAft>
              <a:buFont typeface="Wingdings" panose="05000000000000000000" pitchFamily="2" charset="2"/>
              <a:buNone/>
              <a:defRPr sz="900" kern="1200">
                <a:solidFill>
                  <a:schemeClr val="tx2">
                    <a:lumMod val="60000"/>
                    <a:lumOff val="40000"/>
                  </a:schemeClr>
                </a:solidFill>
                <a:latin typeface="+mn-lt"/>
                <a:ea typeface="+mn-ea"/>
                <a:cs typeface="+mn-cs"/>
              </a:defRPr>
            </a:lvl4pPr>
            <a:lvl5pPr marL="1828800" indent="0" algn="l" defTabSz="914400" rtl="0" eaLnBrk="1" latinLnBrk="0" hangingPunct="1">
              <a:lnSpc>
                <a:spcPct val="110000"/>
              </a:lnSpc>
              <a:spcBef>
                <a:spcPts val="0"/>
              </a:spcBef>
              <a:spcAft>
                <a:spcPts val="600"/>
              </a:spcAft>
              <a:buFont typeface="Wingdings" panose="05000000000000000000" pitchFamily="2" charset="2"/>
              <a:buNone/>
              <a:defRPr sz="900" kern="1200">
                <a:solidFill>
                  <a:schemeClr val="tx2">
                    <a:lumMod val="60000"/>
                    <a:lumOff val="40000"/>
                  </a:schemeClr>
                </a:solidFill>
                <a:latin typeface="+mn-lt"/>
                <a:ea typeface="+mn-ea"/>
                <a:cs typeface="+mn-cs"/>
              </a:defRPr>
            </a:lvl5pPr>
            <a:lvl6pPr marL="2286000" indent="0" algn="l" defTabSz="914400" rtl="0" eaLnBrk="1" latinLnBrk="0" hangingPunct="1">
              <a:lnSpc>
                <a:spcPct val="100000"/>
              </a:lnSpc>
              <a:spcBef>
                <a:spcPts val="600"/>
              </a:spcBef>
              <a:spcAft>
                <a:spcPts val="0"/>
              </a:spcAft>
              <a:buFont typeface="Arial" panose="020B0604020202020204" pitchFamily="34" charset="0"/>
              <a:buNone/>
              <a:defRPr sz="900" b="1" kern="1200">
                <a:solidFill>
                  <a:schemeClr val="bg2"/>
                </a:solidFill>
                <a:latin typeface="+mj-lt"/>
                <a:ea typeface="+mn-ea"/>
                <a:cs typeface="+mn-cs"/>
              </a:defRPr>
            </a:lvl6pPr>
            <a:lvl7pPr marL="2743200" indent="0" algn="l" defTabSz="914400" rtl="0" eaLnBrk="1" latinLnBrk="0" hangingPunct="1">
              <a:lnSpc>
                <a:spcPct val="100000"/>
              </a:lnSpc>
              <a:spcBef>
                <a:spcPts val="600"/>
              </a:spcBef>
              <a:spcAft>
                <a:spcPts val="600"/>
              </a:spcAft>
              <a:buFont typeface="Arial" panose="020B0604020202020204" pitchFamily="34" charset="0"/>
              <a:buNone/>
              <a:defRPr sz="900" kern="1200">
                <a:solidFill>
                  <a:schemeClr val="bg2"/>
                </a:solidFill>
                <a:latin typeface="+mj-lt"/>
                <a:ea typeface="+mn-ea"/>
                <a:cs typeface="+mn-cs"/>
              </a:defRPr>
            </a:lvl7pPr>
            <a:lvl8pPr marL="3200400" indent="0" algn="l" defTabSz="914400" rtl="0" eaLnBrk="1" latinLnBrk="0" hangingPunct="1">
              <a:lnSpc>
                <a:spcPct val="100000"/>
              </a:lnSpc>
              <a:spcBef>
                <a:spcPts val="600"/>
              </a:spcBef>
              <a:spcAft>
                <a:spcPts val="600"/>
              </a:spcAft>
              <a:buFont typeface="Arial" panose="020B0604020202020204" pitchFamily="34" charset="0"/>
              <a:buNone/>
              <a:defRPr sz="900" kern="1200">
                <a:solidFill>
                  <a:schemeClr val="accent1"/>
                </a:solidFill>
                <a:latin typeface="+mj-lt"/>
                <a:ea typeface="+mn-ea"/>
                <a:cs typeface="+mn-cs"/>
              </a:defRPr>
            </a:lvl8pPr>
            <a:lvl9pPr marL="3657600" indent="0" algn="l" defTabSz="914400" rtl="0" eaLnBrk="1" latinLnBrk="0" hangingPunct="1">
              <a:lnSpc>
                <a:spcPct val="100000"/>
              </a:lnSpc>
              <a:spcBef>
                <a:spcPts val="600"/>
              </a:spcBef>
              <a:spcAft>
                <a:spcPts val="600"/>
              </a:spcAft>
              <a:buFont typeface="Arial" panose="020B0604020202020204" pitchFamily="34" charset="0"/>
              <a:buNone/>
              <a:defRPr sz="900" kern="1200">
                <a:solidFill>
                  <a:schemeClr val="accent3"/>
                </a:solidFill>
                <a:latin typeface="+mj-lt"/>
                <a:ea typeface="+mn-ea"/>
                <a:cs typeface="+mn-cs"/>
              </a:defRPr>
            </a:lvl9pPr>
          </a:lstStyle>
          <a:p>
            <a:r>
              <a:rPr lang="en-US" sz="1500">
                <a:solidFill>
                  <a:schemeClr val="tx2"/>
                </a:solidFill>
              </a:rPr>
              <a:t>Wait Time for First Call and Current Call</a:t>
            </a:r>
          </a:p>
        </p:txBody>
      </p:sp>
      <p:sp>
        <p:nvSpPr>
          <p:cNvPr id="21" name="Text Placeholder 75">
            <a:extLst>
              <a:ext uri="{FF2B5EF4-FFF2-40B4-BE49-F238E27FC236}">
                <a16:creationId xmlns:a16="http://schemas.microsoft.com/office/drawing/2014/main" id="{C5B99F40-D2E6-7C3A-B6BA-62E8FDFC7B11}"/>
              </a:ext>
            </a:extLst>
          </p:cNvPr>
          <p:cNvSpPr txBox="1">
            <a:spLocks/>
          </p:cNvSpPr>
          <p:nvPr/>
        </p:nvSpPr>
        <p:spPr>
          <a:xfrm>
            <a:off x="781731" y="4949905"/>
            <a:ext cx="822960" cy="731520"/>
          </a:xfrm>
          <a:prstGeom prst="rect">
            <a:avLst/>
          </a:prstGeom>
        </p:spPr>
        <p:txBody>
          <a:bodyPr vert="horz" lIns="0" tIns="0" rIns="0" bIns="0" rtlCol="0" anchor="t" anchorCtr="0">
            <a:noAutofit/>
          </a:bodyPr>
          <a:lstStyle>
            <a:lvl1pPr marL="0" indent="0" algn="l" defTabSz="914400" rtl="0" eaLnBrk="1" latinLnBrk="0" hangingPunct="1">
              <a:lnSpc>
                <a:spcPct val="85000"/>
              </a:lnSpc>
              <a:spcBef>
                <a:spcPts val="0"/>
              </a:spcBef>
              <a:spcAft>
                <a:spcPts val="0"/>
              </a:spcAft>
              <a:buFontTx/>
              <a:buNone/>
              <a:defRPr sz="5000" b="0" i="0" kern="1200">
                <a:solidFill>
                  <a:schemeClr val="accent2"/>
                </a:solidFill>
                <a:latin typeface="Franklin Gothic Demi Cond" panose="020B07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r>
              <a:rPr lang="en-US"/>
              <a:t>24</a:t>
            </a:r>
          </a:p>
        </p:txBody>
      </p:sp>
      <p:sp>
        <p:nvSpPr>
          <p:cNvPr id="22" name="TextBox 21">
            <a:extLst>
              <a:ext uri="{FF2B5EF4-FFF2-40B4-BE49-F238E27FC236}">
                <a16:creationId xmlns:a16="http://schemas.microsoft.com/office/drawing/2014/main" id="{CCE159D9-E269-AB29-BE78-5A0B41E31DC6}"/>
              </a:ext>
            </a:extLst>
          </p:cNvPr>
          <p:cNvSpPr txBox="1"/>
          <p:nvPr/>
        </p:nvSpPr>
        <p:spPr>
          <a:xfrm>
            <a:off x="1653187" y="4949905"/>
            <a:ext cx="2743200" cy="731520"/>
          </a:xfrm>
          <a:prstGeom prst="rect">
            <a:avLst/>
          </a:prstGeom>
          <a:noFill/>
        </p:spPr>
        <p:txBody>
          <a:bodyPr wrap="square" lIns="0" tIns="0" rIns="0" bIns="0" rtlCol="0">
            <a:spAutoFit/>
          </a:bodyPr>
          <a:lstStyle/>
          <a:p>
            <a:pPr>
              <a:lnSpc>
                <a:spcPct val="120000"/>
              </a:lnSpc>
            </a:pPr>
            <a:r>
              <a:rPr lang="en-US" sz="1500">
                <a:solidFill>
                  <a:schemeClr val="tx2"/>
                </a:solidFill>
              </a:rPr>
              <a:t>Composition of the Word and Service Roster</a:t>
            </a:r>
          </a:p>
        </p:txBody>
      </p:sp>
      <p:sp>
        <p:nvSpPr>
          <p:cNvPr id="25" name="Text Placeholder 79">
            <a:extLst>
              <a:ext uri="{FF2B5EF4-FFF2-40B4-BE49-F238E27FC236}">
                <a16:creationId xmlns:a16="http://schemas.microsoft.com/office/drawing/2014/main" id="{6CCFBAEC-F94F-FB3F-7513-0E80E9CBB858}"/>
              </a:ext>
            </a:extLst>
          </p:cNvPr>
          <p:cNvSpPr txBox="1">
            <a:spLocks/>
          </p:cNvSpPr>
          <p:nvPr/>
        </p:nvSpPr>
        <p:spPr>
          <a:xfrm>
            <a:off x="4738961" y="4108625"/>
            <a:ext cx="822960" cy="731520"/>
          </a:xfrm>
          <a:prstGeom prst="rect">
            <a:avLst/>
          </a:prstGeom>
        </p:spPr>
        <p:txBody>
          <a:bodyPr vert="horz" lIns="0" tIns="0" rIns="0" bIns="0" rtlCol="0" anchor="t" anchorCtr="0">
            <a:noAutofit/>
          </a:bodyPr>
          <a:lstStyle>
            <a:lvl1pPr marL="0" indent="0" algn="l" defTabSz="914400" rtl="0" eaLnBrk="1" latinLnBrk="0" hangingPunct="1">
              <a:lnSpc>
                <a:spcPct val="85000"/>
              </a:lnSpc>
              <a:spcBef>
                <a:spcPts val="0"/>
              </a:spcBef>
              <a:spcAft>
                <a:spcPts val="0"/>
              </a:spcAft>
              <a:buFontTx/>
              <a:buNone/>
              <a:defRPr sz="5000" b="0" i="0" kern="1200">
                <a:solidFill>
                  <a:schemeClr val="accent2"/>
                </a:solidFill>
                <a:latin typeface="Franklin Gothic Demi Cond" panose="020B07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r>
              <a:rPr lang="en-US"/>
              <a:t>59</a:t>
            </a:r>
          </a:p>
        </p:txBody>
      </p:sp>
      <p:sp>
        <p:nvSpPr>
          <p:cNvPr id="34" name="Text Placeholder 79">
            <a:extLst>
              <a:ext uri="{FF2B5EF4-FFF2-40B4-BE49-F238E27FC236}">
                <a16:creationId xmlns:a16="http://schemas.microsoft.com/office/drawing/2014/main" id="{1574EDE2-9E6F-6BDB-6104-79A79918F070}"/>
              </a:ext>
            </a:extLst>
          </p:cNvPr>
          <p:cNvSpPr txBox="1">
            <a:spLocks/>
          </p:cNvSpPr>
          <p:nvPr/>
        </p:nvSpPr>
        <p:spPr>
          <a:xfrm>
            <a:off x="4738961" y="4953580"/>
            <a:ext cx="822960" cy="731520"/>
          </a:xfrm>
          <a:prstGeom prst="rect">
            <a:avLst/>
          </a:prstGeom>
        </p:spPr>
        <p:txBody>
          <a:bodyPr vert="horz" lIns="0" tIns="0" rIns="0" bIns="0" rtlCol="0" anchor="t" anchorCtr="0">
            <a:noAutofit/>
          </a:bodyPr>
          <a:lstStyle>
            <a:lvl1pPr marL="0" indent="0" algn="l" defTabSz="914400" rtl="0" eaLnBrk="1" latinLnBrk="0" hangingPunct="1">
              <a:lnSpc>
                <a:spcPct val="85000"/>
              </a:lnSpc>
              <a:spcBef>
                <a:spcPts val="0"/>
              </a:spcBef>
              <a:spcAft>
                <a:spcPts val="0"/>
              </a:spcAft>
              <a:buFontTx/>
              <a:buNone/>
              <a:defRPr sz="5000" b="0" i="0" kern="1200">
                <a:solidFill>
                  <a:schemeClr val="accent2"/>
                </a:solidFill>
                <a:latin typeface="Franklin Gothic Demi Cond" panose="020B0706030402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r>
              <a:rPr lang="en-US"/>
              <a:t>64</a:t>
            </a:r>
          </a:p>
        </p:txBody>
      </p:sp>
      <p:sp>
        <p:nvSpPr>
          <p:cNvPr id="23" name="Rectangle 2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24" name="Picture 2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20648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53FFA89-7949-A2B0-FE39-7D4559DC42F4}"/>
              </a:ext>
            </a:extLst>
          </p:cNvPr>
          <p:cNvGraphicFramePr>
            <a:graphicFrameLocks/>
          </p:cNvGraphicFramePr>
          <p:nvPr>
            <p:extLst>
              <p:ext uri="{D42A27DB-BD31-4B8C-83A1-F6EECF244321}">
                <p14:modId xmlns:p14="http://schemas.microsoft.com/office/powerpoint/2010/main" val="4182181909"/>
              </p:ext>
            </p:extLst>
          </p:nvPr>
        </p:nvGraphicFramePr>
        <p:xfrm>
          <a:off x="449451" y="1689315"/>
          <a:ext cx="8008749" cy="390725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9C3E479-BDBE-2975-22A7-D5CCB1C14D23}"/>
              </a:ext>
            </a:extLst>
          </p:cNvPr>
          <p:cNvSpPr>
            <a:spLocks noGrp="1"/>
          </p:cNvSpPr>
          <p:nvPr>
            <p:ph type="title"/>
          </p:nvPr>
        </p:nvSpPr>
        <p:spPr>
          <a:xfrm>
            <a:off x="685800" y="854401"/>
            <a:ext cx="7918938" cy="914402"/>
          </a:xfrm>
        </p:spPr>
        <p:txBody>
          <a:bodyPr/>
          <a:lstStyle/>
          <a:p>
            <a:r>
              <a:rPr lang="en-US" sz="2800"/>
              <a:t>Areas of Specialization for Deacons in Congregations</a:t>
            </a:r>
          </a:p>
        </p:txBody>
      </p:sp>
      <p:sp>
        <p:nvSpPr>
          <p:cNvPr id="5" name="Text Placeholder 4">
            <a:extLst>
              <a:ext uri="{FF2B5EF4-FFF2-40B4-BE49-F238E27FC236}">
                <a16:creationId xmlns:a16="http://schemas.microsoft.com/office/drawing/2014/main" id="{1C651BE9-4B36-0A13-0B40-5A9EE40EEF71}"/>
              </a:ext>
            </a:extLst>
          </p:cNvPr>
          <p:cNvSpPr>
            <a:spLocks noGrp="1"/>
          </p:cNvSpPr>
          <p:nvPr>
            <p:ph type="body" idx="28"/>
          </p:nvPr>
        </p:nvSpPr>
        <p:spPr/>
        <p:txBody>
          <a:bodyPr/>
          <a:lstStyle/>
          <a:p>
            <a:r>
              <a:rPr lang="en-US"/>
              <a:t>Vocational Roles</a:t>
            </a:r>
          </a:p>
        </p:txBody>
      </p:sp>
      <p:sp>
        <p:nvSpPr>
          <p:cNvPr id="6" name="Text Placeholder 5">
            <a:extLst>
              <a:ext uri="{FF2B5EF4-FFF2-40B4-BE49-F238E27FC236}">
                <a16:creationId xmlns:a16="http://schemas.microsoft.com/office/drawing/2014/main" id="{D529A8D5-9679-BA52-4944-3EB20CBD8F25}"/>
              </a:ext>
            </a:extLst>
          </p:cNvPr>
          <p:cNvSpPr>
            <a:spLocks noGrp="1"/>
          </p:cNvSpPr>
          <p:nvPr>
            <p:ph type="body" sz="quarter" idx="14"/>
          </p:nvPr>
        </p:nvSpPr>
        <p:spPr>
          <a:xfrm>
            <a:off x="4343400" y="6192574"/>
            <a:ext cx="4114800" cy="147733"/>
          </a:xfrm>
        </p:spPr>
        <p:txBody>
          <a:bodyPr/>
          <a:lstStyle/>
          <a:p>
            <a:pPr>
              <a:buNone/>
            </a:pPr>
            <a:r>
              <a:rPr lang="en-US"/>
              <a:t>Data used from ELCA database call records as of May 2023. </a:t>
            </a:r>
          </a:p>
        </p:txBody>
      </p:sp>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39094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E479-BDBE-2975-22A7-D5CCB1C14D23}"/>
              </a:ext>
            </a:extLst>
          </p:cNvPr>
          <p:cNvSpPr>
            <a:spLocks noGrp="1"/>
          </p:cNvSpPr>
          <p:nvPr>
            <p:ph type="title"/>
          </p:nvPr>
        </p:nvSpPr>
        <p:spPr>
          <a:xfrm>
            <a:off x="685799" y="841062"/>
            <a:ext cx="7771145" cy="914402"/>
          </a:xfrm>
        </p:spPr>
        <p:txBody>
          <a:bodyPr/>
          <a:lstStyle/>
          <a:p>
            <a:r>
              <a:rPr lang="en-US" sz="2800"/>
              <a:t>Areas of Specialization for Deacons Serving in Settings Outside of ELCA Expressions</a:t>
            </a:r>
          </a:p>
        </p:txBody>
      </p:sp>
      <p:sp>
        <p:nvSpPr>
          <p:cNvPr id="5" name="Text Placeholder 4">
            <a:extLst>
              <a:ext uri="{FF2B5EF4-FFF2-40B4-BE49-F238E27FC236}">
                <a16:creationId xmlns:a16="http://schemas.microsoft.com/office/drawing/2014/main" id="{1C651BE9-4B36-0A13-0B40-5A9EE40EEF71}"/>
              </a:ext>
            </a:extLst>
          </p:cNvPr>
          <p:cNvSpPr>
            <a:spLocks noGrp="1"/>
          </p:cNvSpPr>
          <p:nvPr>
            <p:ph type="body" idx="28"/>
          </p:nvPr>
        </p:nvSpPr>
        <p:spPr/>
        <p:txBody>
          <a:bodyPr/>
          <a:lstStyle/>
          <a:p>
            <a:r>
              <a:rPr lang="en-US"/>
              <a:t>Vocational Roles</a:t>
            </a:r>
          </a:p>
        </p:txBody>
      </p:sp>
      <p:sp>
        <p:nvSpPr>
          <p:cNvPr id="6" name="Text Placeholder 5">
            <a:extLst>
              <a:ext uri="{FF2B5EF4-FFF2-40B4-BE49-F238E27FC236}">
                <a16:creationId xmlns:a16="http://schemas.microsoft.com/office/drawing/2014/main" id="{D529A8D5-9679-BA52-4944-3EB20CBD8F25}"/>
              </a:ext>
            </a:extLst>
          </p:cNvPr>
          <p:cNvSpPr>
            <a:spLocks noGrp="1"/>
          </p:cNvSpPr>
          <p:nvPr>
            <p:ph type="body" sz="quarter" idx="14"/>
          </p:nvPr>
        </p:nvSpPr>
        <p:spPr>
          <a:xfrm>
            <a:off x="4342144" y="6192573"/>
            <a:ext cx="4114800" cy="147733"/>
          </a:xfrm>
        </p:spPr>
        <p:txBody>
          <a:bodyPr/>
          <a:lstStyle/>
          <a:p>
            <a:pPr>
              <a:buNone/>
            </a:pPr>
            <a:r>
              <a:rPr lang="en-US" dirty="0"/>
              <a:t>Data used from ELCA database call records as of May 2023. </a:t>
            </a:r>
          </a:p>
        </p:txBody>
      </p:sp>
      <p:graphicFrame>
        <p:nvGraphicFramePr>
          <p:cNvPr id="8" name="Chart 7"/>
          <p:cNvGraphicFramePr>
            <a:graphicFrameLocks/>
          </p:cNvGraphicFramePr>
          <p:nvPr>
            <p:extLst>
              <p:ext uri="{D42A27DB-BD31-4B8C-83A1-F6EECF244321}">
                <p14:modId xmlns:p14="http://schemas.microsoft.com/office/powerpoint/2010/main" val="3894022700"/>
              </p:ext>
            </p:extLst>
          </p:nvPr>
        </p:nvGraphicFramePr>
        <p:xfrm>
          <a:off x="685797" y="1755464"/>
          <a:ext cx="8124095" cy="418813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a:spLocks/>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2212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2A6115-6556-A9D9-C692-096E2D1633C0}"/>
              </a:ext>
            </a:extLst>
          </p:cNvPr>
          <p:cNvSpPr/>
          <p:nvPr/>
        </p:nvSpPr>
        <p:spPr>
          <a:xfrm>
            <a:off x="685800" y="2921002"/>
            <a:ext cx="3391502" cy="164253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E5DE1182-BD4E-696B-B3A8-266EC49E9299}"/>
              </a:ext>
            </a:extLst>
          </p:cNvPr>
          <p:cNvSpPr/>
          <p:nvPr/>
        </p:nvSpPr>
        <p:spPr>
          <a:xfrm>
            <a:off x="685800" y="4563533"/>
            <a:ext cx="3391502" cy="1253067"/>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graphicFrame>
        <p:nvGraphicFramePr>
          <p:cNvPr id="13" name="Chart 12"/>
          <p:cNvGraphicFramePr>
            <a:graphicFrameLocks/>
          </p:cNvGraphicFramePr>
          <p:nvPr>
            <p:extLst>
              <p:ext uri="{D42A27DB-BD31-4B8C-83A1-F6EECF244321}">
                <p14:modId xmlns:p14="http://schemas.microsoft.com/office/powerpoint/2010/main" val="4229941159"/>
              </p:ext>
            </p:extLst>
          </p:nvPr>
        </p:nvGraphicFramePr>
        <p:xfrm>
          <a:off x="156411" y="2006600"/>
          <a:ext cx="8434135" cy="435041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idx="28"/>
          </p:nvPr>
        </p:nvSpPr>
        <p:spPr/>
        <p:txBody>
          <a:bodyPr/>
          <a:lstStyle/>
          <a:p>
            <a:r>
              <a:rPr lang="en-US"/>
              <a:t>Vocational Roles</a:t>
            </a:r>
          </a:p>
        </p:txBody>
      </p:sp>
      <p:sp>
        <p:nvSpPr>
          <p:cNvPr id="2" name="Title 1"/>
          <p:cNvSpPr>
            <a:spLocks noGrp="1"/>
          </p:cNvSpPr>
          <p:nvPr>
            <p:ph type="title"/>
          </p:nvPr>
        </p:nvSpPr>
        <p:spPr>
          <a:xfrm>
            <a:off x="685800" y="841062"/>
            <a:ext cx="4057116" cy="914402"/>
          </a:xfrm>
        </p:spPr>
        <p:txBody>
          <a:bodyPr/>
          <a:lstStyle/>
          <a:p>
            <a:r>
              <a:rPr lang="en-US" sz="2800" dirty="0"/>
              <a:t>Deacons’ Roles or Settings and Gender Trends</a:t>
            </a:r>
          </a:p>
        </p:txBody>
      </p:sp>
      <p:sp>
        <p:nvSpPr>
          <p:cNvPr id="4" name="Content Placeholder 3"/>
          <p:cNvSpPr>
            <a:spLocks noGrp="1"/>
          </p:cNvSpPr>
          <p:nvPr>
            <p:ph sz="quarter" idx="17"/>
          </p:nvPr>
        </p:nvSpPr>
        <p:spPr>
          <a:xfrm>
            <a:off x="4965107" y="841062"/>
            <a:ext cx="3493092" cy="987738"/>
          </a:xfrm>
        </p:spPr>
        <p:txBody>
          <a:bodyPr vert="horz" lIns="0" tIns="0" rIns="0" bIns="0" rtlCol="0" anchor="t">
            <a:noAutofit/>
          </a:bodyPr>
          <a:lstStyle/>
          <a:p>
            <a:pPr>
              <a:spcAft>
                <a:spcPts val="600"/>
              </a:spcAft>
            </a:pPr>
            <a:r>
              <a:rPr lang="en-US" sz="1200" dirty="0">
                <a:solidFill>
                  <a:schemeClr val="accent1"/>
                </a:solidFill>
              </a:rPr>
              <a:t>This chart shows the roles or settings deacons serve and their gender. The top bar of the chart indicates the gender of all active deacons. The settings in gold have more men than average and the settings in blue have more women serving than the average. </a:t>
            </a:r>
          </a:p>
        </p:txBody>
      </p:sp>
      <p:cxnSp>
        <p:nvCxnSpPr>
          <p:cNvPr id="8" name="Straight Connector 7">
            <a:extLst>
              <a:ext uri="{FF2B5EF4-FFF2-40B4-BE49-F238E27FC236}">
                <a16:creationId xmlns:a16="http://schemas.microsoft.com/office/drawing/2014/main" id="{CF4CF59B-18A1-1787-7C67-1660B6388EBC}"/>
              </a:ext>
            </a:extLst>
          </p:cNvPr>
          <p:cNvCxnSpPr/>
          <p:nvPr/>
        </p:nvCxnSpPr>
        <p:spPr>
          <a:xfrm>
            <a:off x="7382934" y="2524760"/>
            <a:ext cx="0" cy="3291840"/>
          </a:xfrm>
          <a:prstGeom prst="line">
            <a:avLst/>
          </a:prstGeom>
          <a:ln>
            <a:prstDash val="dash"/>
          </a:ln>
        </p:spPr>
        <p:style>
          <a:lnRef idx="1">
            <a:schemeClr val="accent5"/>
          </a:lnRef>
          <a:fillRef idx="0">
            <a:schemeClr val="accent5"/>
          </a:fillRef>
          <a:effectRef idx="0">
            <a:schemeClr val="accent5"/>
          </a:effectRef>
          <a:fontRef idx="minor">
            <a:schemeClr val="tx1"/>
          </a:fontRef>
        </p:style>
      </p:cxnSp>
      <p:sp>
        <p:nvSpPr>
          <p:cNvPr id="7" name="Text Placeholder 5">
            <a:extLst>
              <a:ext uri="{FF2B5EF4-FFF2-40B4-BE49-F238E27FC236}">
                <a16:creationId xmlns:a16="http://schemas.microsoft.com/office/drawing/2014/main" id="{7BFD5BB9-C28F-192C-8492-54B00CE4B9CC}"/>
              </a:ext>
            </a:extLst>
          </p:cNvPr>
          <p:cNvSpPr>
            <a:spLocks noGrp="1"/>
          </p:cNvSpPr>
          <p:nvPr>
            <p:ph type="body" sz="quarter" idx="14"/>
          </p:nvPr>
        </p:nvSpPr>
        <p:spPr>
          <a:xfrm>
            <a:off x="4343400" y="6187027"/>
            <a:ext cx="4114800" cy="147733"/>
          </a:xfrm>
        </p:spPr>
        <p:txBody>
          <a:bodyPr/>
          <a:lstStyle/>
          <a:p>
            <a:pPr>
              <a:buNone/>
            </a:pPr>
            <a:r>
              <a:rPr lang="en-US" dirty="0"/>
              <a:t>Data used from ELCA database call records as of May 2023. </a:t>
            </a:r>
          </a:p>
        </p:txBody>
      </p:sp>
      <p:sp>
        <p:nvSpPr>
          <p:cNvPr id="10" name="Rectangle 9"/>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1" name="Picture 10"/>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98730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Gender and Roles Within the Word and Service Roster</a:t>
            </a:r>
          </a:p>
        </p:txBody>
      </p:sp>
      <p:sp>
        <p:nvSpPr>
          <p:cNvPr id="3" name="Content Placeholder 2"/>
          <p:cNvSpPr>
            <a:spLocks noGrp="1"/>
          </p:cNvSpPr>
          <p:nvPr>
            <p:ph sz="quarter" idx="15"/>
          </p:nvPr>
        </p:nvSpPr>
        <p:spPr>
          <a:xfrm>
            <a:off x="685800" y="2216648"/>
            <a:ext cx="6999454" cy="2743200"/>
          </a:xfrm>
        </p:spPr>
        <p:txBody>
          <a:bodyPr vert="horz" lIns="0" tIns="0" rIns="0" bIns="0" rtlCol="0" anchor="t">
            <a:noAutofit/>
          </a:bodyPr>
          <a:lstStyle/>
          <a:p>
            <a:pPr>
              <a:lnSpc>
                <a:spcPct val="100000"/>
              </a:lnSpc>
              <a:spcAft>
                <a:spcPts val="600"/>
              </a:spcAft>
            </a:pPr>
            <a:r>
              <a:rPr lang="en-US" sz="1400" dirty="0">
                <a:solidFill>
                  <a:schemeClr val="accent1"/>
                </a:solidFill>
              </a:rPr>
              <a:t>The following specializations of ministers of Word and Service are served only by women:</a:t>
            </a:r>
          </a:p>
          <a:p>
            <a:pPr marL="342900" indent="-342900">
              <a:lnSpc>
                <a:spcPct val="100000"/>
              </a:lnSpc>
              <a:spcAft>
                <a:spcPts val="600"/>
              </a:spcAft>
              <a:buFont typeface="Wingdings" panose="05000000000000000000" pitchFamily="2" charset="2"/>
              <a:buChar char="§"/>
            </a:pPr>
            <a:r>
              <a:rPr lang="en-US" sz="1400" b="1" dirty="0">
                <a:solidFill>
                  <a:schemeClr val="accent1"/>
                </a:solidFill>
              </a:rPr>
              <a:t>Administration in congregations -- </a:t>
            </a:r>
            <a:r>
              <a:rPr lang="en-US" sz="1400" dirty="0">
                <a:solidFill>
                  <a:schemeClr val="accent1"/>
                </a:solidFill>
              </a:rPr>
              <a:t>nine deacons, 2% of deacons under call. </a:t>
            </a:r>
          </a:p>
          <a:p>
            <a:pPr marL="342900" indent="-342900">
              <a:lnSpc>
                <a:spcPct val="100000"/>
              </a:lnSpc>
              <a:spcAft>
                <a:spcPts val="600"/>
              </a:spcAft>
              <a:buFont typeface="Wingdings" panose="05000000000000000000" pitchFamily="2" charset="2"/>
              <a:buChar char="§"/>
            </a:pPr>
            <a:r>
              <a:rPr lang="en-US" sz="1400" b="1" dirty="0">
                <a:solidFill>
                  <a:schemeClr val="accent1"/>
                </a:solidFill>
              </a:rPr>
              <a:t>Counseling and social work -- </a:t>
            </a:r>
            <a:r>
              <a:rPr lang="en-US" sz="1400" dirty="0">
                <a:solidFill>
                  <a:schemeClr val="accent1"/>
                </a:solidFill>
              </a:rPr>
              <a:t>six deacons, 1% of deacons under call. </a:t>
            </a:r>
          </a:p>
          <a:p>
            <a:pPr marL="342900" indent="-342900">
              <a:lnSpc>
                <a:spcPct val="100000"/>
              </a:lnSpc>
              <a:spcAft>
                <a:spcPts val="600"/>
              </a:spcAft>
              <a:buFont typeface="Wingdings" panose="05000000000000000000" pitchFamily="2" charset="2"/>
              <a:buChar char="§"/>
            </a:pPr>
            <a:r>
              <a:rPr lang="en-US" sz="1400" b="1" dirty="0">
                <a:solidFill>
                  <a:schemeClr val="accent1"/>
                </a:solidFill>
              </a:rPr>
              <a:t>Spiritual direction, coaching and wellness -- </a:t>
            </a:r>
            <a:r>
              <a:rPr lang="en-US" sz="1400" dirty="0">
                <a:solidFill>
                  <a:schemeClr val="accent1"/>
                </a:solidFill>
              </a:rPr>
              <a:t>four deacons, &lt;1% of deacons under call. </a:t>
            </a:r>
          </a:p>
          <a:p>
            <a:pPr marL="342900" indent="-342900">
              <a:lnSpc>
                <a:spcPct val="100000"/>
              </a:lnSpc>
              <a:spcAft>
                <a:spcPts val="600"/>
              </a:spcAft>
              <a:buFont typeface="Wingdings" panose="05000000000000000000" pitchFamily="2" charset="2"/>
              <a:buChar char="§"/>
            </a:pPr>
            <a:r>
              <a:rPr lang="en-US" sz="1400" b="1" dirty="0">
                <a:solidFill>
                  <a:schemeClr val="accent1"/>
                </a:solidFill>
              </a:rPr>
              <a:t>Ecumenical and interfaith ministries -- </a:t>
            </a:r>
            <a:r>
              <a:rPr lang="en-US" sz="1400" dirty="0">
                <a:solidFill>
                  <a:schemeClr val="accent1"/>
                </a:solidFill>
              </a:rPr>
              <a:t>three deacons, &lt;1% of deacons under call. </a:t>
            </a:r>
          </a:p>
          <a:p>
            <a:pPr>
              <a:lnSpc>
                <a:spcPct val="100000"/>
              </a:lnSpc>
              <a:spcAft>
                <a:spcPts val="600"/>
              </a:spcAft>
            </a:pPr>
            <a:endParaRPr lang="en-US" sz="1400" dirty="0">
              <a:solidFill>
                <a:schemeClr val="accent1"/>
              </a:solidFill>
            </a:endParaRPr>
          </a:p>
        </p:txBody>
      </p:sp>
      <p:sp>
        <p:nvSpPr>
          <p:cNvPr id="5" name="Text Placeholder 4"/>
          <p:cNvSpPr>
            <a:spLocks noGrp="1"/>
          </p:cNvSpPr>
          <p:nvPr>
            <p:ph type="body" idx="28"/>
          </p:nvPr>
        </p:nvSpPr>
        <p:spPr/>
        <p:txBody>
          <a:bodyPr/>
          <a:lstStyle/>
          <a:p>
            <a:r>
              <a:rPr lang="en-US"/>
              <a:t>Vocational Roles</a:t>
            </a:r>
          </a:p>
        </p:txBody>
      </p:sp>
      <p:sp>
        <p:nvSpPr>
          <p:cNvPr id="4" name="Text Placeholder 5">
            <a:extLst>
              <a:ext uri="{FF2B5EF4-FFF2-40B4-BE49-F238E27FC236}">
                <a16:creationId xmlns:a16="http://schemas.microsoft.com/office/drawing/2014/main" id="{3D50CAFD-5306-D5E9-E5A0-5E75F6E040B2}"/>
              </a:ext>
            </a:extLst>
          </p:cNvPr>
          <p:cNvSpPr txBox="1">
            <a:spLocks/>
          </p:cNvSpPr>
          <p:nvPr/>
        </p:nvSpPr>
        <p:spPr>
          <a:xfrm>
            <a:off x="4343400" y="6175948"/>
            <a:ext cx="4114800" cy="147733"/>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buFont typeface="Arial" panose="020B0604020202020204" pitchFamily="34" charset="0"/>
              <a:buNone/>
            </a:pPr>
            <a:r>
              <a:rPr lang="en-US" dirty="0"/>
              <a:t>Data used from ELCA database call records as of May 2023. </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10937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C2067D1-1321-821C-108F-4AEC768CA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 y="-228599"/>
            <a:ext cx="9144000" cy="6096000"/>
          </a:xfrm>
          <a:prstGeom prst="rect">
            <a:avLst/>
          </a:prstGeom>
        </p:spPr>
      </p:pic>
      <p:sp>
        <p:nvSpPr>
          <p:cNvPr id="5" name="Text Placeholder 4">
            <a:extLst>
              <a:ext uri="{FF2B5EF4-FFF2-40B4-BE49-F238E27FC236}">
                <a16:creationId xmlns:a16="http://schemas.microsoft.com/office/drawing/2014/main" id="{ACDCE178-335E-471D-9CF7-BFB173E837BE}"/>
              </a:ext>
            </a:extLst>
          </p:cNvPr>
          <p:cNvSpPr>
            <a:spLocks noGrp="1"/>
          </p:cNvSpPr>
          <p:nvPr>
            <p:ph type="body" sz="quarter" idx="11"/>
          </p:nvPr>
        </p:nvSpPr>
        <p:spPr>
          <a:xfrm>
            <a:off x="8" y="3706320"/>
            <a:ext cx="9143992" cy="1818180"/>
          </a:xfrm>
          <a:solidFill>
            <a:srgbClr val="CEC9B5">
              <a:alpha val="79000"/>
            </a:srgbClr>
          </a:solidFill>
        </p:spPr>
        <p:txBody>
          <a:bodyPr/>
          <a:lstStyle/>
          <a:p>
            <a:pPr>
              <a:lnSpc>
                <a:spcPct val="100000"/>
              </a:lnSpc>
              <a:spcBef>
                <a:spcPts val="0"/>
              </a:spcBef>
              <a:spcAft>
                <a:spcPts val="0"/>
              </a:spcAft>
            </a:pPr>
            <a:r>
              <a:rPr lang="en-US" sz="4200"/>
              <a:t>Composition of the Word and Service Roster</a:t>
            </a:r>
            <a:endParaRPr lang="en-US" sz="4200" strike="sngStrike"/>
          </a:p>
        </p:txBody>
      </p:sp>
      <p:sp>
        <p:nvSpPr>
          <p:cNvPr id="2" name="Text Placeholder 1">
            <a:extLst>
              <a:ext uri="{FF2B5EF4-FFF2-40B4-BE49-F238E27FC236}">
                <a16:creationId xmlns:a16="http://schemas.microsoft.com/office/drawing/2014/main" id="{7B72D05D-B62A-493F-8649-2C81AAF1DB6D}"/>
              </a:ext>
            </a:extLst>
          </p:cNvPr>
          <p:cNvSpPr>
            <a:spLocks noGrp="1"/>
          </p:cNvSpPr>
          <p:nvPr>
            <p:ph type="body" sz="quarter" idx="10"/>
          </p:nvPr>
        </p:nvSpPr>
        <p:spPr>
          <a:xfrm>
            <a:off x="6170446" y="3352800"/>
            <a:ext cx="2554454" cy="2514601"/>
          </a:xfrm>
          <a:solidFill>
            <a:schemeClr val="bg1">
              <a:alpha val="75000"/>
            </a:schemeClr>
          </a:solidFill>
        </p:spPr>
        <p:txBody>
          <a:bodyPr/>
          <a:lstStyle/>
          <a:p>
            <a:r>
              <a:rPr lang="en-US" dirty="0"/>
              <a:t>Overview of the Section</a:t>
            </a:r>
          </a:p>
          <a:p>
            <a:pPr marL="285750" lvl="1" indent="-285750">
              <a:buFont typeface="Wingdings" panose="05000000000000000000" pitchFamily="2" charset="2"/>
              <a:buChar char="§"/>
            </a:pPr>
            <a:r>
              <a:rPr lang="en-US" dirty="0"/>
              <a:t>Gender Identity of Survey Participants and Rostered Ministers</a:t>
            </a:r>
          </a:p>
          <a:p>
            <a:pPr marL="285750" lvl="1" indent="-285750">
              <a:buFont typeface="Wingdings" panose="05000000000000000000" pitchFamily="2" charset="2"/>
              <a:buChar char="§"/>
            </a:pPr>
            <a:r>
              <a:rPr lang="en-US" dirty="0"/>
              <a:t>Race and Ethnicity of Survey Participants and Rostered Ministers</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4450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0BC2-0142-46ED-9E20-9AD52AB0FAF0}"/>
              </a:ext>
            </a:extLst>
          </p:cNvPr>
          <p:cNvSpPr>
            <a:spLocks noGrp="1"/>
          </p:cNvSpPr>
          <p:nvPr>
            <p:ph type="title"/>
          </p:nvPr>
        </p:nvSpPr>
        <p:spPr>
          <a:xfrm>
            <a:off x="685800" y="855738"/>
            <a:ext cx="7772400" cy="451948"/>
          </a:xfrm>
        </p:spPr>
        <p:txBody>
          <a:bodyPr/>
          <a:lstStyle/>
          <a:p>
            <a:r>
              <a:rPr lang="en-US" sz="2800"/>
              <a:t>Gender Identity of Survey Participants and All </a:t>
            </a:r>
            <a:br>
              <a:rPr lang="en-US" sz="2800"/>
            </a:br>
            <a:r>
              <a:rPr lang="en-US" sz="2800"/>
              <a:t>Word and Service Ministers on the ELCA Roster</a:t>
            </a:r>
          </a:p>
        </p:txBody>
      </p:sp>
      <p:sp>
        <p:nvSpPr>
          <p:cNvPr id="4" name="Content Placeholder 3">
            <a:extLst>
              <a:ext uri="{FF2B5EF4-FFF2-40B4-BE49-F238E27FC236}">
                <a16:creationId xmlns:a16="http://schemas.microsoft.com/office/drawing/2014/main" id="{A484AD82-0773-4B60-A7F1-48FD17BEC531}"/>
              </a:ext>
            </a:extLst>
          </p:cNvPr>
          <p:cNvSpPr>
            <a:spLocks noGrp="1"/>
          </p:cNvSpPr>
          <p:nvPr>
            <p:ph sz="quarter" idx="17"/>
          </p:nvPr>
        </p:nvSpPr>
        <p:spPr>
          <a:xfrm>
            <a:off x="4591050" y="1759634"/>
            <a:ext cx="3867150" cy="4909081"/>
          </a:xfrm>
        </p:spPr>
        <p:txBody>
          <a:bodyPr vert="horz" lIns="0" tIns="0" rIns="0" bIns="0" rtlCol="0" anchor="t">
            <a:noAutofit/>
          </a:bodyPr>
          <a:lstStyle/>
          <a:p>
            <a:pPr>
              <a:lnSpc>
                <a:spcPct val="100000"/>
              </a:lnSpc>
              <a:spcAft>
                <a:spcPts val="600"/>
              </a:spcAft>
            </a:pPr>
            <a:r>
              <a:rPr lang="en-US" sz="1200" dirty="0">
                <a:solidFill>
                  <a:schemeClr val="accent1"/>
                </a:solidFill>
              </a:rPr>
              <a:t>Survey participants were asked to indicate their gender identity. The large majority of the participants self-identified as women (88%), with 11% self-identifying as men. Less than 1% of the participants chose “not listed.” Slightly more women participated in the survey compared to the number of women on the Word and Service ELCA roster.</a:t>
            </a:r>
          </a:p>
          <a:p>
            <a:pPr>
              <a:lnSpc>
                <a:spcPct val="100000"/>
              </a:lnSpc>
              <a:spcAft>
                <a:spcPts val="600"/>
              </a:spcAft>
              <a:buNone/>
            </a:pPr>
            <a:r>
              <a:rPr lang="en-US" sz="1200" dirty="0">
                <a:solidFill>
                  <a:schemeClr val="accent1"/>
                </a:solidFill>
              </a:rPr>
              <a:t>We also asked survey participants if they publicly identified as LGBTQIA+ in their ministry setting. About 5% answered yes, while 95% answered no and 1% preferred not to answer. </a:t>
            </a:r>
          </a:p>
          <a:p>
            <a:pPr>
              <a:lnSpc>
                <a:spcPct val="100000"/>
              </a:lnSpc>
              <a:spcAft>
                <a:spcPts val="600"/>
              </a:spcAft>
              <a:buNone/>
            </a:pPr>
            <a:r>
              <a:rPr lang="en-US" sz="1200" dirty="0">
                <a:solidFill>
                  <a:schemeClr val="accent1"/>
                </a:solidFill>
              </a:rPr>
              <a:t>This left us with numbers too small for providing any gender identity or sexuality comparisons beyond the two most frequently reported gender identities (man and woman) and left questions of sexuality unanswered. We cannot be sure that the sample is large enough for statistical significance tests to be meaningful. We do not know if 5% of the LGBTQIA+ sample is representative of the whole LGBTQIA+ population of rostered ministers.</a:t>
            </a:r>
          </a:p>
          <a:p>
            <a:pPr>
              <a:lnSpc>
                <a:spcPct val="100000"/>
              </a:lnSpc>
              <a:spcAft>
                <a:spcPts val="600"/>
              </a:spcAft>
              <a:buNone/>
            </a:pPr>
            <a:r>
              <a:rPr lang="en-US" sz="1200" dirty="0">
                <a:solidFill>
                  <a:schemeClr val="accent1"/>
                </a:solidFill>
              </a:rPr>
              <a:t>It is our hope that, over time, as we repeat surveys of this nature, we will see an increase in the proportion of participants who are comfortable sharing this type of information.</a:t>
            </a:r>
          </a:p>
        </p:txBody>
      </p:sp>
      <p:sp>
        <p:nvSpPr>
          <p:cNvPr id="5" name="Text Placeholder 4">
            <a:extLst>
              <a:ext uri="{FF2B5EF4-FFF2-40B4-BE49-F238E27FC236}">
                <a16:creationId xmlns:a16="http://schemas.microsoft.com/office/drawing/2014/main" id="{57E47E39-86E8-4F60-AF1C-C77C4F5F0957}"/>
              </a:ext>
            </a:extLst>
          </p:cNvPr>
          <p:cNvSpPr>
            <a:spLocks noGrp="1"/>
          </p:cNvSpPr>
          <p:nvPr>
            <p:ph type="body" idx="28"/>
          </p:nvPr>
        </p:nvSpPr>
        <p:spPr>
          <a:xfrm>
            <a:off x="685800" y="403790"/>
            <a:ext cx="7772400" cy="451948"/>
          </a:xfrm>
        </p:spPr>
        <p:txBody>
          <a:bodyPr/>
          <a:lstStyle/>
          <a:p>
            <a:r>
              <a:rPr lang="en-US"/>
              <a:t>Composition of the Word and Service Roster</a:t>
            </a:r>
          </a:p>
        </p:txBody>
      </p:sp>
      <p:graphicFrame>
        <p:nvGraphicFramePr>
          <p:cNvPr id="8" name="Content Placeholder 7">
            <a:extLst>
              <a:ext uri="{FF2B5EF4-FFF2-40B4-BE49-F238E27FC236}">
                <a16:creationId xmlns:a16="http://schemas.microsoft.com/office/drawing/2014/main" id="{609AB160-4342-E813-A5C4-22E4ABCF107F}"/>
              </a:ext>
            </a:extLst>
          </p:cNvPr>
          <p:cNvGraphicFramePr>
            <a:graphicFrameLocks noGrp="1"/>
          </p:cNvGraphicFramePr>
          <p:nvPr>
            <p:ph sz="quarter" idx="15"/>
            <p:extLst>
              <p:ext uri="{D42A27DB-BD31-4B8C-83A1-F6EECF244321}">
                <p14:modId xmlns:p14="http://schemas.microsoft.com/office/powerpoint/2010/main" val="3237703215"/>
              </p:ext>
            </p:extLst>
          </p:nvPr>
        </p:nvGraphicFramePr>
        <p:xfrm>
          <a:off x="438411" y="1916481"/>
          <a:ext cx="4271375" cy="326929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59257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0BC2-0142-46ED-9E20-9AD52AB0FAF0}"/>
              </a:ext>
            </a:extLst>
          </p:cNvPr>
          <p:cNvSpPr>
            <a:spLocks noGrp="1"/>
          </p:cNvSpPr>
          <p:nvPr>
            <p:ph type="title"/>
          </p:nvPr>
        </p:nvSpPr>
        <p:spPr>
          <a:xfrm>
            <a:off x="685800" y="876300"/>
            <a:ext cx="7772400" cy="665529"/>
          </a:xfrm>
        </p:spPr>
        <p:txBody>
          <a:bodyPr/>
          <a:lstStyle/>
          <a:p>
            <a:r>
              <a:rPr lang="en-US" sz="2800"/>
              <a:t>Race and Ethnicity of Survey Participants and All Word and Service Ministers on the ELCA Roster</a:t>
            </a:r>
          </a:p>
        </p:txBody>
      </p:sp>
      <p:sp>
        <p:nvSpPr>
          <p:cNvPr id="4" name="Content Placeholder 3">
            <a:extLst>
              <a:ext uri="{FF2B5EF4-FFF2-40B4-BE49-F238E27FC236}">
                <a16:creationId xmlns:a16="http://schemas.microsoft.com/office/drawing/2014/main" id="{A484AD82-0773-4B60-A7F1-48FD17BEC531}"/>
              </a:ext>
            </a:extLst>
          </p:cNvPr>
          <p:cNvSpPr>
            <a:spLocks noGrp="1"/>
          </p:cNvSpPr>
          <p:nvPr>
            <p:ph sz="quarter" idx="17"/>
          </p:nvPr>
        </p:nvSpPr>
        <p:spPr>
          <a:xfrm>
            <a:off x="5132439" y="2033779"/>
            <a:ext cx="3325762" cy="3324814"/>
          </a:xfrm>
        </p:spPr>
        <p:txBody>
          <a:bodyPr vert="horz" lIns="0" tIns="0" rIns="0" bIns="0" rtlCol="0" anchor="t">
            <a:noAutofit/>
          </a:bodyPr>
          <a:lstStyle/>
          <a:p>
            <a:pPr>
              <a:lnSpc>
                <a:spcPct val="100000"/>
              </a:lnSpc>
              <a:spcAft>
                <a:spcPts val="600"/>
              </a:spcAft>
            </a:pPr>
            <a:r>
              <a:rPr lang="en-US" sz="1200" dirty="0">
                <a:solidFill>
                  <a:schemeClr val="accent1"/>
                </a:solidFill>
              </a:rPr>
              <a:t>We also examined the race and ethnicity of the survey participants and compared this to the composition of all Word and Service ministers on the ELCA roster.</a:t>
            </a:r>
          </a:p>
          <a:p>
            <a:pPr>
              <a:lnSpc>
                <a:spcPct val="100000"/>
              </a:lnSpc>
              <a:spcAft>
                <a:spcPts val="600"/>
              </a:spcAft>
            </a:pPr>
            <a:r>
              <a:rPr lang="en-US" sz="1200" dirty="0">
                <a:solidFill>
                  <a:schemeClr val="accent1"/>
                </a:solidFill>
              </a:rPr>
              <a:t>The proportion of people from communities minoritized due to race were the same for survey participants as the proportion of ministers on the roster (both 2%).</a:t>
            </a:r>
          </a:p>
          <a:p>
            <a:pPr>
              <a:lnSpc>
                <a:spcPct val="100000"/>
              </a:lnSpc>
              <a:spcAft>
                <a:spcPts val="600"/>
              </a:spcAft>
            </a:pPr>
            <a:r>
              <a:rPr lang="en-US" sz="1200" dirty="0">
                <a:solidFill>
                  <a:schemeClr val="accent1"/>
                </a:solidFill>
              </a:rPr>
              <a:t>Similarly, the proportion of white survey participants was the same as all ministers on the roster (both 98%).</a:t>
            </a:r>
          </a:p>
          <a:p>
            <a:pPr>
              <a:lnSpc>
                <a:spcPct val="100000"/>
              </a:lnSpc>
              <a:spcAft>
                <a:spcPts val="600"/>
              </a:spcAft>
            </a:pPr>
            <a:r>
              <a:rPr lang="en-US" sz="1200" dirty="0">
                <a:solidFill>
                  <a:schemeClr val="accent1"/>
                </a:solidFill>
              </a:rPr>
              <a:t>There were so few participants from communities minoritized due to race that we were unable to make meaningful comparisons between the two groups.</a:t>
            </a:r>
          </a:p>
          <a:p>
            <a:pPr>
              <a:lnSpc>
                <a:spcPct val="100000"/>
              </a:lnSpc>
              <a:spcAft>
                <a:spcPts val="600"/>
              </a:spcAft>
            </a:pPr>
            <a:endParaRPr lang="en-US" sz="1200" dirty="0">
              <a:solidFill>
                <a:schemeClr val="accent1"/>
              </a:solidFill>
            </a:endParaRPr>
          </a:p>
        </p:txBody>
      </p:sp>
      <p:sp>
        <p:nvSpPr>
          <p:cNvPr id="5" name="Text Placeholder 4">
            <a:extLst>
              <a:ext uri="{FF2B5EF4-FFF2-40B4-BE49-F238E27FC236}">
                <a16:creationId xmlns:a16="http://schemas.microsoft.com/office/drawing/2014/main" id="{57E47E39-86E8-4F60-AF1C-C77C4F5F0957}"/>
              </a:ext>
            </a:extLst>
          </p:cNvPr>
          <p:cNvSpPr>
            <a:spLocks noGrp="1"/>
          </p:cNvSpPr>
          <p:nvPr>
            <p:ph type="body" idx="28"/>
          </p:nvPr>
        </p:nvSpPr>
        <p:spPr>
          <a:xfrm>
            <a:off x="685800" y="403790"/>
            <a:ext cx="7772400" cy="451948"/>
          </a:xfrm>
        </p:spPr>
        <p:txBody>
          <a:bodyPr/>
          <a:lstStyle/>
          <a:p>
            <a:r>
              <a:rPr lang="en-US"/>
              <a:t>Composition of the Word and Service Roster</a:t>
            </a:r>
          </a:p>
        </p:txBody>
      </p:sp>
      <p:graphicFrame>
        <p:nvGraphicFramePr>
          <p:cNvPr id="7" name="Content Placeholder 6">
            <a:extLst>
              <a:ext uri="{FF2B5EF4-FFF2-40B4-BE49-F238E27FC236}">
                <a16:creationId xmlns:a16="http://schemas.microsoft.com/office/drawing/2014/main" id="{C3ED6AE9-B2B5-E751-D7BF-10A63C8CF18D}"/>
              </a:ext>
            </a:extLst>
          </p:cNvPr>
          <p:cNvGraphicFramePr>
            <a:graphicFrameLocks noGrp="1"/>
          </p:cNvGraphicFramePr>
          <p:nvPr>
            <p:ph sz="quarter" idx="15"/>
            <p:extLst>
              <p:ext uri="{D42A27DB-BD31-4B8C-83A1-F6EECF244321}">
                <p14:modId xmlns:p14="http://schemas.microsoft.com/office/powerpoint/2010/main" val="4119214713"/>
              </p:ext>
            </p:extLst>
          </p:nvPr>
        </p:nvGraphicFramePr>
        <p:xfrm>
          <a:off x="397934" y="1905000"/>
          <a:ext cx="4521200" cy="332688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6927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F3A8-EBE8-49E8-13FD-A04DA74CCE72}"/>
              </a:ext>
            </a:extLst>
          </p:cNvPr>
          <p:cNvSpPr>
            <a:spLocks noGrp="1"/>
          </p:cNvSpPr>
          <p:nvPr>
            <p:ph type="title"/>
          </p:nvPr>
        </p:nvSpPr>
        <p:spPr/>
        <p:txBody>
          <a:bodyPr/>
          <a:lstStyle/>
          <a:p>
            <a:r>
              <a:rPr lang="en-US" sz="2800" dirty="0"/>
              <a:t>Deacons Actively Serving in ELCA Regions</a:t>
            </a:r>
          </a:p>
        </p:txBody>
      </p:sp>
      <p:sp>
        <p:nvSpPr>
          <p:cNvPr id="4" name="Content Placeholder 3">
            <a:extLst>
              <a:ext uri="{FF2B5EF4-FFF2-40B4-BE49-F238E27FC236}">
                <a16:creationId xmlns:a16="http://schemas.microsoft.com/office/drawing/2014/main" id="{E9029B17-5BA8-9EEF-733D-06E5C561275E}"/>
              </a:ext>
            </a:extLst>
          </p:cNvPr>
          <p:cNvSpPr>
            <a:spLocks noGrp="1"/>
          </p:cNvSpPr>
          <p:nvPr>
            <p:ph sz="quarter" idx="17"/>
          </p:nvPr>
        </p:nvSpPr>
        <p:spPr/>
        <p:txBody>
          <a:bodyPr/>
          <a:lstStyle/>
          <a:p>
            <a:pPr>
              <a:spcAft>
                <a:spcPts val="600"/>
              </a:spcAft>
            </a:pPr>
            <a:r>
              <a:rPr lang="en-US" sz="1200" dirty="0">
                <a:solidFill>
                  <a:schemeClr val="accent1"/>
                </a:solidFill>
              </a:rPr>
              <a:t>There are deacons serving across the ELCA.  There are more deacons serving in Region 3, where there is also a larger ELCA population.</a:t>
            </a:r>
          </a:p>
        </p:txBody>
      </p:sp>
      <p:sp>
        <p:nvSpPr>
          <p:cNvPr id="5" name="Text Placeholder 4">
            <a:extLst>
              <a:ext uri="{FF2B5EF4-FFF2-40B4-BE49-F238E27FC236}">
                <a16:creationId xmlns:a16="http://schemas.microsoft.com/office/drawing/2014/main" id="{7AA7418A-7B89-8F8C-7791-C1267FC701CE}"/>
              </a:ext>
            </a:extLst>
          </p:cNvPr>
          <p:cNvSpPr>
            <a:spLocks noGrp="1"/>
          </p:cNvSpPr>
          <p:nvPr>
            <p:ph type="body" idx="28"/>
          </p:nvPr>
        </p:nvSpPr>
        <p:spPr/>
        <p:txBody>
          <a:bodyPr/>
          <a:lstStyle/>
          <a:p>
            <a:r>
              <a:rPr lang="en-US"/>
              <a:t>Composition of the Word and Service Roster</a:t>
            </a:r>
          </a:p>
          <a:p>
            <a:endParaRPr lang="en-US"/>
          </a:p>
        </p:txBody>
      </p:sp>
      <p:graphicFrame>
        <p:nvGraphicFramePr>
          <p:cNvPr id="11" name="Content Placeholder 10">
            <a:extLst>
              <a:ext uri="{FF2B5EF4-FFF2-40B4-BE49-F238E27FC236}">
                <a16:creationId xmlns:a16="http://schemas.microsoft.com/office/drawing/2014/main" id="{92E2BA62-A7EE-D561-08BB-64F3E89D6333}"/>
              </a:ext>
            </a:extLst>
          </p:cNvPr>
          <p:cNvGraphicFramePr>
            <a:graphicFrameLocks noGrp="1"/>
          </p:cNvGraphicFramePr>
          <p:nvPr>
            <p:ph sz="quarter" idx="15"/>
            <p:extLst>
              <p:ext uri="{D42A27DB-BD31-4B8C-83A1-F6EECF244321}">
                <p14:modId xmlns:p14="http://schemas.microsoft.com/office/powerpoint/2010/main" val="2544868493"/>
              </p:ext>
            </p:extLst>
          </p:nvPr>
        </p:nvGraphicFramePr>
        <p:xfrm>
          <a:off x="685799" y="1714046"/>
          <a:ext cx="5248275" cy="342990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5">
            <a:extLst>
              <a:ext uri="{FF2B5EF4-FFF2-40B4-BE49-F238E27FC236}">
                <a16:creationId xmlns:a16="http://schemas.microsoft.com/office/drawing/2014/main" id="{94EFAE3E-1161-97C3-D26E-F0BB7F4A8D77}"/>
              </a:ext>
            </a:extLst>
          </p:cNvPr>
          <p:cNvSpPr txBox="1">
            <a:spLocks/>
          </p:cNvSpPr>
          <p:nvPr/>
        </p:nvSpPr>
        <p:spPr>
          <a:xfrm>
            <a:off x="4343400" y="6157930"/>
            <a:ext cx="4114800" cy="147733"/>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buFont typeface="Arial" panose="020B0604020202020204" pitchFamily="34" charset="0"/>
              <a:buNone/>
            </a:pPr>
            <a:r>
              <a:rPr lang="en-US" dirty="0"/>
              <a:t>Data used from ELCA database call records as of May 2023. </a:t>
            </a:r>
          </a:p>
        </p:txBody>
      </p:sp>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0949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5E06C976-499B-6A35-2627-FA794A096EB0}"/>
              </a:ext>
            </a:extLst>
          </p:cNvPr>
          <p:cNvGraphicFramePr>
            <a:graphicFrameLocks noGrp="1"/>
          </p:cNvGraphicFramePr>
          <p:nvPr>
            <p:ph sz="quarter" idx="15"/>
            <p:extLst>
              <p:ext uri="{D42A27DB-BD31-4B8C-83A1-F6EECF244321}">
                <p14:modId xmlns:p14="http://schemas.microsoft.com/office/powerpoint/2010/main" val="1887518281"/>
              </p:ext>
            </p:extLst>
          </p:nvPr>
        </p:nvGraphicFramePr>
        <p:xfrm>
          <a:off x="685800" y="1780330"/>
          <a:ext cx="7772400" cy="417755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685800" y="841062"/>
            <a:ext cx="7772400" cy="934812"/>
          </a:xfrm>
        </p:spPr>
        <p:txBody>
          <a:bodyPr/>
          <a:lstStyle/>
          <a:p>
            <a:r>
              <a:rPr lang="en-US" sz="2000" dirty="0"/>
              <a:t>Number of Ministers of Word and Service Joining the Roster in the ELCA, 1988-2023</a:t>
            </a:r>
          </a:p>
        </p:txBody>
      </p:sp>
      <p:sp>
        <p:nvSpPr>
          <p:cNvPr id="5" name="Text Placeholder 4"/>
          <p:cNvSpPr>
            <a:spLocks noGrp="1"/>
          </p:cNvSpPr>
          <p:nvPr>
            <p:ph type="body" idx="28"/>
          </p:nvPr>
        </p:nvSpPr>
        <p:spPr/>
        <p:txBody>
          <a:bodyPr/>
          <a:lstStyle/>
          <a:p>
            <a:r>
              <a:rPr lang="en-US"/>
              <a:t>Composition of the Word and Service Roster</a:t>
            </a:r>
          </a:p>
        </p:txBody>
      </p:sp>
      <p:sp>
        <p:nvSpPr>
          <p:cNvPr id="3" name="Text Placeholder 5">
            <a:extLst>
              <a:ext uri="{FF2B5EF4-FFF2-40B4-BE49-F238E27FC236}">
                <a16:creationId xmlns:a16="http://schemas.microsoft.com/office/drawing/2014/main" id="{B22E61AA-005A-5703-8F76-2943D24D4884}"/>
              </a:ext>
            </a:extLst>
          </p:cNvPr>
          <p:cNvSpPr txBox="1">
            <a:spLocks/>
          </p:cNvSpPr>
          <p:nvPr/>
        </p:nvSpPr>
        <p:spPr>
          <a:xfrm>
            <a:off x="4343400" y="6184261"/>
            <a:ext cx="4114800" cy="147733"/>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buFont typeface="Arial" panose="020B0604020202020204" pitchFamily="34" charset="0"/>
              <a:buNone/>
            </a:pPr>
            <a:r>
              <a:rPr lang="en-US" dirty="0"/>
              <a:t>Data used from ELCA database call records as of May 2023. </a:t>
            </a:r>
          </a:p>
        </p:txBody>
      </p:sp>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57030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53174FF2-11F4-4DD0-803D-BEEB85825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599"/>
            <a:ext cx="9144000" cy="6096000"/>
          </a:xfrm>
          <a:prstGeom prst="rect">
            <a:avLst/>
          </a:prstGeom>
        </p:spPr>
      </p:pic>
      <p:sp>
        <p:nvSpPr>
          <p:cNvPr id="3" name="Text Placeholder 2">
            <a:extLst>
              <a:ext uri="{FF2B5EF4-FFF2-40B4-BE49-F238E27FC236}">
                <a16:creationId xmlns:a16="http://schemas.microsoft.com/office/drawing/2014/main" id="{8AA7C052-9FF5-4095-B0B1-233273AE4F4E}"/>
              </a:ext>
            </a:extLst>
          </p:cNvPr>
          <p:cNvSpPr>
            <a:spLocks noGrp="1"/>
          </p:cNvSpPr>
          <p:nvPr>
            <p:ph type="body" sz="quarter" idx="11"/>
          </p:nvPr>
        </p:nvSpPr>
        <p:spPr>
          <a:xfrm>
            <a:off x="8" y="3695700"/>
            <a:ext cx="9143992" cy="1821180"/>
          </a:xfrm>
        </p:spPr>
        <p:txBody>
          <a:bodyPr/>
          <a:lstStyle/>
          <a:p>
            <a:pPr>
              <a:lnSpc>
                <a:spcPct val="100000"/>
              </a:lnSpc>
              <a:spcBef>
                <a:spcPts val="0"/>
              </a:spcBef>
              <a:spcAft>
                <a:spcPts val="0"/>
              </a:spcAft>
            </a:pPr>
            <a:r>
              <a:rPr lang="en-US" sz="4800"/>
              <a:t>Wait Time for </a:t>
            </a:r>
            <a:r>
              <a:rPr lang="en-US"/>
              <a:t>First Call and Current</a:t>
            </a:r>
            <a:r>
              <a:rPr lang="en-US" sz="4800"/>
              <a:t> Call</a:t>
            </a:r>
          </a:p>
        </p:txBody>
      </p:sp>
      <p:sp>
        <p:nvSpPr>
          <p:cNvPr id="2" name="Text Placeholder 1">
            <a:extLst>
              <a:ext uri="{FF2B5EF4-FFF2-40B4-BE49-F238E27FC236}">
                <a16:creationId xmlns:a16="http://schemas.microsoft.com/office/drawing/2014/main" id="{35D5B838-C78B-4320-83BB-CC4562EA03D7}"/>
              </a:ext>
            </a:extLst>
          </p:cNvPr>
          <p:cNvSpPr>
            <a:spLocks noGrp="1"/>
          </p:cNvSpPr>
          <p:nvPr>
            <p:ph type="body" sz="quarter" idx="10"/>
          </p:nvPr>
        </p:nvSpPr>
        <p:spPr>
          <a:xfrm>
            <a:off x="6143966" y="3348989"/>
            <a:ext cx="2580934" cy="2530518"/>
          </a:xfrm>
        </p:spPr>
        <p:txBody>
          <a:bodyPr/>
          <a:lstStyle/>
          <a:p>
            <a:r>
              <a:rPr lang="en-US" dirty="0"/>
              <a:t>Overview of the Section</a:t>
            </a:r>
          </a:p>
          <a:p>
            <a:pPr marL="285750" lvl="1" indent="-285750">
              <a:buFont typeface="Wingdings" panose="05000000000000000000" pitchFamily="2" charset="2"/>
              <a:buChar char="§"/>
            </a:pPr>
            <a:r>
              <a:rPr lang="en-US" dirty="0"/>
              <a:t>Word and Service Wait Time for First Call and Current Call</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33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420987"/>
            <a:ext cx="7710722" cy="914402"/>
          </a:xfrm>
        </p:spPr>
        <p:txBody>
          <a:bodyPr/>
          <a:lstStyle/>
          <a:p>
            <a:r>
              <a:rPr lang="en-US"/>
              <a:t>Executive Summary</a:t>
            </a:r>
          </a:p>
        </p:txBody>
      </p:sp>
      <p:sp>
        <p:nvSpPr>
          <p:cNvPr id="20" name="Content Placeholder 19"/>
          <p:cNvSpPr>
            <a:spLocks noGrp="1"/>
          </p:cNvSpPr>
          <p:nvPr>
            <p:ph sz="quarter" idx="15"/>
          </p:nvPr>
        </p:nvSpPr>
        <p:spPr>
          <a:xfrm>
            <a:off x="685800" y="1549719"/>
            <a:ext cx="4269646" cy="4431982"/>
          </a:xfrm>
        </p:spPr>
        <p:txBody>
          <a:bodyPr vert="horz" lIns="0" tIns="0" rIns="0" bIns="0" rtlCol="0" anchor="t">
            <a:noAutofit/>
          </a:bodyPr>
          <a:lstStyle/>
          <a:p>
            <a:pPr lvl="1">
              <a:spcBef>
                <a:spcPts val="600"/>
              </a:spcBef>
              <a:spcAft>
                <a:spcPts val="0"/>
              </a:spcAft>
              <a:buNone/>
            </a:pPr>
            <a:r>
              <a:rPr lang="en-US" sz="1600" dirty="0">
                <a:solidFill>
                  <a:srgbClr val="66AF9E"/>
                </a:solidFill>
              </a:rPr>
              <a:t>Key Findings</a:t>
            </a:r>
          </a:p>
          <a:p>
            <a:pPr marL="228600" lvl="1" indent="-228600">
              <a:spcBef>
                <a:spcPts val="600"/>
              </a:spcBef>
              <a:spcAft>
                <a:spcPts val="0"/>
              </a:spcAft>
              <a:buAutoNum type="arabicPeriod"/>
            </a:pPr>
            <a:r>
              <a:rPr lang="en-US" sz="1200" dirty="0">
                <a:solidFill>
                  <a:schemeClr val="tx2"/>
                </a:solidFill>
              </a:rPr>
              <a:t>The results of the W</a:t>
            </a:r>
            <a:r>
              <a:rPr lang="en-US" sz="1200" dirty="0"/>
              <a:t>ord and Service participants are very similar to both the results of the 2015 study and the results of the Word and Sacrament participants.</a:t>
            </a:r>
            <a:endParaRPr lang="en-US" sz="1200" dirty="0">
              <a:solidFill>
                <a:schemeClr val="tx2"/>
              </a:solidFill>
            </a:endParaRPr>
          </a:p>
          <a:p>
            <a:pPr marL="228600" lvl="3" indent="-228600">
              <a:lnSpc>
                <a:spcPct val="100000"/>
              </a:lnSpc>
              <a:spcBef>
                <a:spcPts val="600"/>
              </a:spcBef>
              <a:buAutoNum type="arabicPeriod" startAt="2"/>
            </a:pPr>
            <a:r>
              <a:rPr lang="en-US" sz="1200" dirty="0">
                <a:solidFill>
                  <a:schemeClr val="tx2"/>
                </a:solidFill>
              </a:rPr>
              <a:t>Word and Sacrament ministers are more likely to be compensated at synod guidelines than Word and Service ministers, except in the fourth or subsequent call.</a:t>
            </a:r>
          </a:p>
          <a:p>
            <a:pPr marL="228600" lvl="3" indent="-228600">
              <a:lnSpc>
                <a:spcPct val="100000"/>
              </a:lnSpc>
              <a:spcBef>
                <a:spcPts val="600"/>
              </a:spcBef>
              <a:buAutoNum type="arabicPeriod" startAt="3"/>
            </a:pPr>
            <a:r>
              <a:rPr lang="en-US" sz="1200" dirty="0">
                <a:solidFill>
                  <a:schemeClr val="tx2"/>
                </a:solidFill>
              </a:rPr>
              <a:t>Word and Service participants were more likely to see themselves as community organizers, nurturers, servants and counselors compared to Word and Sacrament participants.</a:t>
            </a:r>
          </a:p>
          <a:p>
            <a:pPr marL="228600" lvl="3" indent="-228600">
              <a:lnSpc>
                <a:spcPct val="100000"/>
              </a:lnSpc>
              <a:spcBef>
                <a:spcPts val="600"/>
              </a:spcBef>
              <a:buAutoNum type="arabicPeriod" startAt="3"/>
            </a:pPr>
            <a:r>
              <a:rPr lang="en-US" sz="1200" dirty="0">
                <a:solidFill>
                  <a:schemeClr val="tx2"/>
                </a:solidFill>
              </a:rPr>
              <a:t>There continues to be an upward trend in advocating for the use of inclusive language among deacons over the past 15 years.</a:t>
            </a:r>
          </a:p>
          <a:p>
            <a:pPr marL="228600" lvl="3" indent="-228600">
              <a:lnSpc>
                <a:spcPct val="100000"/>
              </a:lnSpc>
              <a:spcBef>
                <a:spcPts val="600"/>
              </a:spcBef>
              <a:buAutoNum type="arabicPeriod" startAt="5"/>
            </a:pPr>
            <a:r>
              <a:rPr lang="en-US" sz="1200" dirty="0">
                <a:solidFill>
                  <a:schemeClr val="tx2"/>
                </a:solidFill>
              </a:rPr>
              <a:t>Word and Service participants who are women had less educational debt at seminary graduation than Word and Sacrament participants who are women, while men from both rosters had similar levels of debt.</a:t>
            </a:r>
          </a:p>
          <a:p>
            <a:pPr marL="228600" lvl="3" indent="-228600">
              <a:lnSpc>
                <a:spcPct val="100000"/>
              </a:lnSpc>
              <a:spcBef>
                <a:spcPts val="600"/>
              </a:spcBef>
              <a:buAutoNum type="arabicPeriod" startAt="5"/>
            </a:pPr>
            <a:r>
              <a:rPr kumimoji="0" lang="en-US" sz="1200" b="0" i="0" u="none" strike="noStrike" kern="1200" cap="none" spc="0" normalizeH="0" baseline="0" noProof="0" dirty="0">
                <a:ln>
                  <a:noFill/>
                </a:ln>
                <a:solidFill>
                  <a:schemeClr val="tx2"/>
                </a:solidFill>
                <a:effectLst/>
                <a:uLnTx/>
                <a:uFillTx/>
                <a:latin typeface="Franklin Gothic Book"/>
                <a:ea typeface="+mn-ea"/>
                <a:cs typeface="+mn-cs"/>
              </a:rPr>
              <a:t>A common theme through</a:t>
            </a:r>
            <a:r>
              <a:rPr lang="en-US" sz="1200" dirty="0">
                <a:solidFill>
                  <a:schemeClr val="tx2"/>
                </a:solidFill>
                <a:latin typeface="Franklin Gothic Book"/>
              </a:rPr>
              <a:t>out the open-ended responses was that deacons are not as respected as pastors and are often treated as “less than” in all expressions of the church.</a:t>
            </a:r>
            <a:endParaRPr kumimoji="0" lang="en-US" sz="1200" b="0" i="0" u="none" strike="noStrike" kern="1200" cap="none" spc="0" normalizeH="0" baseline="0" noProof="0" dirty="0">
              <a:ln>
                <a:noFill/>
              </a:ln>
              <a:solidFill>
                <a:schemeClr val="tx2"/>
              </a:solidFill>
              <a:effectLst/>
              <a:uLnTx/>
              <a:uFillTx/>
              <a:latin typeface="Franklin Gothic Book"/>
              <a:ea typeface="+mn-ea"/>
              <a:cs typeface="+mn-cs"/>
            </a:endParaRPr>
          </a:p>
          <a:p>
            <a:pPr marL="228600" lvl="3" indent="-228600">
              <a:lnSpc>
                <a:spcPct val="100000"/>
              </a:lnSpc>
              <a:spcBef>
                <a:spcPts val="600"/>
              </a:spcBef>
              <a:buAutoNum type="arabicPeriod" startAt="6"/>
            </a:pPr>
            <a:endParaRPr lang="en-US" sz="1200" dirty="0">
              <a:solidFill>
                <a:schemeClr val="tx2"/>
              </a:solidFill>
            </a:endParaRPr>
          </a:p>
          <a:p>
            <a:pPr marL="169545" lvl="3" indent="-169545">
              <a:spcBef>
                <a:spcPts val="600"/>
              </a:spcBef>
              <a:buNone/>
            </a:pPr>
            <a:endParaRPr lang="en-US" dirty="0">
              <a:solidFill>
                <a:schemeClr val="tx2"/>
              </a:solidFill>
            </a:endParaRPr>
          </a:p>
        </p:txBody>
      </p:sp>
      <p:sp>
        <p:nvSpPr>
          <p:cNvPr id="4" name="Content Placeholder 3">
            <a:extLst>
              <a:ext uri="{FF2B5EF4-FFF2-40B4-BE49-F238E27FC236}">
                <a16:creationId xmlns:a16="http://schemas.microsoft.com/office/drawing/2014/main" id="{44381C28-005A-4873-A60D-FCAB658175F3}"/>
              </a:ext>
            </a:extLst>
          </p:cNvPr>
          <p:cNvSpPr>
            <a:spLocks noGrp="1"/>
          </p:cNvSpPr>
          <p:nvPr>
            <p:ph sz="quarter" idx="16"/>
          </p:nvPr>
        </p:nvSpPr>
        <p:spPr>
          <a:xfrm>
            <a:off x="5162549" y="1549717"/>
            <a:ext cx="3603129" cy="4431983"/>
          </a:xfrm>
        </p:spPr>
        <p:txBody>
          <a:bodyPr/>
          <a:lstStyle/>
          <a:p>
            <a:pPr lvl="1">
              <a:buNone/>
            </a:pPr>
            <a:r>
              <a:rPr lang="en-US" sz="1600" dirty="0">
                <a:solidFill>
                  <a:srgbClr val="66AF9E"/>
                </a:solidFill>
              </a:rPr>
              <a:t>Recommendations</a:t>
            </a:r>
            <a:endParaRPr lang="en-US" dirty="0">
              <a:solidFill>
                <a:schemeClr val="tx2"/>
              </a:solidFill>
            </a:endParaRPr>
          </a:p>
        </p:txBody>
      </p:sp>
      <p:sp>
        <p:nvSpPr>
          <p:cNvPr id="29" name="Rectangle 28"/>
          <p:cNvSpPr/>
          <p:nvPr/>
        </p:nvSpPr>
        <p:spPr>
          <a:xfrm>
            <a:off x="5604387" y="270757"/>
            <a:ext cx="3161291" cy="1064632"/>
          </a:xfrm>
          <a:prstGeom prst="rect">
            <a:avLst/>
          </a:prstGeom>
          <a:pattFill prst="dkUpDiag">
            <a:fgClr>
              <a:schemeClr val="accent1">
                <a:lumMod val="20000"/>
                <a:lumOff val="80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r>
              <a:rPr lang="en-US" sz="1200">
                <a:solidFill>
                  <a:schemeClr val="accent1"/>
                </a:solidFill>
                <a:latin typeface="Franklin Gothic Demi Cond" panose="020B0706030402020204" pitchFamily="34" charset="0"/>
              </a:rPr>
              <a:t>Findings from a 2020 survey of rostered ministers for the 50th anniversary of the church’s decision to ordain women, conducted by ELCA churchwide staff members</a:t>
            </a:r>
          </a:p>
        </p:txBody>
      </p:sp>
      <p:sp>
        <p:nvSpPr>
          <p:cNvPr id="2" name="TextBox 1">
            <a:extLst>
              <a:ext uri="{FF2B5EF4-FFF2-40B4-BE49-F238E27FC236}">
                <a16:creationId xmlns:a16="http://schemas.microsoft.com/office/drawing/2014/main" id="{4F7B8511-F9B7-4BB8-9DB9-F613F3001A0C}"/>
              </a:ext>
            </a:extLst>
          </p:cNvPr>
          <p:cNvSpPr txBox="1"/>
          <p:nvPr/>
        </p:nvSpPr>
        <p:spPr>
          <a:xfrm>
            <a:off x="5162550" y="1853469"/>
            <a:ext cx="3295650" cy="4370427"/>
          </a:xfrm>
          <a:prstGeom prst="rect">
            <a:avLst/>
          </a:prstGeom>
          <a:noFill/>
        </p:spPr>
        <p:txBody>
          <a:bodyPr wrap="square" lIns="0" tIns="0" rIns="0" bIns="0" rtlCol="0" anchor="t">
            <a:spAutoFit/>
          </a:bodyPr>
          <a:lstStyle/>
          <a:p>
            <a:pPr marL="228600" lvl="3" indent="-228600">
              <a:spcBef>
                <a:spcPts val="600"/>
              </a:spcBef>
              <a:buFontTx/>
              <a:buAutoNum type="arabicPeriod"/>
            </a:pPr>
            <a:r>
              <a:rPr lang="en-US" sz="1200" b="1" dirty="0">
                <a:solidFill>
                  <a:schemeClr val="accent1"/>
                </a:solidFill>
                <a:latin typeface="Franklin Gothic Book"/>
              </a:rPr>
              <a:t>The churchwide organization, seminaries and synods: </a:t>
            </a:r>
            <a:r>
              <a:rPr lang="en-US" sz="1200" dirty="0">
                <a:solidFill>
                  <a:schemeClr val="accent1"/>
                </a:solidFill>
                <a:latin typeface="Franklin Gothic Book"/>
              </a:rPr>
              <a:t>Educate all expressions of the church on the role and importance of deacons and the gifts they bring to the ELCA.</a:t>
            </a:r>
          </a:p>
          <a:p>
            <a:pPr marL="228600" lvl="3" indent="-228600">
              <a:spcBef>
                <a:spcPts val="600"/>
              </a:spcBef>
              <a:buAutoNum type="arabicPeriod"/>
            </a:pPr>
            <a:r>
              <a:rPr lang="en-US" sz="1200" b="1" dirty="0">
                <a:solidFill>
                  <a:schemeClr val="accent1"/>
                </a:solidFill>
                <a:latin typeface="Franklin Gothic Book"/>
              </a:rPr>
              <a:t>Synods: </a:t>
            </a:r>
            <a:r>
              <a:rPr lang="en-US" sz="1200" dirty="0">
                <a:solidFill>
                  <a:schemeClr val="accent1"/>
                </a:solidFill>
                <a:latin typeface="Franklin Gothic Book"/>
              </a:rPr>
              <a:t>Continue to advocate for Word and Service ministers to be compensated at or above synod guidelines and to provide full-time calls for deacons</a:t>
            </a:r>
            <a:r>
              <a:rPr lang="en-US" sz="1200" b="1" dirty="0">
                <a:solidFill>
                  <a:schemeClr val="accent1"/>
                </a:solidFill>
                <a:latin typeface="Franklin Gothic Book"/>
              </a:rPr>
              <a:t>. </a:t>
            </a:r>
          </a:p>
          <a:p>
            <a:pPr marL="228600" lvl="3" indent="-228600">
              <a:spcBef>
                <a:spcPts val="600"/>
              </a:spcBef>
              <a:buFontTx/>
              <a:buAutoNum type="arabicPeriod"/>
            </a:pPr>
            <a:r>
              <a:rPr lang="en-US" sz="1200" b="1" dirty="0">
                <a:solidFill>
                  <a:schemeClr val="accent1"/>
                </a:solidFill>
                <a:latin typeface="Franklin Gothic Book"/>
              </a:rPr>
              <a:t>The ELCA churchwide organization, ELCA-affiliated seminaries, and synods</a:t>
            </a:r>
            <a:r>
              <a:rPr lang="en-US" sz="1200" dirty="0">
                <a:solidFill>
                  <a:schemeClr val="accent1"/>
                </a:solidFill>
                <a:latin typeface="Franklin Gothic Book"/>
              </a:rPr>
              <a:t>: Regularly conduct sexual harassment education for all three expressions of the church (congregations, synods and churchwide) and have policies in place that provide accountability measures and safe avenues for reporting offenses.</a:t>
            </a:r>
          </a:p>
          <a:p>
            <a:pPr marL="228600" lvl="3" indent="-228600">
              <a:spcBef>
                <a:spcPts val="600"/>
              </a:spcBef>
              <a:buAutoNum type="arabicPeriod"/>
            </a:pPr>
            <a:r>
              <a:rPr lang="en-US" sz="1200" b="1" dirty="0">
                <a:solidFill>
                  <a:schemeClr val="accent1"/>
                </a:solidFill>
                <a:latin typeface="Franklin Gothic Book"/>
              </a:rPr>
              <a:t>The churchwide organization, synods and Portico</a:t>
            </a:r>
            <a:r>
              <a:rPr lang="en-US" sz="1200" dirty="0">
                <a:solidFill>
                  <a:schemeClr val="accent1"/>
                </a:solidFill>
                <a:latin typeface="Franklin Gothic Book"/>
              </a:rPr>
              <a:t>:</a:t>
            </a:r>
            <a:r>
              <a:rPr lang="en-US" sz="1200" b="1" dirty="0">
                <a:solidFill>
                  <a:schemeClr val="accent1"/>
                </a:solidFill>
                <a:latin typeface="Franklin Gothic Book"/>
              </a:rPr>
              <a:t> </a:t>
            </a:r>
            <a:r>
              <a:rPr lang="en-US" sz="1200" dirty="0">
                <a:solidFill>
                  <a:schemeClr val="accent1"/>
                </a:solidFill>
                <a:latin typeface="Franklin Gothic Book"/>
              </a:rPr>
              <a:t>Create systems of support for Word and Service ministers, such as continuing education, affinity networks, access to specialized mental health and wellness resources, etc. </a:t>
            </a:r>
            <a:endParaRPr lang="en-US" sz="1200" dirty="0">
              <a:solidFill>
                <a:schemeClr val="accent1"/>
              </a:solidFill>
              <a:latin typeface="Franklin Gothic Book" panose="020B0503020102020204" pitchFamily="34" charset="0"/>
            </a:endParaRPr>
          </a:p>
          <a:p>
            <a:pPr marL="0" lvl="3">
              <a:spcBef>
                <a:spcPts val="600"/>
              </a:spcBef>
              <a:buNone/>
            </a:pPr>
            <a:endParaRPr lang="en-US" sz="1200" dirty="0">
              <a:solidFill>
                <a:schemeClr val="accent1"/>
              </a:solidFill>
              <a:latin typeface="Franklin Gothic Book" panose="020B0503020102020204" pitchFamily="34" charset="0"/>
            </a:endParaRPr>
          </a:p>
        </p:txBody>
      </p:sp>
      <p:sp>
        <p:nvSpPr>
          <p:cNvPr id="8" name="Rectangle 7">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7712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342C6-DB7A-400C-AD8C-0AEFB5196909}"/>
              </a:ext>
            </a:extLst>
          </p:cNvPr>
          <p:cNvSpPr>
            <a:spLocks noGrp="1"/>
          </p:cNvSpPr>
          <p:nvPr>
            <p:ph type="title"/>
          </p:nvPr>
        </p:nvSpPr>
        <p:spPr/>
        <p:txBody>
          <a:bodyPr/>
          <a:lstStyle/>
          <a:p>
            <a:r>
              <a:rPr lang="en-US" sz="2800"/>
              <a:t>Word and Service Participants’ Wait Time for First Call and Current Call</a:t>
            </a:r>
          </a:p>
        </p:txBody>
      </p:sp>
      <p:sp>
        <p:nvSpPr>
          <p:cNvPr id="3" name="Content Placeholder 2">
            <a:extLst>
              <a:ext uri="{FF2B5EF4-FFF2-40B4-BE49-F238E27FC236}">
                <a16:creationId xmlns:a16="http://schemas.microsoft.com/office/drawing/2014/main" id="{1C568D99-27CE-46B3-A327-A6FEE5908A60}"/>
              </a:ext>
            </a:extLst>
          </p:cNvPr>
          <p:cNvSpPr>
            <a:spLocks noGrp="1"/>
          </p:cNvSpPr>
          <p:nvPr>
            <p:ph sz="quarter" idx="15"/>
          </p:nvPr>
        </p:nvSpPr>
        <p:spPr>
          <a:xfrm>
            <a:off x="5753100" y="2090614"/>
            <a:ext cx="2705100" cy="2701301"/>
          </a:xfrm>
        </p:spPr>
        <p:txBody>
          <a:bodyPr/>
          <a:lstStyle/>
          <a:p>
            <a:pPr>
              <a:lnSpc>
                <a:spcPct val="100000"/>
              </a:lnSpc>
              <a:spcAft>
                <a:spcPts val="600"/>
              </a:spcAft>
              <a:buNone/>
            </a:pPr>
            <a:r>
              <a:rPr lang="en-US" sz="1200" dirty="0">
                <a:solidFill>
                  <a:schemeClr val="accent1"/>
                </a:solidFill>
              </a:rPr>
              <a:t>When participants were asked how long they waited for their first call, about two-thirds waited one to four months, while 10% waited five to eight months.</a:t>
            </a:r>
          </a:p>
          <a:p>
            <a:pPr>
              <a:lnSpc>
                <a:spcPct val="100000"/>
              </a:lnSpc>
              <a:spcAft>
                <a:spcPts val="600"/>
              </a:spcAft>
              <a:buNone/>
            </a:pPr>
            <a:r>
              <a:rPr lang="en-US" sz="1200" dirty="0">
                <a:solidFill>
                  <a:schemeClr val="accent1"/>
                </a:solidFill>
              </a:rPr>
              <a:t>For their current call a similar pattern was found, with 60% of the participants waiting one to four months and 14% waiting five to eight months. </a:t>
            </a:r>
          </a:p>
          <a:p>
            <a:pPr>
              <a:spcAft>
                <a:spcPts val="600"/>
              </a:spcAft>
            </a:pPr>
            <a:endParaRPr lang="en-US" sz="1400" dirty="0"/>
          </a:p>
        </p:txBody>
      </p:sp>
      <p:sp>
        <p:nvSpPr>
          <p:cNvPr id="5" name="Text Placeholder 4">
            <a:extLst>
              <a:ext uri="{FF2B5EF4-FFF2-40B4-BE49-F238E27FC236}">
                <a16:creationId xmlns:a16="http://schemas.microsoft.com/office/drawing/2014/main" id="{E354D597-95C4-4592-9422-01F7E50D69EC}"/>
              </a:ext>
            </a:extLst>
          </p:cNvPr>
          <p:cNvSpPr>
            <a:spLocks noGrp="1"/>
          </p:cNvSpPr>
          <p:nvPr>
            <p:ph type="body" idx="28"/>
          </p:nvPr>
        </p:nvSpPr>
        <p:spPr/>
        <p:txBody>
          <a:bodyPr/>
          <a:lstStyle/>
          <a:p>
            <a:r>
              <a:rPr lang="en-US"/>
              <a:t>Wait Time for First Call and Current Call</a:t>
            </a:r>
          </a:p>
        </p:txBody>
      </p:sp>
      <p:sp>
        <p:nvSpPr>
          <p:cNvPr id="7" name="Text Placeholder 6">
            <a:extLst>
              <a:ext uri="{FF2B5EF4-FFF2-40B4-BE49-F238E27FC236}">
                <a16:creationId xmlns:a16="http://schemas.microsoft.com/office/drawing/2014/main" id="{7F30A89A-D42E-49A0-B5FF-CDD2E1A35CC4}"/>
              </a:ext>
            </a:extLst>
          </p:cNvPr>
          <p:cNvSpPr>
            <a:spLocks noGrp="1"/>
          </p:cNvSpPr>
          <p:nvPr>
            <p:ph type="body" sz="quarter" idx="14"/>
          </p:nvPr>
        </p:nvSpPr>
        <p:spPr>
          <a:xfrm>
            <a:off x="4343400" y="6179717"/>
            <a:ext cx="4114800" cy="134396"/>
          </a:xfrm>
        </p:spPr>
        <p:txBody>
          <a:bodyPr/>
          <a:lstStyle/>
          <a:p>
            <a:r>
              <a:rPr lang="en-US"/>
              <a:t>Percentages not adding up to 100 are due to rounding.</a:t>
            </a:r>
          </a:p>
        </p:txBody>
      </p:sp>
      <p:graphicFrame>
        <p:nvGraphicFramePr>
          <p:cNvPr id="9" name="Chart 8">
            <a:extLst>
              <a:ext uri="{FF2B5EF4-FFF2-40B4-BE49-F238E27FC236}">
                <a16:creationId xmlns:a16="http://schemas.microsoft.com/office/drawing/2014/main" id="{ED215C15-7DF8-79BA-51A1-1A6387F70842}"/>
              </a:ext>
            </a:extLst>
          </p:cNvPr>
          <p:cNvGraphicFramePr>
            <a:graphicFrameLocks/>
          </p:cNvGraphicFramePr>
          <p:nvPr>
            <p:extLst>
              <p:ext uri="{D42A27DB-BD31-4B8C-83A1-F6EECF244321}">
                <p14:modId xmlns:p14="http://schemas.microsoft.com/office/powerpoint/2010/main" val="3312776223"/>
              </p:ext>
            </p:extLst>
          </p:nvPr>
        </p:nvGraphicFramePr>
        <p:xfrm>
          <a:off x="421552" y="1894244"/>
          <a:ext cx="5067301" cy="336668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11987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white robe standing at a podium in front of a crowd of people&#10;&#10;Description automatically generated with low confidence">
            <a:extLst>
              <a:ext uri="{FF2B5EF4-FFF2-40B4-BE49-F238E27FC236}">
                <a16:creationId xmlns:a16="http://schemas.microsoft.com/office/drawing/2014/main" id="{DAD18423-8D6B-E0B2-3CE7-A7BB1F9AA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598"/>
            <a:ext cx="9144000" cy="6096000"/>
          </a:xfrm>
          <a:prstGeom prst="rect">
            <a:avLst/>
          </a:prstGeom>
        </p:spPr>
      </p:pic>
      <p:sp>
        <p:nvSpPr>
          <p:cNvPr id="7" name="Text Placeholder 2">
            <a:extLst>
              <a:ext uri="{FF2B5EF4-FFF2-40B4-BE49-F238E27FC236}">
                <a16:creationId xmlns:a16="http://schemas.microsoft.com/office/drawing/2014/main" id="{36FA2108-9EE3-4485-B187-7F9909F322BA}"/>
              </a:ext>
            </a:extLst>
          </p:cNvPr>
          <p:cNvSpPr>
            <a:spLocks noGrp="1"/>
          </p:cNvSpPr>
          <p:nvPr>
            <p:ph type="body" sz="quarter" idx="11"/>
          </p:nvPr>
        </p:nvSpPr>
        <p:spPr>
          <a:xfrm>
            <a:off x="0" y="3708400"/>
            <a:ext cx="9143992" cy="1816100"/>
          </a:xfrm>
        </p:spPr>
        <p:txBody>
          <a:bodyPr rIns="3474720"/>
          <a:lstStyle/>
          <a:p>
            <a:pPr>
              <a:lnSpc>
                <a:spcPct val="100000"/>
              </a:lnSpc>
              <a:spcBef>
                <a:spcPts val="0"/>
              </a:spcBef>
              <a:spcAft>
                <a:spcPts val="0"/>
              </a:spcAft>
            </a:pPr>
            <a:r>
              <a:rPr lang="en-US" sz="4800"/>
              <a:t>Attributes and Experiences</a:t>
            </a:r>
          </a:p>
        </p:txBody>
      </p:sp>
      <p:sp>
        <p:nvSpPr>
          <p:cNvPr id="2" name="Text Placeholder 1">
            <a:extLst>
              <a:ext uri="{FF2B5EF4-FFF2-40B4-BE49-F238E27FC236}">
                <a16:creationId xmlns:a16="http://schemas.microsoft.com/office/drawing/2014/main" id="{24264BF7-D131-4383-9E90-D81741915B6A}"/>
              </a:ext>
            </a:extLst>
          </p:cNvPr>
          <p:cNvSpPr>
            <a:spLocks noGrp="1"/>
          </p:cNvSpPr>
          <p:nvPr>
            <p:ph type="body" sz="quarter" idx="10"/>
          </p:nvPr>
        </p:nvSpPr>
        <p:spPr>
          <a:xfrm>
            <a:off x="6217904" y="2872740"/>
            <a:ext cx="2560320" cy="2994662"/>
          </a:xfrm>
        </p:spPr>
        <p:txBody>
          <a:bodyPr/>
          <a:lstStyle/>
          <a:p>
            <a:r>
              <a:rPr lang="en-US" dirty="0"/>
              <a:t>Overview of the Section</a:t>
            </a:r>
          </a:p>
          <a:p>
            <a:pPr marL="285750" lvl="1" indent="-285750">
              <a:buFont typeface="Wingdings" panose="05000000000000000000" pitchFamily="2" charset="2"/>
              <a:buChar char="§"/>
            </a:pPr>
            <a:r>
              <a:rPr lang="en-US" dirty="0"/>
              <a:t>Self-description and Rostered Minister Roles</a:t>
            </a:r>
          </a:p>
          <a:p>
            <a:pPr marL="285750" lvl="1" indent="-285750">
              <a:buFont typeface="Wingdings" panose="05000000000000000000" pitchFamily="2" charset="2"/>
              <a:buChar char="§"/>
            </a:pPr>
            <a:r>
              <a:rPr lang="en-US" dirty="0"/>
              <a:t>Leadership Skills and Ministry Assessment</a:t>
            </a:r>
          </a:p>
          <a:p>
            <a:pPr marL="285750" lvl="1" indent="-285750">
              <a:buFont typeface="Wingdings" panose="05000000000000000000" pitchFamily="2" charset="2"/>
              <a:buChar char="§"/>
            </a:pPr>
            <a:r>
              <a:rPr lang="en-US" dirty="0"/>
              <a:t>Experiences of Discrimination and Sexual Harassment</a:t>
            </a:r>
          </a:p>
          <a:p>
            <a:pPr marL="285750" lvl="1" indent="-285750">
              <a:buFont typeface="Wingdings" panose="05000000000000000000" pitchFamily="2" charset="2"/>
              <a:buChar char="§"/>
            </a:pPr>
            <a:r>
              <a:rPr lang="en-US" dirty="0"/>
              <a:t>Inclusive Language</a:t>
            </a:r>
          </a:p>
          <a:p>
            <a:pPr marL="285750" lvl="1" indent="-285750">
              <a:buFont typeface="Wingdings" panose="05000000000000000000" pitchFamily="2" charset="2"/>
              <a:buChar char="§"/>
            </a:pPr>
            <a:r>
              <a:rPr lang="en-US" dirty="0"/>
              <a:t>Seminary and Educational Debt</a:t>
            </a:r>
          </a:p>
        </p:txBody>
      </p:sp>
      <p:sp>
        <p:nvSpPr>
          <p:cNvPr id="5" name="Rectangle 4"/>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6" name="Picture 5"/>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45219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9698-1B3C-4CBC-A5C2-63FC666C1EE2}"/>
              </a:ext>
            </a:extLst>
          </p:cNvPr>
          <p:cNvSpPr>
            <a:spLocks noGrp="1"/>
          </p:cNvSpPr>
          <p:nvPr>
            <p:ph type="title"/>
          </p:nvPr>
        </p:nvSpPr>
        <p:spPr/>
        <p:txBody>
          <a:bodyPr/>
          <a:lstStyle/>
          <a:p>
            <a:r>
              <a:rPr lang="en-US" sz="2800"/>
              <a:t>Deacons’ Mean Ratings for Attributes</a:t>
            </a:r>
            <a:endParaRPr lang="en-US" sz="2400"/>
          </a:p>
        </p:txBody>
      </p:sp>
      <p:sp>
        <p:nvSpPr>
          <p:cNvPr id="4" name="Content Placeholder 3">
            <a:extLst>
              <a:ext uri="{FF2B5EF4-FFF2-40B4-BE49-F238E27FC236}">
                <a16:creationId xmlns:a16="http://schemas.microsoft.com/office/drawing/2014/main" id="{8C7F11C8-6BF2-447E-90C3-DD308A8FE4B1}"/>
              </a:ext>
            </a:extLst>
          </p:cNvPr>
          <p:cNvSpPr>
            <a:spLocks noGrp="1"/>
          </p:cNvSpPr>
          <p:nvPr>
            <p:ph sz="quarter" idx="16"/>
          </p:nvPr>
        </p:nvSpPr>
        <p:spPr>
          <a:xfrm>
            <a:off x="5368413" y="2216149"/>
            <a:ext cx="3089787" cy="3396625"/>
          </a:xfrm>
        </p:spPr>
        <p:txBody>
          <a:bodyPr/>
          <a:lstStyle/>
          <a:p>
            <a:pPr>
              <a:lnSpc>
                <a:spcPct val="100000"/>
              </a:lnSpc>
              <a:spcAft>
                <a:spcPts val="600"/>
              </a:spcAft>
            </a:pPr>
            <a:r>
              <a:rPr lang="en-US" sz="1200" dirty="0">
                <a:solidFill>
                  <a:schemeClr val="accent1"/>
                </a:solidFill>
              </a:rPr>
              <a:t>We asked ministers to rate how accurately each of a list of adjectives describes them as a rostered minister, using a five-point scale where 1 = “not true at all” and 5 = “very true.”</a:t>
            </a:r>
          </a:p>
          <a:p>
            <a:pPr>
              <a:lnSpc>
                <a:spcPct val="100000"/>
              </a:lnSpc>
              <a:spcAft>
                <a:spcPts val="600"/>
              </a:spcAft>
            </a:pPr>
            <a:r>
              <a:rPr lang="en-US" sz="1200" dirty="0">
                <a:solidFill>
                  <a:schemeClr val="accent1"/>
                </a:solidFill>
              </a:rPr>
              <a:t>The highest ratings were found for “helpful,” followed by “personable” and “goal-oriented.”</a:t>
            </a:r>
          </a:p>
          <a:p>
            <a:pPr>
              <a:lnSpc>
                <a:spcPct val="100000"/>
              </a:lnSpc>
              <a:spcAft>
                <a:spcPts val="600"/>
              </a:spcAft>
            </a:pPr>
            <a:r>
              <a:rPr lang="en-US" sz="1200" dirty="0">
                <a:solidFill>
                  <a:schemeClr val="accent1"/>
                </a:solidFill>
              </a:rPr>
              <a:t>Lower ratings were found for “directive,” “anxious” and ”confused.” Since “anxious” and “confused” are negative attributes, we would expect those to have lower ratings.</a:t>
            </a:r>
          </a:p>
        </p:txBody>
      </p:sp>
      <p:sp>
        <p:nvSpPr>
          <p:cNvPr id="5" name="Text Placeholder 4">
            <a:extLst>
              <a:ext uri="{FF2B5EF4-FFF2-40B4-BE49-F238E27FC236}">
                <a16:creationId xmlns:a16="http://schemas.microsoft.com/office/drawing/2014/main" id="{1B2A4778-3E1D-46F5-AC7E-3C52BA605D65}"/>
              </a:ext>
            </a:extLst>
          </p:cNvPr>
          <p:cNvSpPr>
            <a:spLocks noGrp="1"/>
          </p:cNvSpPr>
          <p:nvPr>
            <p:ph type="body" idx="28"/>
          </p:nvPr>
        </p:nvSpPr>
        <p:spPr/>
        <p:txBody>
          <a:bodyPr/>
          <a:lstStyle/>
          <a:p>
            <a:r>
              <a:rPr lang="en-US"/>
              <a:t>Attributes and Experiences:  Self-description and Rostered Minister Roles</a:t>
            </a:r>
          </a:p>
        </p:txBody>
      </p:sp>
      <p:graphicFrame>
        <p:nvGraphicFramePr>
          <p:cNvPr id="10" name="Content Placeholder 9">
            <a:extLst>
              <a:ext uri="{FF2B5EF4-FFF2-40B4-BE49-F238E27FC236}">
                <a16:creationId xmlns:a16="http://schemas.microsoft.com/office/drawing/2014/main" id="{E3176877-3704-406A-9A7B-2B30CCC2CAAB}"/>
              </a:ext>
            </a:extLst>
          </p:cNvPr>
          <p:cNvGraphicFramePr>
            <a:graphicFrameLocks noGrp="1"/>
          </p:cNvGraphicFramePr>
          <p:nvPr>
            <p:ph sz="quarter" idx="15"/>
            <p:extLst>
              <p:ext uri="{D42A27DB-BD31-4B8C-83A1-F6EECF244321}">
                <p14:modId xmlns:p14="http://schemas.microsoft.com/office/powerpoint/2010/main" val="3276394717"/>
              </p:ext>
            </p:extLst>
          </p:nvPr>
        </p:nvGraphicFramePr>
        <p:xfrm>
          <a:off x="435836" y="1993958"/>
          <a:ext cx="4554907" cy="305660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50500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FF0B-4718-406F-A78C-EB11F5EC384A}"/>
              </a:ext>
            </a:extLst>
          </p:cNvPr>
          <p:cNvSpPr>
            <a:spLocks noGrp="1"/>
          </p:cNvSpPr>
          <p:nvPr>
            <p:ph type="title"/>
          </p:nvPr>
        </p:nvSpPr>
        <p:spPr/>
        <p:txBody>
          <a:bodyPr/>
          <a:lstStyle/>
          <a:p>
            <a:r>
              <a:rPr lang="en-US" sz="2800" dirty="0"/>
              <a:t>Self-description as “Goal-oriented” — Word and Service and Word and Sacrament Ministers </a:t>
            </a:r>
            <a:r>
              <a:rPr lang="en-US" sz="2400" dirty="0"/>
              <a:t>(Percentage Indicating True or Very True)</a:t>
            </a:r>
          </a:p>
        </p:txBody>
      </p:sp>
      <p:sp>
        <p:nvSpPr>
          <p:cNvPr id="4" name="Content Placeholder 3">
            <a:extLst>
              <a:ext uri="{FF2B5EF4-FFF2-40B4-BE49-F238E27FC236}">
                <a16:creationId xmlns:a16="http://schemas.microsoft.com/office/drawing/2014/main" id="{81E01CE6-04F1-4E8C-A654-CBF5B1AE95F1}"/>
              </a:ext>
            </a:extLst>
          </p:cNvPr>
          <p:cNvSpPr>
            <a:spLocks noGrp="1"/>
          </p:cNvSpPr>
          <p:nvPr>
            <p:ph sz="quarter" idx="16"/>
          </p:nvPr>
        </p:nvSpPr>
        <p:spPr>
          <a:xfrm>
            <a:off x="5774740" y="2216150"/>
            <a:ext cx="2683460" cy="2740977"/>
          </a:xfrm>
        </p:spPr>
        <p:txBody>
          <a:bodyPr/>
          <a:lstStyle/>
          <a:p>
            <a:pPr>
              <a:lnSpc>
                <a:spcPct val="100000"/>
              </a:lnSpc>
              <a:spcAft>
                <a:spcPts val="600"/>
              </a:spcAft>
            </a:pPr>
            <a:r>
              <a:rPr lang="en-US" sz="1200" dirty="0">
                <a:solidFill>
                  <a:schemeClr val="accent1"/>
                </a:solidFill>
              </a:rPr>
              <a:t>Word and Service participants were significantly more likely to rate themselves as “goal-oriented” leaders compared to Word and Sacrament participants.</a:t>
            </a:r>
          </a:p>
          <a:p>
            <a:pPr>
              <a:lnSpc>
                <a:spcPct val="100000"/>
              </a:lnSpc>
              <a:spcAft>
                <a:spcPts val="600"/>
              </a:spcAft>
            </a:pPr>
            <a:r>
              <a:rPr lang="en-US" sz="1200" dirty="0">
                <a:solidFill>
                  <a:schemeClr val="accent1"/>
                </a:solidFill>
              </a:rPr>
              <a:t>The same pattern was found for the 2015 study.</a:t>
            </a:r>
          </a:p>
          <a:p>
            <a:pPr>
              <a:spcAft>
                <a:spcPts val="600"/>
              </a:spcAft>
            </a:pPr>
            <a:endParaRPr lang="en-US" sz="1400" dirty="0"/>
          </a:p>
        </p:txBody>
      </p:sp>
      <p:sp>
        <p:nvSpPr>
          <p:cNvPr id="5" name="Text Placeholder 4">
            <a:extLst>
              <a:ext uri="{FF2B5EF4-FFF2-40B4-BE49-F238E27FC236}">
                <a16:creationId xmlns:a16="http://schemas.microsoft.com/office/drawing/2014/main" id="{857AF174-10B4-4DD1-9450-67AF54EDAA7C}"/>
              </a:ext>
            </a:extLst>
          </p:cNvPr>
          <p:cNvSpPr>
            <a:spLocks noGrp="1"/>
          </p:cNvSpPr>
          <p:nvPr>
            <p:ph type="body" idx="28"/>
          </p:nvPr>
        </p:nvSpPr>
        <p:spPr/>
        <p:txBody>
          <a:bodyPr/>
          <a:lstStyle/>
          <a:p>
            <a:r>
              <a:rPr lang="en-US"/>
              <a:t>Attributes and Experiences:  Self-description and Rostered Minister Roles</a:t>
            </a:r>
          </a:p>
        </p:txBody>
      </p:sp>
      <p:graphicFrame>
        <p:nvGraphicFramePr>
          <p:cNvPr id="7" name="Content Placeholder 6">
            <a:extLst>
              <a:ext uri="{FF2B5EF4-FFF2-40B4-BE49-F238E27FC236}">
                <a16:creationId xmlns:a16="http://schemas.microsoft.com/office/drawing/2014/main" id="{924A92BC-5BFD-421D-9066-6A154A7DC574}"/>
              </a:ext>
            </a:extLst>
          </p:cNvPr>
          <p:cNvGraphicFramePr>
            <a:graphicFrameLocks noGrp="1"/>
          </p:cNvGraphicFramePr>
          <p:nvPr>
            <p:ph sz="quarter" idx="15"/>
            <p:extLst>
              <p:ext uri="{D42A27DB-BD31-4B8C-83A1-F6EECF244321}">
                <p14:modId xmlns:p14="http://schemas.microsoft.com/office/powerpoint/2010/main" val="960426714"/>
              </p:ext>
            </p:extLst>
          </p:nvPr>
        </p:nvGraphicFramePr>
        <p:xfrm>
          <a:off x="685799" y="2216150"/>
          <a:ext cx="4578410" cy="295405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40725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D787-7332-4283-85C7-B87ACE5001ED}"/>
              </a:ext>
            </a:extLst>
          </p:cNvPr>
          <p:cNvSpPr>
            <a:spLocks noGrp="1"/>
          </p:cNvSpPr>
          <p:nvPr>
            <p:ph type="title"/>
          </p:nvPr>
        </p:nvSpPr>
        <p:spPr/>
        <p:txBody>
          <a:bodyPr/>
          <a:lstStyle/>
          <a:p>
            <a:r>
              <a:rPr lang="en-US" sz="2800"/>
              <a:t>Self-description Among Word and Service Participants </a:t>
            </a:r>
            <a:r>
              <a:rPr lang="en-US" sz="2400"/>
              <a:t>(Percentage Indicating True or Very True)</a:t>
            </a:r>
          </a:p>
        </p:txBody>
      </p:sp>
      <p:sp>
        <p:nvSpPr>
          <p:cNvPr id="4" name="Content Placeholder 3">
            <a:extLst>
              <a:ext uri="{FF2B5EF4-FFF2-40B4-BE49-F238E27FC236}">
                <a16:creationId xmlns:a16="http://schemas.microsoft.com/office/drawing/2014/main" id="{52E20008-D6CD-4881-9E67-8C32FCC17804}"/>
              </a:ext>
            </a:extLst>
          </p:cNvPr>
          <p:cNvSpPr>
            <a:spLocks noGrp="1"/>
          </p:cNvSpPr>
          <p:nvPr>
            <p:ph sz="quarter" idx="16"/>
          </p:nvPr>
        </p:nvSpPr>
        <p:spPr>
          <a:xfrm>
            <a:off x="5894110" y="2221129"/>
            <a:ext cx="2564090" cy="3402536"/>
          </a:xfrm>
        </p:spPr>
        <p:txBody>
          <a:bodyPr/>
          <a:lstStyle/>
          <a:p>
            <a:pPr>
              <a:lnSpc>
                <a:spcPct val="100000"/>
              </a:lnSpc>
              <a:spcAft>
                <a:spcPts val="600"/>
              </a:spcAft>
              <a:buNone/>
            </a:pPr>
            <a:r>
              <a:rPr lang="en-US" sz="1200" dirty="0">
                <a:solidFill>
                  <a:schemeClr val="accent1"/>
                </a:solidFill>
              </a:rPr>
              <a:t>Similar to the results from previous studies, Word and Service participants reported feeling more helpful today than in 2005 as well as less anxious and less confused compared to the 2005 results.</a:t>
            </a:r>
          </a:p>
          <a:p>
            <a:pPr>
              <a:lnSpc>
                <a:spcPct val="100000"/>
              </a:lnSpc>
              <a:spcAft>
                <a:spcPts val="600"/>
              </a:spcAft>
              <a:buNone/>
            </a:pPr>
            <a:r>
              <a:rPr lang="en-US" sz="1200" dirty="0">
                <a:solidFill>
                  <a:schemeClr val="accent1"/>
                </a:solidFill>
              </a:rPr>
              <a:t>However, ratings of helpfulness have decreased somewhat from 2015 to today, and ratings of anxiety have increased somewhat in the past five years.</a:t>
            </a:r>
          </a:p>
          <a:p>
            <a:pPr>
              <a:spcAft>
                <a:spcPts val="600"/>
              </a:spcAft>
            </a:pPr>
            <a:endParaRPr lang="en-US" sz="1400" dirty="0"/>
          </a:p>
        </p:txBody>
      </p:sp>
      <p:sp>
        <p:nvSpPr>
          <p:cNvPr id="5" name="Text Placeholder 4">
            <a:extLst>
              <a:ext uri="{FF2B5EF4-FFF2-40B4-BE49-F238E27FC236}">
                <a16:creationId xmlns:a16="http://schemas.microsoft.com/office/drawing/2014/main" id="{AA25EA70-3E72-4018-A8B7-BF6F3C1F3ADC}"/>
              </a:ext>
            </a:extLst>
          </p:cNvPr>
          <p:cNvSpPr>
            <a:spLocks noGrp="1"/>
          </p:cNvSpPr>
          <p:nvPr>
            <p:ph type="body" idx="28"/>
          </p:nvPr>
        </p:nvSpPr>
        <p:spPr/>
        <p:txBody>
          <a:bodyPr/>
          <a:lstStyle/>
          <a:p>
            <a:r>
              <a:rPr lang="en-US"/>
              <a:t>Attributes and Experiences:  Self-description and Rostered Minister Roles</a:t>
            </a:r>
          </a:p>
        </p:txBody>
      </p:sp>
      <p:graphicFrame>
        <p:nvGraphicFramePr>
          <p:cNvPr id="6" name="Chart 5">
            <a:extLst>
              <a:ext uri="{FF2B5EF4-FFF2-40B4-BE49-F238E27FC236}">
                <a16:creationId xmlns:a16="http://schemas.microsoft.com/office/drawing/2014/main" id="{B8A6D0D1-D707-4197-A7C9-550569D4E655}"/>
              </a:ext>
            </a:extLst>
          </p:cNvPr>
          <p:cNvGraphicFramePr>
            <a:graphicFrameLocks/>
          </p:cNvGraphicFramePr>
          <p:nvPr>
            <p:extLst>
              <p:ext uri="{D42A27DB-BD31-4B8C-83A1-F6EECF244321}">
                <p14:modId xmlns:p14="http://schemas.microsoft.com/office/powerpoint/2010/main" val="3464831461"/>
              </p:ext>
            </p:extLst>
          </p:nvPr>
        </p:nvGraphicFramePr>
        <p:xfrm>
          <a:off x="575283" y="2057401"/>
          <a:ext cx="5250481" cy="331587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15727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1CF8-627F-BCA9-731A-FC0615D7F2C0}"/>
              </a:ext>
            </a:extLst>
          </p:cNvPr>
          <p:cNvSpPr>
            <a:spLocks noGrp="1"/>
          </p:cNvSpPr>
          <p:nvPr>
            <p:ph type="title"/>
          </p:nvPr>
        </p:nvSpPr>
        <p:spPr/>
        <p:txBody>
          <a:bodyPr/>
          <a:lstStyle/>
          <a:p>
            <a:r>
              <a:rPr lang="en-US" sz="2800"/>
              <a:t>Word and Service Participants’ Mean Ratings for Roles</a:t>
            </a:r>
          </a:p>
        </p:txBody>
      </p:sp>
      <p:sp>
        <p:nvSpPr>
          <p:cNvPr id="4" name="Content Placeholder 3">
            <a:extLst>
              <a:ext uri="{FF2B5EF4-FFF2-40B4-BE49-F238E27FC236}">
                <a16:creationId xmlns:a16="http://schemas.microsoft.com/office/drawing/2014/main" id="{095B70A9-682D-1242-E9AC-7A3317D859EF}"/>
              </a:ext>
            </a:extLst>
          </p:cNvPr>
          <p:cNvSpPr>
            <a:spLocks noGrp="1"/>
          </p:cNvSpPr>
          <p:nvPr>
            <p:ph sz="quarter" idx="16"/>
          </p:nvPr>
        </p:nvSpPr>
        <p:spPr>
          <a:xfrm>
            <a:off x="5505450" y="2134919"/>
            <a:ext cx="2952750" cy="2923981"/>
          </a:xfrm>
        </p:spPr>
        <p:txBody>
          <a:bodyPr/>
          <a:lstStyle/>
          <a:p>
            <a:pPr>
              <a:spcAft>
                <a:spcPts val="600"/>
              </a:spcAft>
            </a:pPr>
            <a:r>
              <a:rPr lang="en-US" sz="1200" dirty="0">
                <a:solidFill>
                  <a:schemeClr val="accent1"/>
                </a:solidFill>
              </a:rPr>
              <a:t>Using the same five-point rating scale described above, we asked participants to indicate how accurately a list of roles describes them as a rostered minister. </a:t>
            </a:r>
          </a:p>
          <a:p>
            <a:pPr>
              <a:spcAft>
                <a:spcPts val="600"/>
              </a:spcAft>
            </a:pPr>
            <a:r>
              <a:rPr lang="en-US" sz="1200" dirty="0">
                <a:solidFill>
                  <a:schemeClr val="accent1"/>
                </a:solidFill>
              </a:rPr>
              <a:t>The highest ratings were found for “servant,” followed by “leader” and “teacher.”</a:t>
            </a:r>
          </a:p>
          <a:p>
            <a:pPr>
              <a:spcAft>
                <a:spcPts val="600"/>
              </a:spcAft>
              <a:buNone/>
            </a:pPr>
            <a:r>
              <a:rPr lang="en-US" sz="1200" dirty="0">
                <a:solidFill>
                  <a:schemeClr val="accent1"/>
                </a:solidFill>
              </a:rPr>
              <a:t>Lower ratings were found for “community organizer,” ”prophet” and “priest.”</a:t>
            </a:r>
            <a:endParaRPr lang="en-US" sz="1400" dirty="0"/>
          </a:p>
        </p:txBody>
      </p:sp>
      <p:sp>
        <p:nvSpPr>
          <p:cNvPr id="5" name="Text Placeholder 4">
            <a:extLst>
              <a:ext uri="{FF2B5EF4-FFF2-40B4-BE49-F238E27FC236}">
                <a16:creationId xmlns:a16="http://schemas.microsoft.com/office/drawing/2014/main" id="{F5724203-5282-BF52-EAD1-8DEE97CE2854}"/>
              </a:ext>
            </a:extLst>
          </p:cNvPr>
          <p:cNvSpPr>
            <a:spLocks noGrp="1"/>
          </p:cNvSpPr>
          <p:nvPr>
            <p:ph type="body" idx="28"/>
          </p:nvPr>
        </p:nvSpPr>
        <p:spPr/>
        <p:txBody>
          <a:bodyPr/>
          <a:lstStyle/>
          <a:p>
            <a:r>
              <a:rPr lang="en-US"/>
              <a:t>Attributes and Experiences:  Self-description and Rostered Minister Roles</a:t>
            </a:r>
          </a:p>
          <a:p>
            <a:endParaRPr lang="en-US"/>
          </a:p>
        </p:txBody>
      </p:sp>
      <p:graphicFrame>
        <p:nvGraphicFramePr>
          <p:cNvPr id="7" name="Content Placeholder 6">
            <a:extLst>
              <a:ext uri="{FF2B5EF4-FFF2-40B4-BE49-F238E27FC236}">
                <a16:creationId xmlns:a16="http://schemas.microsoft.com/office/drawing/2014/main" id="{87DB7DB0-5A4F-4ECF-827F-2CB91B2E51EE}"/>
              </a:ext>
            </a:extLst>
          </p:cNvPr>
          <p:cNvGraphicFramePr>
            <a:graphicFrameLocks noGrp="1"/>
          </p:cNvGraphicFramePr>
          <p:nvPr>
            <p:ph sz="quarter" idx="15"/>
            <p:extLst>
              <p:ext uri="{D42A27DB-BD31-4B8C-83A1-F6EECF244321}">
                <p14:modId xmlns:p14="http://schemas.microsoft.com/office/powerpoint/2010/main" val="376247289"/>
              </p:ext>
            </p:extLst>
          </p:nvPr>
        </p:nvGraphicFramePr>
        <p:xfrm>
          <a:off x="347958" y="1958273"/>
          <a:ext cx="4833642" cy="327727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39932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1CF8-627F-BCA9-731A-FC0615D7F2C0}"/>
              </a:ext>
            </a:extLst>
          </p:cNvPr>
          <p:cNvSpPr>
            <a:spLocks noGrp="1"/>
          </p:cNvSpPr>
          <p:nvPr>
            <p:ph type="title"/>
          </p:nvPr>
        </p:nvSpPr>
        <p:spPr/>
        <p:txBody>
          <a:bodyPr/>
          <a:lstStyle/>
          <a:p>
            <a:r>
              <a:rPr lang="en-US" sz="2800"/>
              <a:t>Top Three Roles for Word and Service Participants </a:t>
            </a:r>
            <a:r>
              <a:rPr lang="en-US" sz="2400"/>
              <a:t>(Percentage Indicating True or Very True)</a:t>
            </a:r>
          </a:p>
        </p:txBody>
      </p:sp>
      <p:sp>
        <p:nvSpPr>
          <p:cNvPr id="4" name="Content Placeholder 3">
            <a:extLst>
              <a:ext uri="{FF2B5EF4-FFF2-40B4-BE49-F238E27FC236}">
                <a16:creationId xmlns:a16="http://schemas.microsoft.com/office/drawing/2014/main" id="{095B70A9-682D-1242-E9AC-7A3317D859EF}"/>
              </a:ext>
            </a:extLst>
          </p:cNvPr>
          <p:cNvSpPr>
            <a:spLocks noGrp="1"/>
          </p:cNvSpPr>
          <p:nvPr>
            <p:ph sz="quarter" idx="16"/>
          </p:nvPr>
        </p:nvSpPr>
        <p:spPr>
          <a:xfrm>
            <a:off x="5186995" y="2207413"/>
            <a:ext cx="3271206" cy="2752438"/>
          </a:xfrm>
        </p:spPr>
        <p:txBody>
          <a:bodyPr/>
          <a:lstStyle/>
          <a:p>
            <a:pPr>
              <a:spcAft>
                <a:spcPts val="600"/>
              </a:spcAft>
            </a:pPr>
            <a:r>
              <a:rPr lang="en-US" sz="1200" dirty="0">
                <a:solidFill>
                  <a:schemeClr val="accent1"/>
                </a:solidFill>
              </a:rPr>
              <a:t>Similar to the findings of the 2015 study, the top three roles endorsed by Word and Service participants were “leader,” “servant” and “teacher.”</a:t>
            </a:r>
          </a:p>
          <a:p>
            <a:pPr>
              <a:spcAft>
                <a:spcPts val="600"/>
              </a:spcAft>
            </a:pPr>
            <a:r>
              <a:rPr lang="en-US" sz="1200" dirty="0">
                <a:solidFill>
                  <a:schemeClr val="accent1"/>
                </a:solidFill>
              </a:rPr>
              <a:t>Participants to the current study were slightly more likely to choose “servant” compared to five years ago, while they were slightly less likely to choose “leader” or “teacher” compared to 2015.</a:t>
            </a:r>
            <a:endParaRPr lang="en-US" sz="1400" dirty="0"/>
          </a:p>
        </p:txBody>
      </p:sp>
      <p:sp>
        <p:nvSpPr>
          <p:cNvPr id="5" name="Text Placeholder 4">
            <a:extLst>
              <a:ext uri="{FF2B5EF4-FFF2-40B4-BE49-F238E27FC236}">
                <a16:creationId xmlns:a16="http://schemas.microsoft.com/office/drawing/2014/main" id="{F5724203-5282-BF52-EAD1-8DEE97CE2854}"/>
              </a:ext>
            </a:extLst>
          </p:cNvPr>
          <p:cNvSpPr>
            <a:spLocks noGrp="1"/>
          </p:cNvSpPr>
          <p:nvPr>
            <p:ph type="body" idx="28"/>
          </p:nvPr>
        </p:nvSpPr>
        <p:spPr/>
        <p:txBody>
          <a:bodyPr/>
          <a:lstStyle/>
          <a:p>
            <a:r>
              <a:rPr lang="en-US"/>
              <a:t>Attributes and Experiences:  Self-description and Rostered Minister Roles</a:t>
            </a:r>
          </a:p>
          <a:p>
            <a:endParaRPr lang="en-US"/>
          </a:p>
        </p:txBody>
      </p:sp>
      <p:graphicFrame>
        <p:nvGraphicFramePr>
          <p:cNvPr id="9" name="Content Placeholder 8">
            <a:extLst>
              <a:ext uri="{FF2B5EF4-FFF2-40B4-BE49-F238E27FC236}">
                <a16:creationId xmlns:a16="http://schemas.microsoft.com/office/drawing/2014/main" id="{4C85D0B8-CCD3-440F-99F4-DBCBA787F209}"/>
              </a:ext>
            </a:extLst>
          </p:cNvPr>
          <p:cNvGraphicFramePr>
            <a:graphicFrameLocks noGrp="1"/>
          </p:cNvGraphicFramePr>
          <p:nvPr>
            <p:ph sz="quarter" idx="15"/>
            <p:extLst>
              <p:ext uri="{D42A27DB-BD31-4B8C-83A1-F6EECF244321}">
                <p14:modId xmlns:p14="http://schemas.microsoft.com/office/powerpoint/2010/main" val="2925095773"/>
              </p:ext>
            </p:extLst>
          </p:nvPr>
        </p:nvGraphicFramePr>
        <p:xfrm>
          <a:off x="372979" y="2035869"/>
          <a:ext cx="4632157" cy="335427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1122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1CF8-627F-BCA9-731A-FC0615D7F2C0}"/>
              </a:ext>
            </a:extLst>
          </p:cNvPr>
          <p:cNvSpPr>
            <a:spLocks noGrp="1"/>
          </p:cNvSpPr>
          <p:nvPr>
            <p:ph type="title"/>
          </p:nvPr>
        </p:nvSpPr>
        <p:spPr/>
        <p:txBody>
          <a:bodyPr/>
          <a:lstStyle/>
          <a:p>
            <a:r>
              <a:rPr lang="en-US" sz="2800" dirty="0"/>
              <a:t>Roles — Word and Sacrament Participants’ Ratings Compared to Word and Service Participants’ </a:t>
            </a:r>
            <a:br>
              <a:rPr lang="en-US" sz="2800" dirty="0"/>
            </a:br>
            <a:r>
              <a:rPr lang="en-US" sz="2400" dirty="0"/>
              <a:t>(Percentage Indicating True or Very True)</a:t>
            </a:r>
          </a:p>
        </p:txBody>
      </p:sp>
      <p:sp>
        <p:nvSpPr>
          <p:cNvPr id="4" name="Content Placeholder 3">
            <a:extLst>
              <a:ext uri="{FF2B5EF4-FFF2-40B4-BE49-F238E27FC236}">
                <a16:creationId xmlns:a16="http://schemas.microsoft.com/office/drawing/2014/main" id="{095B70A9-682D-1242-E9AC-7A3317D859EF}"/>
              </a:ext>
            </a:extLst>
          </p:cNvPr>
          <p:cNvSpPr>
            <a:spLocks noGrp="1"/>
          </p:cNvSpPr>
          <p:nvPr>
            <p:ph sz="quarter" idx="16"/>
          </p:nvPr>
        </p:nvSpPr>
        <p:spPr>
          <a:xfrm>
            <a:off x="5312229" y="2401367"/>
            <a:ext cx="3145971" cy="2558483"/>
          </a:xfrm>
        </p:spPr>
        <p:txBody>
          <a:bodyPr/>
          <a:lstStyle/>
          <a:p>
            <a:pPr>
              <a:spcAft>
                <a:spcPts val="600"/>
              </a:spcAft>
            </a:pPr>
            <a:r>
              <a:rPr lang="en-US" sz="1200" dirty="0">
                <a:solidFill>
                  <a:schemeClr val="accent1"/>
                </a:solidFill>
              </a:rPr>
              <a:t>For four roles — ”priest,” “prophet,” “proclaimer” and “leader” — Word and Sacrament participants were significantly more likely than Word and Service participants to feel it represented their roles as rostered ministers.</a:t>
            </a:r>
          </a:p>
          <a:p>
            <a:pPr>
              <a:spcAft>
                <a:spcPts val="600"/>
              </a:spcAft>
              <a:buNone/>
            </a:pPr>
            <a:r>
              <a:rPr lang="en-US" sz="1200" dirty="0">
                <a:solidFill>
                  <a:schemeClr val="accent1"/>
                </a:solidFill>
              </a:rPr>
              <a:t>These findings are very similar to the 2015 study, where Word and Sacrament participants were more likely to describe themselves as “priest,” “prophet” and “proclaimer.”</a:t>
            </a:r>
            <a:endParaRPr lang="en-US" sz="1400" dirty="0"/>
          </a:p>
        </p:txBody>
      </p:sp>
      <p:sp>
        <p:nvSpPr>
          <p:cNvPr id="5" name="Text Placeholder 4">
            <a:extLst>
              <a:ext uri="{FF2B5EF4-FFF2-40B4-BE49-F238E27FC236}">
                <a16:creationId xmlns:a16="http://schemas.microsoft.com/office/drawing/2014/main" id="{F5724203-5282-BF52-EAD1-8DEE97CE2854}"/>
              </a:ext>
            </a:extLst>
          </p:cNvPr>
          <p:cNvSpPr>
            <a:spLocks noGrp="1"/>
          </p:cNvSpPr>
          <p:nvPr>
            <p:ph type="body" idx="28"/>
          </p:nvPr>
        </p:nvSpPr>
        <p:spPr/>
        <p:txBody>
          <a:bodyPr/>
          <a:lstStyle/>
          <a:p>
            <a:r>
              <a:rPr lang="en-US"/>
              <a:t>Attributes and Experiences:  Self-description and Rostered Minister Roles</a:t>
            </a:r>
          </a:p>
          <a:p>
            <a:endParaRPr lang="en-US"/>
          </a:p>
        </p:txBody>
      </p:sp>
      <p:graphicFrame>
        <p:nvGraphicFramePr>
          <p:cNvPr id="8" name="Content Placeholder 7">
            <a:extLst>
              <a:ext uri="{FF2B5EF4-FFF2-40B4-BE49-F238E27FC236}">
                <a16:creationId xmlns:a16="http://schemas.microsoft.com/office/drawing/2014/main" id="{511715D5-513D-4178-AE0E-A8BC05877045}"/>
              </a:ext>
            </a:extLst>
          </p:cNvPr>
          <p:cNvGraphicFramePr>
            <a:graphicFrameLocks noGrp="1"/>
          </p:cNvGraphicFramePr>
          <p:nvPr>
            <p:ph sz="quarter" idx="15"/>
            <p:extLst>
              <p:ext uri="{D42A27DB-BD31-4B8C-83A1-F6EECF244321}">
                <p14:modId xmlns:p14="http://schemas.microsoft.com/office/powerpoint/2010/main" val="1734566336"/>
              </p:ext>
            </p:extLst>
          </p:nvPr>
        </p:nvGraphicFramePr>
        <p:xfrm>
          <a:off x="469339" y="2216149"/>
          <a:ext cx="4592518" cy="3215821"/>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49937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1CF8-627F-BCA9-731A-FC0615D7F2C0}"/>
              </a:ext>
            </a:extLst>
          </p:cNvPr>
          <p:cNvSpPr>
            <a:spLocks noGrp="1"/>
          </p:cNvSpPr>
          <p:nvPr>
            <p:ph type="title"/>
          </p:nvPr>
        </p:nvSpPr>
        <p:spPr/>
        <p:txBody>
          <a:bodyPr/>
          <a:lstStyle/>
          <a:p>
            <a:r>
              <a:rPr lang="en-US" sz="2800" dirty="0"/>
              <a:t>Roles — Word and Service Participants’ Ratings Compared to Word and Sacrament Participants’ </a:t>
            </a:r>
            <a:br>
              <a:rPr lang="en-US" sz="2800" dirty="0"/>
            </a:br>
            <a:r>
              <a:rPr lang="en-US" sz="2400" dirty="0"/>
              <a:t>(Percentage Indicating True or Very True)</a:t>
            </a:r>
          </a:p>
        </p:txBody>
      </p:sp>
      <p:sp>
        <p:nvSpPr>
          <p:cNvPr id="4" name="Content Placeholder 3">
            <a:extLst>
              <a:ext uri="{FF2B5EF4-FFF2-40B4-BE49-F238E27FC236}">
                <a16:creationId xmlns:a16="http://schemas.microsoft.com/office/drawing/2014/main" id="{095B70A9-682D-1242-E9AC-7A3317D859EF}"/>
              </a:ext>
            </a:extLst>
          </p:cNvPr>
          <p:cNvSpPr>
            <a:spLocks noGrp="1"/>
          </p:cNvSpPr>
          <p:nvPr>
            <p:ph sz="quarter" idx="16"/>
          </p:nvPr>
        </p:nvSpPr>
        <p:spPr>
          <a:xfrm>
            <a:off x="5519057" y="2478281"/>
            <a:ext cx="2872913" cy="2490116"/>
          </a:xfrm>
        </p:spPr>
        <p:txBody>
          <a:bodyPr/>
          <a:lstStyle/>
          <a:p>
            <a:pPr>
              <a:spcAft>
                <a:spcPts val="600"/>
              </a:spcAft>
            </a:pPr>
            <a:r>
              <a:rPr lang="en-US" sz="1200" dirty="0">
                <a:solidFill>
                  <a:schemeClr val="accent1"/>
                </a:solidFill>
              </a:rPr>
              <a:t>For four additional roles — community organizer, nurturer, servant and counselor — Word and Service participants were significantly more likely than Word and Sacrament participants to feel these represented their roles as rostered ministers.</a:t>
            </a:r>
          </a:p>
          <a:p>
            <a:pPr>
              <a:spcAft>
                <a:spcPts val="600"/>
              </a:spcAft>
              <a:buNone/>
            </a:pPr>
            <a:r>
              <a:rPr lang="en-US" sz="1200" dirty="0">
                <a:solidFill>
                  <a:schemeClr val="accent1"/>
                </a:solidFill>
              </a:rPr>
              <a:t>Again, these findings are similar to the 2015 study, where Word and Service participants were more likely to describe themselves as “servants” and “community organizers.”</a:t>
            </a:r>
            <a:endParaRPr lang="en-US" sz="1400" dirty="0"/>
          </a:p>
        </p:txBody>
      </p:sp>
      <p:sp>
        <p:nvSpPr>
          <p:cNvPr id="5" name="Text Placeholder 4">
            <a:extLst>
              <a:ext uri="{FF2B5EF4-FFF2-40B4-BE49-F238E27FC236}">
                <a16:creationId xmlns:a16="http://schemas.microsoft.com/office/drawing/2014/main" id="{F5724203-5282-BF52-EAD1-8DEE97CE2854}"/>
              </a:ext>
            </a:extLst>
          </p:cNvPr>
          <p:cNvSpPr>
            <a:spLocks noGrp="1"/>
          </p:cNvSpPr>
          <p:nvPr>
            <p:ph type="body" idx="28"/>
          </p:nvPr>
        </p:nvSpPr>
        <p:spPr/>
        <p:txBody>
          <a:bodyPr/>
          <a:lstStyle/>
          <a:p>
            <a:r>
              <a:rPr lang="en-US"/>
              <a:t>Attributes and Experiences:  Self-description and Rostered Minister Roles</a:t>
            </a:r>
          </a:p>
          <a:p>
            <a:endParaRPr lang="en-US"/>
          </a:p>
        </p:txBody>
      </p:sp>
      <p:graphicFrame>
        <p:nvGraphicFramePr>
          <p:cNvPr id="9" name="Content Placeholder 8">
            <a:extLst>
              <a:ext uri="{FF2B5EF4-FFF2-40B4-BE49-F238E27FC236}">
                <a16:creationId xmlns:a16="http://schemas.microsoft.com/office/drawing/2014/main" id="{7874D00D-C2AE-4F9F-8204-A9D0F4936296}"/>
              </a:ext>
            </a:extLst>
          </p:cNvPr>
          <p:cNvGraphicFramePr>
            <a:graphicFrameLocks noGrp="1"/>
          </p:cNvGraphicFramePr>
          <p:nvPr>
            <p:ph sz="quarter" idx="15"/>
            <p:extLst>
              <p:ext uri="{D42A27DB-BD31-4B8C-83A1-F6EECF244321}">
                <p14:modId xmlns:p14="http://schemas.microsoft.com/office/powerpoint/2010/main" val="893416809"/>
              </p:ext>
            </p:extLst>
          </p:nvPr>
        </p:nvGraphicFramePr>
        <p:xfrm>
          <a:off x="566875" y="2207413"/>
          <a:ext cx="4679604" cy="3299802"/>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30622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1CF8-627F-BCA9-731A-FC0615D7F2C0}"/>
              </a:ext>
            </a:extLst>
          </p:cNvPr>
          <p:cNvSpPr>
            <a:spLocks noGrp="1"/>
          </p:cNvSpPr>
          <p:nvPr>
            <p:ph type="title"/>
          </p:nvPr>
        </p:nvSpPr>
        <p:spPr/>
        <p:txBody>
          <a:bodyPr/>
          <a:lstStyle/>
          <a:p>
            <a:r>
              <a:rPr lang="en-US" sz="2800" dirty="0"/>
              <a:t>Roles — Trends From 2005 to 2020 for Word and Service Participants </a:t>
            </a:r>
            <a:r>
              <a:rPr lang="en-US" sz="2400" dirty="0"/>
              <a:t>(Percentage Indicating True or Very True)</a:t>
            </a:r>
          </a:p>
        </p:txBody>
      </p:sp>
      <p:sp>
        <p:nvSpPr>
          <p:cNvPr id="4" name="Content Placeholder 3">
            <a:extLst>
              <a:ext uri="{FF2B5EF4-FFF2-40B4-BE49-F238E27FC236}">
                <a16:creationId xmlns:a16="http://schemas.microsoft.com/office/drawing/2014/main" id="{095B70A9-682D-1242-E9AC-7A3317D859EF}"/>
              </a:ext>
            </a:extLst>
          </p:cNvPr>
          <p:cNvSpPr>
            <a:spLocks noGrp="1"/>
          </p:cNvSpPr>
          <p:nvPr>
            <p:ph sz="quarter" idx="16"/>
          </p:nvPr>
        </p:nvSpPr>
        <p:spPr>
          <a:xfrm>
            <a:off x="5473337" y="2228015"/>
            <a:ext cx="2984863" cy="2874521"/>
          </a:xfrm>
        </p:spPr>
        <p:txBody>
          <a:bodyPr/>
          <a:lstStyle/>
          <a:p>
            <a:pPr>
              <a:spcAft>
                <a:spcPts val="600"/>
              </a:spcAft>
            </a:pPr>
            <a:r>
              <a:rPr lang="en-US" sz="1200" dirty="0">
                <a:solidFill>
                  <a:schemeClr val="accent1"/>
                </a:solidFill>
              </a:rPr>
              <a:t>There have also been changes over the past 15 years in how Word and Service participants describe their roles as rostered ministers.</a:t>
            </a:r>
          </a:p>
          <a:p>
            <a:pPr>
              <a:spcAft>
                <a:spcPts val="600"/>
              </a:spcAft>
            </a:pPr>
            <a:r>
              <a:rPr lang="en-US" sz="1200" dirty="0">
                <a:solidFill>
                  <a:schemeClr val="accent1"/>
                </a:solidFill>
              </a:rPr>
              <a:t>For the roles of nurturer, administrator, proclaimer, community organizer and priest, percentages dropped from 2005 to 2015, then increased slightly in 2020. However, the percentages are still lower in 2020 compared to 2005.</a:t>
            </a:r>
          </a:p>
          <a:p>
            <a:pPr>
              <a:spcAft>
                <a:spcPts val="600"/>
              </a:spcAft>
            </a:pPr>
            <a:r>
              <a:rPr lang="en-US" sz="1200" dirty="0">
                <a:solidFill>
                  <a:schemeClr val="accent1"/>
                </a:solidFill>
              </a:rPr>
              <a:t>Therefore, Word and Service participants generally took a broader view of their ministry roles in 2005.</a:t>
            </a:r>
            <a:endParaRPr lang="en-US" sz="1400" dirty="0"/>
          </a:p>
        </p:txBody>
      </p:sp>
      <p:sp>
        <p:nvSpPr>
          <p:cNvPr id="5" name="Text Placeholder 4">
            <a:extLst>
              <a:ext uri="{FF2B5EF4-FFF2-40B4-BE49-F238E27FC236}">
                <a16:creationId xmlns:a16="http://schemas.microsoft.com/office/drawing/2014/main" id="{F5724203-5282-BF52-EAD1-8DEE97CE2854}"/>
              </a:ext>
            </a:extLst>
          </p:cNvPr>
          <p:cNvSpPr>
            <a:spLocks noGrp="1"/>
          </p:cNvSpPr>
          <p:nvPr>
            <p:ph type="body" idx="28"/>
          </p:nvPr>
        </p:nvSpPr>
        <p:spPr/>
        <p:txBody>
          <a:bodyPr/>
          <a:lstStyle/>
          <a:p>
            <a:r>
              <a:rPr lang="en-US"/>
              <a:t>Attributes and Experiences:  Self-description and Rostered Minister Roles</a:t>
            </a:r>
          </a:p>
          <a:p>
            <a:endParaRPr lang="en-US"/>
          </a:p>
        </p:txBody>
      </p:sp>
      <p:graphicFrame>
        <p:nvGraphicFramePr>
          <p:cNvPr id="8" name="Content Placeholder 7">
            <a:extLst>
              <a:ext uri="{FF2B5EF4-FFF2-40B4-BE49-F238E27FC236}">
                <a16:creationId xmlns:a16="http://schemas.microsoft.com/office/drawing/2014/main" id="{ED428AE6-C271-40C0-9C52-25CBDBFF43B0}"/>
              </a:ext>
            </a:extLst>
          </p:cNvPr>
          <p:cNvGraphicFramePr>
            <a:graphicFrameLocks noGrp="1"/>
          </p:cNvGraphicFramePr>
          <p:nvPr>
            <p:ph sz="quarter" idx="15"/>
            <p:extLst>
              <p:ext uri="{D42A27DB-BD31-4B8C-83A1-F6EECF244321}">
                <p14:modId xmlns:p14="http://schemas.microsoft.com/office/powerpoint/2010/main" val="4187569485"/>
              </p:ext>
            </p:extLst>
          </p:nvPr>
        </p:nvGraphicFramePr>
        <p:xfrm>
          <a:off x="536448" y="2216150"/>
          <a:ext cx="4797552" cy="3299802"/>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02080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1CA95-BEEB-4A38-9557-7AA352D83DDE}"/>
              </a:ext>
            </a:extLst>
          </p:cNvPr>
          <p:cNvSpPr>
            <a:spLocks noGrp="1"/>
          </p:cNvSpPr>
          <p:nvPr>
            <p:ph sz="quarter" idx="15"/>
          </p:nvPr>
        </p:nvSpPr>
        <p:spPr>
          <a:xfrm>
            <a:off x="685800" y="1562100"/>
            <a:ext cx="7772400" cy="4060542"/>
          </a:xfrm>
        </p:spPr>
        <p:txBody>
          <a:bodyPr/>
          <a:lstStyle/>
          <a:p>
            <a:pPr>
              <a:lnSpc>
                <a:spcPct val="100000"/>
              </a:lnSpc>
            </a:pPr>
            <a:r>
              <a:rPr lang="en-US" sz="2000" dirty="0">
                <a:solidFill>
                  <a:srgbClr val="537D7C"/>
                </a:solidFill>
              </a:rPr>
              <a:t>Due to a variety of factors, this report is available much later than anticipated. For this, we who worked on it apologize.</a:t>
            </a:r>
          </a:p>
          <a:p>
            <a:pPr>
              <a:lnSpc>
                <a:spcPct val="100000"/>
              </a:lnSpc>
            </a:pPr>
            <a:r>
              <a:rPr lang="en-US" sz="2000" dirty="0">
                <a:solidFill>
                  <a:srgbClr val="537D7C"/>
                </a:solidFill>
              </a:rPr>
              <a:t>Language matters, and it matters particularly for this report because the survey asked questions about sex, gender, sexuality, and race and ethnicity. Language for these topics is changing and will continue to change. The staff members who worked on this report acknowledge this and hope that the mix of terms employed here reflects justice and integrity, even while we are confident that better and different language will be used in the future</a:t>
            </a:r>
            <a:r>
              <a:rPr lang="en-US" sz="2000" dirty="0">
                <a:solidFill>
                  <a:srgbClr val="958033"/>
                </a:solidFill>
              </a:rPr>
              <a:t>.</a:t>
            </a:r>
          </a:p>
        </p:txBody>
      </p:sp>
      <p:sp>
        <p:nvSpPr>
          <p:cNvPr id="5" name="Text Placeholder 4">
            <a:extLst>
              <a:ext uri="{FF2B5EF4-FFF2-40B4-BE49-F238E27FC236}">
                <a16:creationId xmlns:a16="http://schemas.microsoft.com/office/drawing/2014/main" id="{CA9A3D54-5660-4B20-B487-7625868AC774}"/>
              </a:ext>
            </a:extLst>
          </p:cNvPr>
          <p:cNvSpPr>
            <a:spLocks noGrp="1"/>
          </p:cNvSpPr>
          <p:nvPr>
            <p:ph type="body" idx="28"/>
          </p:nvPr>
        </p:nvSpPr>
        <p:spPr/>
        <p:txBody>
          <a:bodyPr/>
          <a:lstStyle/>
          <a:p>
            <a:r>
              <a:rPr lang="en-US"/>
              <a:t>Notes on this report</a:t>
            </a:r>
          </a:p>
        </p:txBody>
      </p:sp>
      <p:sp>
        <p:nvSpPr>
          <p:cNvPr id="4" name="Rectangl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6" name="Picture 5">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36440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B4FD-72AF-4466-9D0B-BCC59059F92D}"/>
              </a:ext>
            </a:extLst>
          </p:cNvPr>
          <p:cNvSpPr>
            <a:spLocks noGrp="1"/>
          </p:cNvSpPr>
          <p:nvPr>
            <p:ph type="title"/>
          </p:nvPr>
        </p:nvSpPr>
        <p:spPr/>
        <p:txBody>
          <a:bodyPr/>
          <a:lstStyle/>
          <a:p>
            <a:r>
              <a:rPr lang="en-US" sz="2800"/>
              <a:t>Word and Service Participants’ Mean Ratings for Importance of Activities and Concepts in Ministry</a:t>
            </a:r>
            <a:endParaRPr lang="en-US" sz="2400"/>
          </a:p>
        </p:txBody>
      </p:sp>
      <p:sp>
        <p:nvSpPr>
          <p:cNvPr id="4" name="Content Placeholder 3">
            <a:extLst>
              <a:ext uri="{FF2B5EF4-FFF2-40B4-BE49-F238E27FC236}">
                <a16:creationId xmlns:a16="http://schemas.microsoft.com/office/drawing/2014/main" id="{E409B747-BAC4-4C5D-B0B3-0A99BA560B30}"/>
              </a:ext>
            </a:extLst>
          </p:cNvPr>
          <p:cNvSpPr>
            <a:spLocks noGrp="1"/>
          </p:cNvSpPr>
          <p:nvPr>
            <p:ph sz="quarter" idx="16"/>
          </p:nvPr>
        </p:nvSpPr>
        <p:spPr>
          <a:xfrm>
            <a:off x="6322142" y="1904999"/>
            <a:ext cx="2136058" cy="3803591"/>
          </a:xfrm>
        </p:spPr>
        <p:txBody>
          <a:bodyPr/>
          <a:lstStyle/>
          <a:p>
            <a:pPr>
              <a:lnSpc>
                <a:spcPct val="100000"/>
              </a:lnSpc>
              <a:spcAft>
                <a:spcPts val="600"/>
              </a:spcAft>
            </a:pPr>
            <a:r>
              <a:rPr lang="en-US" sz="1200" dirty="0">
                <a:solidFill>
                  <a:schemeClr val="accent1"/>
                </a:solidFill>
              </a:rPr>
              <a:t>We asked ministers to rate how important ten items were in their ministry, where 1 = “not important at all” and 5 = “very important.” (See Appendix B for a full list of frequencies.)</a:t>
            </a:r>
          </a:p>
          <a:p>
            <a:pPr>
              <a:lnSpc>
                <a:spcPct val="100000"/>
              </a:lnSpc>
              <a:spcAft>
                <a:spcPts val="600"/>
              </a:spcAft>
            </a:pPr>
            <a:r>
              <a:rPr lang="en-US" sz="1200" dirty="0">
                <a:solidFill>
                  <a:schemeClr val="accent1"/>
                </a:solidFill>
              </a:rPr>
              <a:t>Developing strong relationships of trust and being faithful in providing ministry were most important to Word and Service participants.</a:t>
            </a:r>
          </a:p>
          <a:p>
            <a:pPr>
              <a:lnSpc>
                <a:spcPct val="100000"/>
              </a:lnSpc>
              <a:spcAft>
                <a:spcPts val="600"/>
              </a:spcAft>
            </a:pPr>
            <a:r>
              <a:rPr lang="en-US" sz="1200" dirty="0">
                <a:solidFill>
                  <a:schemeClr val="accent1"/>
                </a:solidFill>
              </a:rPr>
              <a:t>Preaching and leading worship effectively and seeing steady growth in membership and/or attendance were least important to Word and Service ministers.</a:t>
            </a:r>
            <a:endParaRPr lang="en-US" sz="1100" dirty="0"/>
          </a:p>
        </p:txBody>
      </p:sp>
      <p:sp>
        <p:nvSpPr>
          <p:cNvPr id="5" name="Text Placeholder 4">
            <a:extLst>
              <a:ext uri="{FF2B5EF4-FFF2-40B4-BE49-F238E27FC236}">
                <a16:creationId xmlns:a16="http://schemas.microsoft.com/office/drawing/2014/main" id="{41DA1BB9-78D4-41E7-ADF5-BEF3333A001E}"/>
              </a:ext>
            </a:extLst>
          </p:cNvPr>
          <p:cNvSpPr>
            <a:spLocks noGrp="1"/>
          </p:cNvSpPr>
          <p:nvPr>
            <p:ph type="body" idx="28"/>
          </p:nvPr>
        </p:nvSpPr>
        <p:spPr/>
        <p:txBody>
          <a:bodyPr/>
          <a:lstStyle/>
          <a:p>
            <a:r>
              <a:rPr lang="en-US"/>
              <a:t>Attributes and Experiences:  Leadership Skills and Ministry Assessment </a:t>
            </a:r>
          </a:p>
        </p:txBody>
      </p:sp>
      <p:graphicFrame>
        <p:nvGraphicFramePr>
          <p:cNvPr id="8" name="Chart 7">
            <a:extLst>
              <a:ext uri="{FF2B5EF4-FFF2-40B4-BE49-F238E27FC236}">
                <a16:creationId xmlns:a16="http://schemas.microsoft.com/office/drawing/2014/main" id="{2CFC622F-E15E-AB5E-E448-FFF86DE61B7C}"/>
              </a:ext>
            </a:extLst>
          </p:cNvPr>
          <p:cNvGraphicFramePr>
            <a:graphicFrameLocks/>
          </p:cNvGraphicFramePr>
          <p:nvPr>
            <p:extLst>
              <p:ext uri="{D42A27DB-BD31-4B8C-83A1-F6EECF244321}">
                <p14:modId xmlns:p14="http://schemas.microsoft.com/office/powerpoint/2010/main" val="2153735984"/>
              </p:ext>
            </p:extLst>
          </p:nvPr>
        </p:nvGraphicFramePr>
        <p:xfrm>
          <a:off x="69305" y="1600200"/>
          <a:ext cx="6593961" cy="43053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9061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B4FD-72AF-4466-9D0B-BCC59059F92D}"/>
              </a:ext>
            </a:extLst>
          </p:cNvPr>
          <p:cNvSpPr>
            <a:spLocks noGrp="1"/>
          </p:cNvSpPr>
          <p:nvPr>
            <p:ph type="title"/>
          </p:nvPr>
        </p:nvSpPr>
        <p:spPr/>
        <p:txBody>
          <a:bodyPr/>
          <a:lstStyle/>
          <a:p>
            <a:r>
              <a:rPr lang="en-US" sz="2800"/>
              <a:t>Importance of Activities and Concepts in Ministry </a:t>
            </a:r>
            <a:r>
              <a:rPr lang="en-US" sz="2400"/>
              <a:t>(Percentage Indicating Important or Very Important)</a:t>
            </a:r>
          </a:p>
        </p:txBody>
      </p:sp>
      <p:sp>
        <p:nvSpPr>
          <p:cNvPr id="4" name="Content Placeholder 3">
            <a:extLst>
              <a:ext uri="{FF2B5EF4-FFF2-40B4-BE49-F238E27FC236}">
                <a16:creationId xmlns:a16="http://schemas.microsoft.com/office/drawing/2014/main" id="{E409B747-BAC4-4C5D-B0B3-0A99BA560B30}"/>
              </a:ext>
            </a:extLst>
          </p:cNvPr>
          <p:cNvSpPr>
            <a:spLocks noGrp="1"/>
          </p:cNvSpPr>
          <p:nvPr>
            <p:ph sz="quarter" idx="16"/>
          </p:nvPr>
        </p:nvSpPr>
        <p:spPr>
          <a:xfrm>
            <a:off x="6052930" y="2209800"/>
            <a:ext cx="2405270" cy="3754535"/>
          </a:xfrm>
        </p:spPr>
        <p:txBody>
          <a:bodyPr/>
          <a:lstStyle/>
          <a:p>
            <a:pPr>
              <a:lnSpc>
                <a:spcPct val="100000"/>
              </a:lnSpc>
              <a:spcAft>
                <a:spcPts val="600"/>
              </a:spcAft>
            </a:pPr>
            <a:r>
              <a:rPr lang="en-US" sz="1200" dirty="0">
                <a:solidFill>
                  <a:schemeClr val="accent1"/>
                </a:solidFill>
              </a:rPr>
              <a:t>Both Word and Service participants and Word and Sacrament participants rated these top three activities as equally important.</a:t>
            </a:r>
          </a:p>
          <a:p>
            <a:pPr>
              <a:lnSpc>
                <a:spcPct val="100000"/>
              </a:lnSpc>
              <a:spcAft>
                <a:spcPts val="600"/>
              </a:spcAft>
            </a:pPr>
            <a:r>
              <a:rPr lang="en-US" sz="1200" dirty="0">
                <a:solidFill>
                  <a:schemeClr val="accent1"/>
                </a:solidFill>
              </a:rPr>
              <a:t>These results are also similar to the 2015 study, where the top three activities were developing strong relationships of trust, being stable and steady in providing ministry, and being faithful in providing ministry.</a:t>
            </a:r>
          </a:p>
        </p:txBody>
      </p:sp>
      <p:sp>
        <p:nvSpPr>
          <p:cNvPr id="5" name="Text Placeholder 4">
            <a:extLst>
              <a:ext uri="{FF2B5EF4-FFF2-40B4-BE49-F238E27FC236}">
                <a16:creationId xmlns:a16="http://schemas.microsoft.com/office/drawing/2014/main" id="{41DA1BB9-78D4-41E7-ADF5-BEF3333A001E}"/>
              </a:ext>
            </a:extLst>
          </p:cNvPr>
          <p:cNvSpPr>
            <a:spLocks noGrp="1"/>
          </p:cNvSpPr>
          <p:nvPr>
            <p:ph type="body" idx="28"/>
          </p:nvPr>
        </p:nvSpPr>
        <p:spPr/>
        <p:txBody>
          <a:bodyPr/>
          <a:lstStyle/>
          <a:p>
            <a:r>
              <a:rPr lang="en-US"/>
              <a:t>Attributes and Experiences:  Leadership Skills and Ministry Assessment </a:t>
            </a:r>
          </a:p>
        </p:txBody>
      </p:sp>
      <p:graphicFrame>
        <p:nvGraphicFramePr>
          <p:cNvPr id="8" name="Content Placeholder 7">
            <a:extLst>
              <a:ext uri="{FF2B5EF4-FFF2-40B4-BE49-F238E27FC236}">
                <a16:creationId xmlns:a16="http://schemas.microsoft.com/office/drawing/2014/main" id="{5E96BC30-5022-BE37-A51C-772619A41FA7}"/>
              </a:ext>
            </a:extLst>
          </p:cNvPr>
          <p:cNvGraphicFramePr>
            <a:graphicFrameLocks noGrp="1"/>
          </p:cNvGraphicFramePr>
          <p:nvPr>
            <p:ph sz="quarter" idx="15"/>
            <p:extLst>
              <p:ext uri="{D42A27DB-BD31-4B8C-83A1-F6EECF244321}">
                <p14:modId xmlns:p14="http://schemas.microsoft.com/office/powerpoint/2010/main" val="2200812807"/>
              </p:ext>
            </p:extLst>
          </p:nvPr>
        </p:nvGraphicFramePr>
        <p:xfrm>
          <a:off x="576470" y="2057401"/>
          <a:ext cx="5029199" cy="322027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47953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B4FD-72AF-4466-9D0B-BCC59059F92D}"/>
              </a:ext>
            </a:extLst>
          </p:cNvPr>
          <p:cNvSpPr>
            <a:spLocks noGrp="1"/>
          </p:cNvSpPr>
          <p:nvPr>
            <p:ph type="title"/>
          </p:nvPr>
        </p:nvSpPr>
        <p:spPr/>
        <p:txBody>
          <a:bodyPr/>
          <a:lstStyle/>
          <a:p>
            <a:r>
              <a:rPr lang="en-US" sz="2800"/>
              <a:t>Importance of Activities and Concepts in Ministry </a:t>
            </a:r>
            <a:r>
              <a:rPr lang="en-US" sz="2400"/>
              <a:t>(Percentage Indicating Important or Very Important)</a:t>
            </a:r>
          </a:p>
        </p:txBody>
      </p:sp>
      <p:sp>
        <p:nvSpPr>
          <p:cNvPr id="4" name="Content Placeholder 3">
            <a:extLst>
              <a:ext uri="{FF2B5EF4-FFF2-40B4-BE49-F238E27FC236}">
                <a16:creationId xmlns:a16="http://schemas.microsoft.com/office/drawing/2014/main" id="{E409B747-BAC4-4C5D-B0B3-0A99BA560B30}"/>
              </a:ext>
            </a:extLst>
          </p:cNvPr>
          <p:cNvSpPr>
            <a:spLocks noGrp="1"/>
          </p:cNvSpPr>
          <p:nvPr>
            <p:ph sz="quarter" idx="16"/>
          </p:nvPr>
        </p:nvSpPr>
        <p:spPr>
          <a:xfrm>
            <a:off x="5784574" y="1822852"/>
            <a:ext cx="2673626" cy="4054239"/>
          </a:xfrm>
        </p:spPr>
        <p:txBody>
          <a:bodyPr/>
          <a:lstStyle/>
          <a:p>
            <a:pPr>
              <a:lnSpc>
                <a:spcPct val="100000"/>
              </a:lnSpc>
              <a:spcAft>
                <a:spcPts val="600"/>
              </a:spcAft>
              <a:buNone/>
            </a:pPr>
            <a:r>
              <a:rPr lang="en-US" sz="1200" dirty="0">
                <a:solidFill>
                  <a:schemeClr val="accent1"/>
                </a:solidFill>
              </a:rPr>
              <a:t>Word and Service participants rated being an innovative, creative leader in ministry as more important compared to Word and Sacrament participants. In contrast, Word and Sacrament participants rated preaching and leading worship effectively as more important.</a:t>
            </a:r>
          </a:p>
          <a:p>
            <a:pPr>
              <a:lnSpc>
                <a:spcPct val="100000"/>
              </a:lnSpc>
              <a:spcAft>
                <a:spcPts val="600"/>
              </a:spcAft>
              <a:buNone/>
            </a:pPr>
            <a:r>
              <a:rPr lang="en-US" sz="1200" dirty="0">
                <a:solidFill>
                  <a:schemeClr val="accent1"/>
                </a:solidFill>
              </a:rPr>
              <a:t>Seeing steady growth in membership and/or attendance was the least important for both groups; however, it was significantly less important for the Word and Service participants.</a:t>
            </a:r>
          </a:p>
          <a:p>
            <a:pPr>
              <a:lnSpc>
                <a:spcPct val="100000"/>
              </a:lnSpc>
              <a:spcAft>
                <a:spcPts val="600"/>
              </a:spcAft>
              <a:buNone/>
            </a:pPr>
            <a:r>
              <a:rPr lang="en-US" sz="1200" dirty="0">
                <a:solidFill>
                  <a:schemeClr val="accent1"/>
                </a:solidFill>
              </a:rPr>
              <a:t>Again, a similar pattern was found in the 2015 study. These differences may be due to the typical roles filled by Word and Service ministers, as they are more likely to serve as parish staff or in </a:t>
            </a:r>
            <a:r>
              <a:rPr lang="en-US" sz="1200" dirty="0" err="1">
                <a:solidFill>
                  <a:schemeClr val="accent1"/>
                </a:solidFill>
              </a:rPr>
              <a:t>noncongregational</a:t>
            </a:r>
            <a:r>
              <a:rPr lang="en-US" sz="1200" dirty="0">
                <a:solidFill>
                  <a:schemeClr val="accent1"/>
                </a:solidFill>
              </a:rPr>
              <a:t> settings.</a:t>
            </a:r>
            <a:endParaRPr lang="en-US" dirty="0"/>
          </a:p>
        </p:txBody>
      </p:sp>
      <p:sp>
        <p:nvSpPr>
          <p:cNvPr id="5" name="Text Placeholder 4">
            <a:extLst>
              <a:ext uri="{FF2B5EF4-FFF2-40B4-BE49-F238E27FC236}">
                <a16:creationId xmlns:a16="http://schemas.microsoft.com/office/drawing/2014/main" id="{41DA1BB9-78D4-41E7-ADF5-BEF3333A001E}"/>
              </a:ext>
            </a:extLst>
          </p:cNvPr>
          <p:cNvSpPr>
            <a:spLocks noGrp="1"/>
          </p:cNvSpPr>
          <p:nvPr>
            <p:ph type="body" idx="28"/>
          </p:nvPr>
        </p:nvSpPr>
        <p:spPr/>
        <p:txBody>
          <a:bodyPr/>
          <a:lstStyle/>
          <a:p>
            <a:r>
              <a:rPr lang="en-US"/>
              <a:t>Attributes and Experiences:  Leadership Skills and Ministry Assessment </a:t>
            </a:r>
          </a:p>
        </p:txBody>
      </p:sp>
      <p:graphicFrame>
        <p:nvGraphicFramePr>
          <p:cNvPr id="7" name="Content Placeholder 6">
            <a:extLst>
              <a:ext uri="{FF2B5EF4-FFF2-40B4-BE49-F238E27FC236}">
                <a16:creationId xmlns:a16="http://schemas.microsoft.com/office/drawing/2014/main" id="{393D0238-4022-FAC1-5659-E35BAE4B874E}"/>
              </a:ext>
            </a:extLst>
          </p:cNvPr>
          <p:cNvGraphicFramePr>
            <a:graphicFrameLocks noGrp="1"/>
          </p:cNvGraphicFramePr>
          <p:nvPr>
            <p:ph sz="quarter" idx="15"/>
            <p:extLst>
              <p:ext uri="{D42A27DB-BD31-4B8C-83A1-F6EECF244321}">
                <p14:modId xmlns:p14="http://schemas.microsoft.com/office/powerpoint/2010/main" val="3713577809"/>
              </p:ext>
            </p:extLst>
          </p:nvPr>
        </p:nvGraphicFramePr>
        <p:xfrm>
          <a:off x="594691" y="2020956"/>
          <a:ext cx="5158409" cy="334948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40886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9B4FD-72AF-4466-9D0B-BCC59059F92D}"/>
              </a:ext>
            </a:extLst>
          </p:cNvPr>
          <p:cNvSpPr>
            <a:spLocks noGrp="1"/>
          </p:cNvSpPr>
          <p:nvPr>
            <p:ph type="title"/>
          </p:nvPr>
        </p:nvSpPr>
        <p:spPr/>
        <p:txBody>
          <a:bodyPr/>
          <a:lstStyle/>
          <a:p>
            <a:r>
              <a:rPr lang="en-US" sz="2800"/>
              <a:t>Word and Service Participants’ Experiences in the Congregation or Ministry Setting</a:t>
            </a:r>
            <a:endParaRPr lang="en-US" sz="2400"/>
          </a:p>
        </p:txBody>
      </p:sp>
      <p:sp>
        <p:nvSpPr>
          <p:cNvPr id="4" name="Content Placeholder 3">
            <a:extLst>
              <a:ext uri="{FF2B5EF4-FFF2-40B4-BE49-F238E27FC236}">
                <a16:creationId xmlns:a16="http://schemas.microsoft.com/office/drawing/2014/main" id="{E409B747-BAC4-4C5D-B0B3-0A99BA560B30}"/>
              </a:ext>
            </a:extLst>
          </p:cNvPr>
          <p:cNvSpPr>
            <a:spLocks noGrp="1"/>
          </p:cNvSpPr>
          <p:nvPr>
            <p:ph sz="quarter" idx="16"/>
          </p:nvPr>
        </p:nvSpPr>
        <p:spPr>
          <a:xfrm>
            <a:off x="5426765" y="1905000"/>
            <a:ext cx="3031435" cy="4506187"/>
          </a:xfrm>
        </p:spPr>
        <p:txBody>
          <a:bodyPr/>
          <a:lstStyle/>
          <a:p>
            <a:pPr>
              <a:lnSpc>
                <a:spcPct val="100000"/>
              </a:lnSpc>
              <a:spcAft>
                <a:spcPts val="600"/>
              </a:spcAft>
              <a:buNone/>
            </a:pPr>
            <a:r>
              <a:rPr lang="en-US" sz="1200" dirty="0">
                <a:solidFill>
                  <a:schemeClr val="accent1"/>
                </a:solidFill>
              </a:rPr>
              <a:t>The next section of the survey included questions about possible experiences in different church settings. Seven settings were included: in seminary, during internship, in the congregational or ministry setting, with ELCA rostered ministers, during the call process, with ecumenical colleagues, and by synod and/or churchwide organization staff.</a:t>
            </a:r>
          </a:p>
          <a:p>
            <a:pPr>
              <a:lnSpc>
                <a:spcPct val="100000"/>
              </a:lnSpc>
              <a:spcAft>
                <a:spcPts val="600"/>
              </a:spcAft>
              <a:buNone/>
            </a:pPr>
            <a:r>
              <a:rPr lang="en-US" sz="1200" dirty="0">
                <a:solidFill>
                  <a:schemeClr val="accent1"/>
                </a:solidFill>
              </a:rPr>
              <a:t>For each question, participants reported these experiences occurred most often in the congregation or ministry setting. Over half of the participants have thought about how their gender affects how people perceive them, and almost half have been asked about their desire to work with children.</a:t>
            </a:r>
          </a:p>
          <a:p>
            <a:pPr>
              <a:lnSpc>
                <a:spcPct val="100000"/>
              </a:lnSpc>
              <a:spcAft>
                <a:spcPts val="600"/>
              </a:spcAft>
              <a:buNone/>
            </a:pPr>
            <a:r>
              <a:rPr lang="en-US" sz="1200" dirty="0">
                <a:solidFill>
                  <a:schemeClr val="accent1"/>
                </a:solidFill>
              </a:rPr>
              <a:t>In addition, almost 40% of participants have experienced gender-based discrimination, and almost one-fourth reported experiencing sexual harassment in the congregation or ministry setting.</a:t>
            </a:r>
          </a:p>
          <a:p>
            <a:pPr>
              <a:spcAft>
                <a:spcPts val="600"/>
              </a:spcAft>
            </a:pPr>
            <a:endParaRPr lang="en-US" dirty="0"/>
          </a:p>
        </p:txBody>
      </p:sp>
      <p:sp>
        <p:nvSpPr>
          <p:cNvPr id="5" name="Text Placeholder 4">
            <a:extLst>
              <a:ext uri="{FF2B5EF4-FFF2-40B4-BE49-F238E27FC236}">
                <a16:creationId xmlns:a16="http://schemas.microsoft.com/office/drawing/2014/main" id="{41DA1BB9-78D4-41E7-ADF5-BEF3333A001E}"/>
              </a:ext>
            </a:extLst>
          </p:cNvPr>
          <p:cNvSpPr>
            <a:spLocks noGrp="1"/>
          </p:cNvSpPr>
          <p:nvPr>
            <p:ph type="body" idx="28"/>
          </p:nvPr>
        </p:nvSpPr>
        <p:spPr/>
        <p:txBody>
          <a:bodyPr/>
          <a:lstStyle/>
          <a:p>
            <a:r>
              <a:rPr lang="en-US"/>
              <a:t>Attributes and Experiences:  Experiences in the Congregation or Ministry Setting </a:t>
            </a:r>
          </a:p>
        </p:txBody>
      </p:sp>
      <p:graphicFrame>
        <p:nvGraphicFramePr>
          <p:cNvPr id="8" name="Content Placeholder 7">
            <a:extLst>
              <a:ext uri="{FF2B5EF4-FFF2-40B4-BE49-F238E27FC236}">
                <a16:creationId xmlns:a16="http://schemas.microsoft.com/office/drawing/2014/main" id="{6489E260-D3FE-4A5A-8F7D-80F599A9DA7E}"/>
              </a:ext>
            </a:extLst>
          </p:cNvPr>
          <p:cNvGraphicFramePr>
            <a:graphicFrameLocks noGrp="1"/>
          </p:cNvGraphicFramePr>
          <p:nvPr>
            <p:ph sz="quarter" idx="15"/>
            <p:extLst>
              <p:ext uri="{D42A27DB-BD31-4B8C-83A1-F6EECF244321}">
                <p14:modId xmlns:p14="http://schemas.microsoft.com/office/powerpoint/2010/main" val="2406428265"/>
              </p:ext>
            </p:extLst>
          </p:nvPr>
        </p:nvGraphicFramePr>
        <p:xfrm>
          <a:off x="685799" y="2015987"/>
          <a:ext cx="5427134" cy="362281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66658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5DE6-4D0B-4C2A-8DEE-B9257D5DD999}"/>
              </a:ext>
            </a:extLst>
          </p:cNvPr>
          <p:cNvSpPr>
            <a:spLocks noGrp="1"/>
          </p:cNvSpPr>
          <p:nvPr>
            <p:ph type="title"/>
          </p:nvPr>
        </p:nvSpPr>
        <p:spPr>
          <a:xfrm>
            <a:off x="685206" y="775562"/>
            <a:ext cx="7886700" cy="914402"/>
          </a:xfrm>
        </p:spPr>
        <p:txBody>
          <a:bodyPr/>
          <a:lstStyle/>
          <a:p>
            <a:r>
              <a:rPr lang="en-US" sz="2800"/>
              <a:t>Women Experiencing Gender-based Discrimination</a:t>
            </a:r>
          </a:p>
        </p:txBody>
      </p:sp>
      <p:sp>
        <p:nvSpPr>
          <p:cNvPr id="4" name="Content Placeholder 3">
            <a:extLst>
              <a:ext uri="{FF2B5EF4-FFF2-40B4-BE49-F238E27FC236}">
                <a16:creationId xmlns:a16="http://schemas.microsoft.com/office/drawing/2014/main" id="{B2C4BBED-7889-4AF6-A1D4-73341A9957CA}"/>
              </a:ext>
            </a:extLst>
          </p:cNvPr>
          <p:cNvSpPr>
            <a:spLocks noGrp="1"/>
          </p:cNvSpPr>
          <p:nvPr>
            <p:ph sz="quarter" idx="16"/>
          </p:nvPr>
        </p:nvSpPr>
        <p:spPr>
          <a:xfrm>
            <a:off x="5903233" y="1444522"/>
            <a:ext cx="2554968" cy="5056501"/>
          </a:xfrm>
        </p:spPr>
        <p:txBody>
          <a:bodyPr/>
          <a:lstStyle/>
          <a:p>
            <a:pPr>
              <a:lnSpc>
                <a:spcPct val="100000"/>
              </a:lnSpc>
              <a:spcAft>
                <a:spcPts val="600"/>
              </a:spcAft>
            </a:pPr>
            <a:r>
              <a:rPr lang="en-US" sz="1200" dirty="0">
                <a:solidFill>
                  <a:schemeClr val="accent1"/>
                </a:solidFill>
              </a:rPr>
              <a:t>We asked Word and Service ministers to indicate if they had experienced gender-based discrimination (different treatment accorded to individuals based on their gender) in any of seven ministry settings, shown on the left as percentages of women who indicated they had.</a:t>
            </a:r>
          </a:p>
          <a:p>
            <a:pPr>
              <a:lnSpc>
                <a:spcPct val="100000"/>
              </a:lnSpc>
              <a:spcAft>
                <a:spcPts val="600"/>
              </a:spcAft>
            </a:pPr>
            <a:r>
              <a:rPr lang="en-US" sz="1200" dirty="0">
                <a:solidFill>
                  <a:schemeClr val="accent1"/>
                </a:solidFill>
              </a:rPr>
              <a:t>We found that experiences of gender-based discrimination are common. This was particularly true in congregations or other ministry settings, where in 2020, 44% of women reported experiencing gender-based discrimination. </a:t>
            </a:r>
          </a:p>
          <a:p>
            <a:pPr>
              <a:lnSpc>
                <a:spcPct val="100000"/>
              </a:lnSpc>
              <a:spcAft>
                <a:spcPts val="600"/>
              </a:spcAft>
            </a:pPr>
            <a:r>
              <a:rPr lang="en-US" sz="1200" dirty="0">
                <a:solidFill>
                  <a:schemeClr val="accent1"/>
                </a:solidFill>
              </a:rPr>
              <a:t>Additionally, more women in 2020 reported experiencing gender-based discrimination in all seven ministry settings compared to 2015.</a:t>
            </a:r>
          </a:p>
          <a:p>
            <a:pPr>
              <a:lnSpc>
                <a:spcPct val="100000"/>
              </a:lnSpc>
              <a:spcAft>
                <a:spcPts val="600"/>
              </a:spcAft>
            </a:pPr>
            <a:r>
              <a:rPr lang="en-US" sz="1200" dirty="0">
                <a:solidFill>
                  <a:schemeClr val="accent1"/>
                </a:solidFill>
              </a:rPr>
              <a:t>It is possible that cultural shifts in the last five years allow greater confidence to recognize, name and perhaps report gender-based discrimination.</a:t>
            </a:r>
          </a:p>
        </p:txBody>
      </p:sp>
      <p:sp>
        <p:nvSpPr>
          <p:cNvPr id="5" name="Text Placeholder 4">
            <a:extLst>
              <a:ext uri="{FF2B5EF4-FFF2-40B4-BE49-F238E27FC236}">
                <a16:creationId xmlns:a16="http://schemas.microsoft.com/office/drawing/2014/main" id="{E3C80F5D-B0B1-449E-B104-533BEBE9A4CD}"/>
              </a:ext>
            </a:extLst>
          </p:cNvPr>
          <p:cNvSpPr>
            <a:spLocks noGrp="1"/>
          </p:cNvSpPr>
          <p:nvPr>
            <p:ph type="body" idx="28"/>
          </p:nvPr>
        </p:nvSpPr>
        <p:spPr>
          <a:xfrm>
            <a:off x="685800" y="403318"/>
            <a:ext cx="7772400" cy="451948"/>
          </a:xfrm>
        </p:spPr>
        <p:txBody>
          <a:bodyPr/>
          <a:lstStyle/>
          <a:p>
            <a:r>
              <a:rPr lang="en-US"/>
              <a:t>Attributes and Experiences:  Experiences by Gender</a:t>
            </a:r>
          </a:p>
        </p:txBody>
      </p:sp>
      <p:graphicFrame>
        <p:nvGraphicFramePr>
          <p:cNvPr id="9" name="Content Placeholder 8">
            <a:extLst>
              <a:ext uri="{FF2B5EF4-FFF2-40B4-BE49-F238E27FC236}">
                <a16:creationId xmlns:a16="http://schemas.microsoft.com/office/drawing/2014/main" id="{B7E526A5-7B07-4456-90F4-157E54949F77}"/>
              </a:ext>
            </a:extLst>
          </p:cNvPr>
          <p:cNvGraphicFramePr>
            <a:graphicFrameLocks noGrp="1"/>
          </p:cNvGraphicFramePr>
          <p:nvPr>
            <p:ph sz="quarter" idx="15"/>
            <p:extLst>
              <p:ext uri="{D42A27DB-BD31-4B8C-83A1-F6EECF244321}">
                <p14:modId xmlns:p14="http://schemas.microsoft.com/office/powerpoint/2010/main" val="2347225850"/>
              </p:ext>
            </p:extLst>
          </p:nvPr>
        </p:nvGraphicFramePr>
        <p:xfrm>
          <a:off x="397287" y="1548891"/>
          <a:ext cx="1495425" cy="11906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A79B9F2-D61E-413F-913A-ABF3883D4EDD}"/>
              </a:ext>
            </a:extLst>
          </p:cNvPr>
          <p:cNvSpPr txBox="1"/>
          <p:nvPr/>
        </p:nvSpPr>
        <p:spPr>
          <a:xfrm>
            <a:off x="825912" y="1377441"/>
            <a:ext cx="571501" cy="302390"/>
          </a:xfrm>
          <a:prstGeom prst="rect">
            <a:avLst/>
          </a:prstGeom>
          <a:noFill/>
        </p:spPr>
        <p:txBody>
          <a:bodyPr wrap="square" lIns="0" tIns="0" rIns="0" bIns="0" rtlCol="0">
            <a:spAutoFit/>
          </a:bodyPr>
          <a:lstStyle/>
          <a:p>
            <a:pPr>
              <a:lnSpc>
                <a:spcPct val="120000"/>
              </a:lnSpc>
            </a:pPr>
            <a:r>
              <a:rPr lang="en-US">
                <a:solidFill>
                  <a:schemeClr val="tx2"/>
                </a:solidFill>
              </a:rPr>
              <a:t>2015</a:t>
            </a:r>
          </a:p>
        </p:txBody>
      </p:sp>
      <p:sp>
        <p:nvSpPr>
          <p:cNvPr id="24" name="TextBox 23">
            <a:extLst>
              <a:ext uri="{FF2B5EF4-FFF2-40B4-BE49-F238E27FC236}">
                <a16:creationId xmlns:a16="http://schemas.microsoft.com/office/drawing/2014/main" id="{CF3ECED0-5F55-4AAB-BCFB-7C84B992E28A}"/>
              </a:ext>
            </a:extLst>
          </p:cNvPr>
          <p:cNvSpPr txBox="1"/>
          <p:nvPr/>
        </p:nvSpPr>
        <p:spPr>
          <a:xfrm>
            <a:off x="2092737" y="1379219"/>
            <a:ext cx="571501" cy="300612"/>
          </a:xfrm>
          <a:prstGeom prst="rect">
            <a:avLst/>
          </a:prstGeom>
          <a:noFill/>
        </p:spPr>
        <p:txBody>
          <a:bodyPr wrap="square" lIns="0" tIns="0" rIns="0" bIns="0" rtlCol="0">
            <a:spAutoFit/>
          </a:bodyPr>
          <a:lstStyle/>
          <a:p>
            <a:pPr>
              <a:lnSpc>
                <a:spcPct val="120000"/>
              </a:lnSpc>
            </a:pPr>
            <a:r>
              <a:rPr lang="en-US">
                <a:solidFill>
                  <a:schemeClr val="tx2"/>
                </a:solidFill>
              </a:rPr>
              <a:t>2020</a:t>
            </a:r>
          </a:p>
        </p:txBody>
      </p:sp>
      <p:sp>
        <p:nvSpPr>
          <p:cNvPr id="25" name="TextBox 24">
            <a:extLst>
              <a:ext uri="{FF2B5EF4-FFF2-40B4-BE49-F238E27FC236}">
                <a16:creationId xmlns:a16="http://schemas.microsoft.com/office/drawing/2014/main" id="{31A79443-4B7C-476A-9428-8AE5815EC7E9}"/>
              </a:ext>
            </a:extLst>
          </p:cNvPr>
          <p:cNvSpPr txBox="1"/>
          <p:nvPr/>
        </p:nvSpPr>
        <p:spPr>
          <a:xfrm>
            <a:off x="3686943" y="1395160"/>
            <a:ext cx="614362" cy="302390"/>
          </a:xfrm>
          <a:prstGeom prst="rect">
            <a:avLst/>
          </a:prstGeom>
          <a:noFill/>
        </p:spPr>
        <p:txBody>
          <a:bodyPr wrap="square" lIns="0" tIns="0" rIns="0" bIns="0" rtlCol="0">
            <a:spAutoFit/>
          </a:bodyPr>
          <a:lstStyle/>
          <a:p>
            <a:pPr>
              <a:lnSpc>
                <a:spcPct val="120000"/>
              </a:lnSpc>
            </a:pPr>
            <a:r>
              <a:rPr lang="en-US">
                <a:solidFill>
                  <a:schemeClr val="tx2"/>
                </a:solidFill>
              </a:rPr>
              <a:t>2015</a:t>
            </a:r>
          </a:p>
        </p:txBody>
      </p:sp>
      <p:sp>
        <p:nvSpPr>
          <p:cNvPr id="26" name="TextBox 25">
            <a:extLst>
              <a:ext uri="{FF2B5EF4-FFF2-40B4-BE49-F238E27FC236}">
                <a16:creationId xmlns:a16="http://schemas.microsoft.com/office/drawing/2014/main" id="{E36BA322-E827-4301-AA77-71C30F1AACA6}"/>
              </a:ext>
            </a:extLst>
          </p:cNvPr>
          <p:cNvSpPr txBox="1"/>
          <p:nvPr/>
        </p:nvSpPr>
        <p:spPr>
          <a:xfrm>
            <a:off x="4987106" y="1395160"/>
            <a:ext cx="614362" cy="302390"/>
          </a:xfrm>
          <a:prstGeom prst="rect">
            <a:avLst/>
          </a:prstGeom>
          <a:noFill/>
        </p:spPr>
        <p:txBody>
          <a:bodyPr wrap="square" lIns="0" tIns="0" rIns="0" bIns="0" rtlCol="0">
            <a:spAutoFit/>
          </a:bodyPr>
          <a:lstStyle/>
          <a:p>
            <a:pPr>
              <a:lnSpc>
                <a:spcPct val="120000"/>
              </a:lnSpc>
            </a:pPr>
            <a:r>
              <a:rPr lang="en-US">
                <a:solidFill>
                  <a:schemeClr val="tx2"/>
                </a:solidFill>
              </a:rPr>
              <a:t>2020</a:t>
            </a:r>
          </a:p>
        </p:txBody>
      </p:sp>
      <p:graphicFrame>
        <p:nvGraphicFramePr>
          <p:cNvPr id="29" name="Content Placeholder 13">
            <a:extLst>
              <a:ext uri="{FF2B5EF4-FFF2-40B4-BE49-F238E27FC236}">
                <a16:creationId xmlns:a16="http://schemas.microsoft.com/office/drawing/2014/main" id="{4881B1DF-2F94-4A12-8074-F7CF945356AB}"/>
              </a:ext>
            </a:extLst>
          </p:cNvPr>
          <p:cNvGraphicFramePr>
            <a:graphicFrameLocks/>
          </p:cNvGraphicFramePr>
          <p:nvPr>
            <p:extLst>
              <p:ext uri="{D42A27DB-BD31-4B8C-83A1-F6EECF244321}">
                <p14:modId xmlns:p14="http://schemas.microsoft.com/office/powerpoint/2010/main" val="1781611523"/>
              </p:ext>
            </p:extLst>
          </p:nvPr>
        </p:nvGraphicFramePr>
        <p:xfrm>
          <a:off x="405398" y="1444523"/>
          <a:ext cx="1483963" cy="1140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ontent Placeholder 13">
            <a:extLst>
              <a:ext uri="{FF2B5EF4-FFF2-40B4-BE49-F238E27FC236}">
                <a16:creationId xmlns:a16="http://schemas.microsoft.com/office/drawing/2014/main" id="{5C5806B2-13C1-4C80-8719-50F56FEEAFF9}"/>
              </a:ext>
            </a:extLst>
          </p:cNvPr>
          <p:cNvGraphicFramePr>
            <a:graphicFrameLocks/>
          </p:cNvGraphicFramePr>
          <p:nvPr>
            <p:extLst>
              <p:ext uri="{D42A27DB-BD31-4B8C-83A1-F6EECF244321}">
                <p14:modId xmlns:p14="http://schemas.microsoft.com/office/powerpoint/2010/main" val="2999850222"/>
              </p:ext>
            </p:extLst>
          </p:nvPr>
        </p:nvGraphicFramePr>
        <p:xfrm>
          <a:off x="1632711" y="1444523"/>
          <a:ext cx="1483963" cy="1157271"/>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A960FE3F-BD66-4E5C-B0A0-D1525CA79F12}"/>
              </a:ext>
            </a:extLst>
          </p:cNvPr>
          <p:cNvSpPr txBox="1"/>
          <p:nvPr/>
        </p:nvSpPr>
        <p:spPr>
          <a:xfrm>
            <a:off x="1403849" y="2528988"/>
            <a:ext cx="842963" cy="201530"/>
          </a:xfrm>
          <a:prstGeom prst="rect">
            <a:avLst/>
          </a:prstGeom>
          <a:noFill/>
        </p:spPr>
        <p:txBody>
          <a:bodyPr wrap="square" lIns="0" tIns="0" rIns="0" bIns="0" rtlCol="0">
            <a:spAutoFit/>
          </a:bodyPr>
          <a:lstStyle/>
          <a:p>
            <a:pPr>
              <a:lnSpc>
                <a:spcPct val="120000"/>
              </a:lnSpc>
            </a:pPr>
            <a:r>
              <a:rPr lang="en-US" sz="1200">
                <a:solidFill>
                  <a:schemeClr val="tx2"/>
                </a:solidFill>
              </a:rPr>
              <a:t>In seminary</a:t>
            </a:r>
          </a:p>
        </p:txBody>
      </p:sp>
      <p:graphicFrame>
        <p:nvGraphicFramePr>
          <p:cNvPr id="32" name="Content Placeholder 13">
            <a:extLst>
              <a:ext uri="{FF2B5EF4-FFF2-40B4-BE49-F238E27FC236}">
                <a16:creationId xmlns:a16="http://schemas.microsoft.com/office/drawing/2014/main" id="{1593D562-4953-483C-AFB5-C777CCA2D501}"/>
              </a:ext>
            </a:extLst>
          </p:cNvPr>
          <p:cNvGraphicFramePr>
            <a:graphicFrameLocks/>
          </p:cNvGraphicFramePr>
          <p:nvPr>
            <p:extLst>
              <p:ext uri="{D42A27DB-BD31-4B8C-83A1-F6EECF244321}">
                <p14:modId xmlns:p14="http://schemas.microsoft.com/office/powerpoint/2010/main" val="3651249307"/>
              </p:ext>
            </p:extLst>
          </p:nvPr>
        </p:nvGraphicFramePr>
        <p:xfrm>
          <a:off x="397287" y="2689052"/>
          <a:ext cx="1483963" cy="11705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Content Placeholder 13">
            <a:extLst>
              <a:ext uri="{FF2B5EF4-FFF2-40B4-BE49-F238E27FC236}">
                <a16:creationId xmlns:a16="http://schemas.microsoft.com/office/drawing/2014/main" id="{7B9ACC37-9E79-42A2-85AC-F42D877D7CBE}"/>
              </a:ext>
            </a:extLst>
          </p:cNvPr>
          <p:cNvGraphicFramePr>
            <a:graphicFrameLocks/>
          </p:cNvGraphicFramePr>
          <p:nvPr>
            <p:extLst>
              <p:ext uri="{D42A27DB-BD31-4B8C-83A1-F6EECF244321}">
                <p14:modId xmlns:p14="http://schemas.microsoft.com/office/powerpoint/2010/main" val="3776639481"/>
              </p:ext>
            </p:extLst>
          </p:nvPr>
        </p:nvGraphicFramePr>
        <p:xfrm>
          <a:off x="1659348" y="2682024"/>
          <a:ext cx="1483963" cy="1115858"/>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Box 33">
            <a:extLst>
              <a:ext uri="{FF2B5EF4-FFF2-40B4-BE49-F238E27FC236}">
                <a16:creationId xmlns:a16="http://schemas.microsoft.com/office/drawing/2014/main" id="{4F10B565-F9B1-4C06-8557-B1270D0BEC88}"/>
              </a:ext>
            </a:extLst>
          </p:cNvPr>
          <p:cNvSpPr txBox="1"/>
          <p:nvPr/>
        </p:nvSpPr>
        <p:spPr>
          <a:xfrm>
            <a:off x="1252155" y="3813392"/>
            <a:ext cx="1184451" cy="201530"/>
          </a:xfrm>
          <a:prstGeom prst="rect">
            <a:avLst/>
          </a:prstGeom>
          <a:noFill/>
        </p:spPr>
        <p:txBody>
          <a:bodyPr wrap="square" lIns="0" tIns="0" rIns="0" bIns="0" rtlCol="0">
            <a:spAutoFit/>
          </a:bodyPr>
          <a:lstStyle/>
          <a:p>
            <a:pPr>
              <a:lnSpc>
                <a:spcPct val="120000"/>
              </a:lnSpc>
            </a:pPr>
            <a:r>
              <a:rPr lang="en-US" sz="1200">
                <a:solidFill>
                  <a:schemeClr val="tx2"/>
                </a:solidFill>
              </a:rPr>
              <a:t>During internship</a:t>
            </a:r>
          </a:p>
        </p:txBody>
      </p:sp>
      <p:graphicFrame>
        <p:nvGraphicFramePr>
          <p:cNvPr id="35" name="Content Placeholder 13">
            <a:extLst>
              <a:ext uri="{FF2B5EF4-FFF2-40B4-BE49-F238E27FC236}">
                <a16:creationId xmlns:a16="http://schemas.microsoft.com/office/drawing/2014/main" id="{116EEE4F-2242-4A2E-862B-BFB25146AF1B}"/>
              </a:ext>
            </a:extLst>
          </p:cNvPr>
          <p:cNvGraphicFramePr>
            <a:graphicFrameLocks/>
          </p:cNvGraphicFramePr>
          <p:nvPr>
            <p:extLst>
              <p:ext uri="{D42A27DB-BD31-4B8C-83A1-F6EECF244321}">
                <p14:modId xmlns:p14="http://schemas.microsoft.com/office/powerpoint/2010/main" val="4291816661"/>
              </p:ext>
            </p:extLst>
          </p:nvPr>
        </p:nvGraphicFramePr>
        <p:xfrm>
          <a:off x="405398" y="3933946"/>
          <a:ext cx="1483963" cy="112781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6" name="Content Placeholder 13">
            <a:extLst>
              <a:ext uri="{FF2B5EF4-FFF2-40B4-BE49-F238E27FC236}">
                <a16:creationId xmlns:a16="http://schemas.microsoft.com/office/drawing/2014/main" id="{423ACE6B-A9D7-40A6-8E4A-D9AAA579043A}"/>
              </a:ext>
            </a:extLst>
          </p:cNvPr>
          <p:cNvGraphicFramePr>
            <a:graphicFrameLocks/>
          </p:cNvGraphicFramePr>
          <p:nvPr>
            <p:extLst>
              <p:ext uri="{D42A27DB-BD31-4B8C-83A1-F6EECF244321}">
                <p14:modId xmlns:p14="http://schemas.microsoft.com/office/powerpoint/2010/main" val="561896615"/>
              </p:ext>
            </p:extLst>
          </p:nvPr>
        </p:nvGraphicFramePr>
        <p:xfrm>
          <a:off x="1685541" y="3885829"/>
          <a:ext cx="1483963" cy="1149445"/>
        </p:xfrm>
        <a:graphic>
          <a:graphicData uri="http://schemas.openxmlformats.org/drawingml/2006/chart">
            <c:chart xmlns:c="http://schemas.openxmlformats.org/drawingml/2006/chart" xmlns:r="http://schemas.openxmlformats.org/officeDocument/2006/relationships" r:id="rId8"/>
          </a:graphicData>
        </a:graphic>
      </p:graphicFrame>
      <p:sp>
        <p:nvSpPr>
          <p:cNvPr id="37" name="TextBox 36">
            <a:extLst>
              <a:ext uri="{FF2B5EF4-FFF2-40B4-BE49-F238E27FC236}">
                <a16:creationId xmlns:a16="http://schemas.microsoft.com/office/drawing/2014/main" id="{79B7ECBE-92BB-4297-9F4D-6924300F20CA}"/>
              </a:ext>
            </a:extLst>
          </p:cNvPr>
          <p:cNvSpPr txBox="1"/>
          <p:nvPr/>
        </p:nvSpPr>
        <p:spPr>
          <a:xfrm>
            <a:off x="748743" y="5059059"/>
            <a:ext cx="2209799" cy="369332"/>
          </a:xfrm>
          <a:prstGeom prst="rect">
            <a:avLst/>
          </a:prstGeom>
          <a:noFill/>
        </p:spPr>
        <p:txBody>
          <a:bodyPr wrap="square" lIns="0" tIns="0" rIns="0" bIns="0" rtlCol="0">
            <a:spAutoFit/>
          </a:bodyPr>
          <a:lstStyle/>
          <a:p>
            <a:pPr algn="ctr"/>
            <a:r>
              <a:rPr lang="en-US" sz="1200" dirty="0">
                <a:solidFill>
                  <a:schemeClr val="tx2"/>
                </a:solidFill>
              </a:rPr>
              <a:t>In the congregation or ministry setting</a:t>
            </a:r>
          </a:p>
        </p:txBody>
      </p:sp>
      <p:graphicFrame>
        <p:nvGraphicFramePr>
          <p:cNvPr id="38" name="Content Placeholder 13">
            <a:extLst>
              <a:ext uri="{FF2B5EF4-FFF2-40B4-BE49-F238E27FC236}">
                <a16:creationId xmlns:a16="http://schemas.microsoft.com/office/drawing/2014/main" id="{44E1CA0A-D419-4F19-B0A6-138B177C2E3F}"/>
              </a:ext>
            </a:extLst>
          </p:cNvPr>
          <p:cNvGraphicFramePr>
            <a:graphicFrameLocks/>
          </p:cNvGraphicFramePr>
          <p:nvPr>
            <p:extLst>
              <p:ext uri="{D42A27DB-BD31-4B8C-83A1-F6EECF244321}">
                <p14:modId xmlns:p14="http://schemas.microsoft.com/office/powerpoint/2010/main" val="728199157"/>
              </p:ext>
            </p:extLst>
          </p:nvPr>
        </p:nvGraphicFramePr>
        <p:xfrm>
          <a:off x="408749" y="5242151"/>
          <a:ext cx="1483963" cy="112781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9" name="Content Placeholder 13">
            <a:extLst>
              <a:ext uri="{FF2B5EF4-FFF2-40B4-BE49-F238E27FC236}">
                <a16:creationId xmlns:a16="http://schemas.microsoft.com/office/drawing/2014/main" id="{2B8FD601-267D-427E-8338-7CEDF857D5BD}"/>
              </a:ext>
            </a:extLst>
          </p:cNvPr>
          <p:cNvGraphicFramePr>
            <a:graphicFrameLocks/>
          </p:cNvGraphicFramePr>
          <p:nvPr>
            <p:extLst>
              <p:ext uri="{D42A27DB-BD31-4B8C-83A1-F6EECF244321}">
                <p14:modId xmlns:p14="http://schemas.microsoft.com/office/powerpoint/2010/main" val="3315701657"/>
              </p:ext>
            </p:extLst>
          </p:nvPr>
        </p:nvGraphicFramePr>
        <p:xfrm>
          <a:off x="1659348" y="5252305"/>
          <a:ext cx="1483963" cy="1117661"/>
        </p:xfrm>
        <a:graphic>
          <a:graphicData uri="http://schemas.openxmlformats.org/drawingml/2006/chart">
            <c:chart xmlns:c="http://schemas.openxmlformats.org/drawingml/2006/chart" xmlns:r="http://schemas.openxmlformats.org/officeDocument/2006/relationships" r:id="rId10"/>
          </a:graphicData>
        </a:graphic>
      </p:graphicFrame>
      <p:sp>
        <p:nvSpPr>
          <p:cNvPr id="40" name="TextBox 39">
            <a:extLst>
              <a:ext uri="{FF2B5EF4-FFF2-40B4-BE49-F238E27FC236}">
                <a16:creationId xmlns:a16="http://schemas.microsoft.com/office/drawing/2014/main" id="{1DCDCC58-0C8F-4822-924A-43E4EE161DFE}"/>
              </a:ext>
            </a:extLst>
          </p:cNvPr>
          <p:cNvSpPr txBox="1"/>
          <p:nvPr/>
        </p:nvSpPr>
        <p:spPr>
          <a:xfrm>
            <a:off x="737167" y="6369966"/>
            <a:ext cx="2304387" cy="201530"/>
          </a:xfrm>
          <a:prstGeom prst="rect">
            <a:avLst/>
          </a:prstGeom>
          <a:noFill/>
        </p:spPr>
        <p:txBody>
          <a:bodyPr wrap="square" lIns="0" tIns="0" rIns="0" bIns="0" rtlCol="0">
            <a:spAutoFit/>
          </a:bodyPr>
          <a:lstStyle/>
          <a:p>
            <a:pPr>
              <a:lnSpc>
                <a:spcPct val="120000"/>
              </a:lnSpc>
            </a:pPr>
            <a:r>
              <a:rPr lang="en-US" sz="1200">
                <a:solidFill>
                  <a:schemeClr val="tx2"/>
                </a:solidFill>
              </a:rPr>
              <a:t>With other ELCA rostered ministers</a:t>
            </a:r>
          </a:p>
        </p:txBody>
      </p:sp>
      <p:graphicFrame>
        <p:nvGraphicFramePr>
          <p:cNvPr id="41" name="Content Placeholder 13">
            <a:extLst>
              <a:ext uri="{FF2B5EF4-FFF2-40B4-BE49-F238E27FC236}">
                <a16:creationId xmlns:a16="http://schemas.microsoft.com/office/drawing/2014/main" id="{8355F43D-A91D-4937-954F-EE265190B500}"/>
              </a:ext>
            </a:extLst>
          </p:cNvPr>
          <p:cNvGraphicFramePr>
            <a:graphicFrameLocks/>
          </p:cNvGraphicFramePr>
          <p:nvPr>
            <p:extLst>
              <p:ext uri="{D42A27DB-BD31-4B8C-83A1-F6EECF244321}">
                <p14:modId xmlns:p14="http://schemas.microsoft.com/office/powerpoint/2010/main" val="545546159"/>
              </p:ext>
            </p:extLst>
          </p:nvPr>
        </p:nvGraphicFramePr>
        <p:xfrm>
          <a:off x="3214042" y="1460464"/>
          <a:ext cx="1483963" cy="1140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2" name="Content Placeholder 13">
            <a:extLst>
              <a:ext uri="{FF2B5EF4-FFF2-40B4-BE49-F238E27FC236}">
                <a16:creationId xmlns:a16="http://schemas.microsoft.com/office/drawing/2014/main" id="{6D887329-5814-457C-B0FF-6A8A92F3C3FB}"/>
              </a:ext>
            </a:extLst>
          </p:cNvPr>
          <p:cNvGraphicFramePr>
            <a:graphicFrameLocks/>
          </p:cNvGraphicFramePr>
          <p:nvPr>
            <p:extLst>
              <p:ext uri="{D42A27DB-BD31-4B8C-83A1-F6EECF244321}">
                <p14:modId xmlns:p14="http://schemas.microsoft.com/office/powerpoint/2010/main" val="1249532967"/>
              </p:ext>
            </p:extLst>
          </p:nvPr>
        </p:nvGraphicFramePr>
        <p:xfrm>
          <a:off x="4518966" y="1481254"/>
          <a:ext cx="1483963" cy="1140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3" name="Content Placeholder 13">
            <a:extLst>
              <a:ext uri="{FF2B5EF4-FFF2-40B4-BE49-F238E27FC236}">
                <a16:creationId xmlns:a16="http://schemas.microsoft.com/office/drawing/2014/main" id="{DBD1383B-6C7E-468B-A682-DB8A43E9D77F}"/>
              </a:ext>
            </a:extLst>
          </p:cNvPr>
          <p:cNvGraphicFramePr>
            <a:graphicFrameLocks/>
          </p:cNvGraphicFramePr>
          <p:nvPr>
            <p:extLst>
              <p:ext uri="{D42A27DB-BD31-4B8C-83A1-F6EECF244321}">
                <p14:modId xmlns:p14="http://schemas.microsoft.com/office/powerpoint/2010/main" val="2305616313"/>
              </p:ext>
            </p:extLst>
          </p:nvPr>
        </p:nvGraphicFramePr>
        <p:xfrm>
          <a:off x="3214041" y="2643043"/>
          <a:ext cx="1483963" cy="114099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4" name="Content Placeholder 13">
            <a:extLst>
              <a:ext uri="{FF2B5EF4-FFF2-40B4-BE49-F238E27FC236}">
                <a16:creationId xmlns:a16="http://schemas.microsoft.com/office/drawing/2014/main" id="{3D446B37-891C-43FE-9E0A-BD0B63318E74}"/>
              </a:ext>
            </a:extLst>
          </p:cNvPr>
          <p:cNvGraphicFramePr>
            <a:graphicFrameLocks/>
          </p:cNvGraphicFramePr>
          <p:nvPr>
            <p:extLst>
              <p:ext uri="{D42A27DB-BD31-4B8C-83A1-F6EECF244321}">
                <p14:modId xmlns:p14="http://schemas.microsoft.com/office/powerpoint/2010/main" val="2513612235"/>
              </p:ext>
            </p:extLst>
          </p:nvPr>
        </p:nvGraphicFramePr>
        <p:xfrm>
          <a:off x="4545603" y="2622253"/>
          <a:ext cx="1483963" cy="114099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45" name="Content Placeholder 13">
            <a:extLst>
              <a:ext uri="{FF2B5EF4-FFF2-40B4-BE49-F238E27FC236}">
                <a16:creationId xmlns:a16="http://schemas.microsoft.com/office/drawing/2014/main" id="{C7967786-5E23-4BAA-ADEF-C9204FCBA812}"/>
              </a:ext>
            </a:extLst>
          </p:cNvPr>
          <p:cNvGraphicFramePr>
            <a:graphicFrameLocks/>
          </p:cNvGraphicFramePr>
          <p:nvPr>
            <p:extLst>
              <p:ext uri="{D42A27DB-BD31-4B8C-83A1-F6EECF244321}">
                <p14:modId xmlns:p14="http://schemas.microsoft.com/office/powerpoint/2010/main" val="4159512085"/>
              </p:ext>
            </p:extLst>
          </p:nvPr>
        </p:nvGraphicFramePr>
        <p:xfrm>
          <a:off x="3214042" y="3880437"/>
          <a:ext cx="1483963" cy="114099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6" name="Content Placeholder 13">
            <a:extLst>
              <a:ext uri="{FF2B5EF4-FFF2-40B4-BE49-F238E27FC236}">
                <a16:creationId xmlns:a16="http://schemas.microsoft.com/office/drawing/2014/main" id="{5A894BA9-3151-46DD-93BF-D6B7F8972AE8}"/>
              </a:ext>
            </a:extLst>
          </p:cNvPr>
          <p:cNvGraphicFramePr>
            <a:graphicFrameLocks/>
          </p:cNvGraphicFramePr>
          <p:nvPr>
            <p:extLst>
              <p:ext uri="{D42A27DB-BD31-4B8C-83A1-F6EECF244321}">
                <p14:modId xmlns:p14="http://schemas.microsoft.com/office/powerpoint/2010/main" val="782691228"/>
              </p:ext>
            </p:extLst>
          </p:nvPr>
        </p:nvGraphicFramePr>
        <p:xfrm>
          <a:off x="4518965" y="3859647"/>
          <a:ext cx="1483963" cy="1140999"/>
        </p:xfrm>
        <a:graphic>
          <a:graphicData uri="http://schemas.openxmlformats.org/drawingml/2006/chart">
            <c:chart xmlns:c="http://schemas.openxmlformats.org/drawingml/2006/chart" xmlns:r="http://schemas.openxmlformats.org/officeDocument/2006/relationships" r:id="rId16"/>
          </a:graphicData>
        </a:graphic>
      </p:graphicFrame>
      <p:sp>
        <p:nvSpPr>
          <p:cNvPr id="47" name="TextBox 46">
            <a:extLst>
              <a:ext uri="{FF2B5EF4-FFF2-40B4-BE49-F238E27FC236}">
                <a16:creationId xmlns:a16="http://schemas.microsoft.com/office/drawing/2014/main" id="{8DE2E841-49B2-4D16-A059-9452AAE3F52D}"/>
              </a:ext>
            </a:extLst>
          </p:cNvPr>
          <p:cNvSpPr txBox="1"/>
          <p:nvPr/>
        </p:nvSpPr>
        <p:spPr>
          <a:xfrm>
            <a:off x="3919417" y="2544929"/>
            <a:ext cx="1483962" cy="201530"/>
          </a:xfrm>
          <a:prstGeom prst="rect">
            <a:avLst/>
          </a:prstGeom>
          <a:noFill/>
        </p:spPr>
        <p:txBody>
          <a:bodyPr wrap="square" lIns="0" tIns="0" rIns="0" bIns="0" rtlCol="0">
            <a:spAutoFit/>
          </a:bodyPr>
          <a:lstStyle/>
          <a:p>
            <a:pPr>
              <a:lnSpc>
                <a:spcPct val="120000"/>
              </a:lnSpc>
            </a:pPr>
            <a:r>
              <a:rPr lang="en-US" sz="1200">
                <a:solidFill>
                  <a:schemeClr val="tx2"/>
                </a:solidFill>
              </a:rPr>
              <a:t>During the call process</a:t>
            </a:r>
          </a:p>
        </p:txBody>
      </p:sp>
      <p:sp>
        <p:nvSpPr>
          <p:cNvPr id="48" name="TextBox 47">
            <a:extLst>
              <a:ext uri="{FF2B5EF4-FFF2-40B4-BE49-F238E27FC236}">
                <a16:creationId xmlns:a16="http://schemas.microsoft.com/office/drawing/2014/main" id="{AD6FFBCF-2201-4A74-9999-95BF099387EA}"/>
              </a:ext>
            </a:extLst>
          </p:cNvPr>
          <p:cNvSpPr txBox="1"/>
          <p:nvPr/>
        </p:nvSpPr>
        <p:spPr>
          <a:xfrm>
            <a:off x="3763226" y="3784042"/>
            <a:ext cx="1860198" cy="201530"/>
          </a:xfrm>
          <a:prstGeom prst="rect">
            <a:avLst/>
          </a:prstGeom>
          <a:noFill/>
        </p:spPr>
        <p:txBody>
          <a:bodyPr wrap="square" lIns="0" tIns="0" rIns="0" bIns="0" rtlCol="0">
            <a:spAutoFit/>
          </a:bodyPr>
          <a:lstStyle/>
          <a:p>
            <a:pPr>
              <a:lnSpc>
                <a:spcPct val="120000"/>
              </a:lnSpc>
            </a:pPr>
            <a:r>
              <a:rPr lang="en-US" sz="1200">
                <a:solidFill>
                  <a:schemeClr val="tx2"/>
                </a:solidFill>
              </a:rPr>
              <a:t>With ecumenical colleagues</a:t>
            </a:r>
          </a:p>
        </p:txBody>
      </p:sp>
      <p:sp>
        <p:nvSpPr>
          <p:cNvPr id="49" name="TextBox 48">
            <a:extLst>
              <a:ext uri="{FF2B5EF4-FFF2-40B4-BE49-F238E27FC236}">
                <a16:creationId xmlns:a16="http://schemas.microsoft.com/office/drawing/2014/main" id="{D143B86B-1914-4F62-A9F6-F122C1C92660}"/>
              </a:ext>
            </a:extLst>
          </p:cNvPr>
          <p:cNvSpPr txBox="1"/>
          <p:nvPr/>
        </p:nvSpPr>
        <p:spPr>
          <a:xfrm>
            <a:off x="3686943" y="5042226"/>
            <a:ext cx="2053525" cy="369332"/>
          </a:xfrm>
          <a:prstGeom prst="rect">
            <a:avLst/>
          </a:prstGeom>
          <a:noFill/>
        </p:spPr>
        <p:txBody>
          <a:bodyPr wrap="square" lIns="0" tIns="0" rIns="0" bIns="0" rtlCol="0">
            <a:spAutoFit/>
          </a:bodyPr>
          <a:lstStyle/>
          <a:p>
            <a:pPr algn="ctr"/>
            <a:r>
              <a:rPr lang="en-US" sz="1200">
                <a:solidFill>
                  <a:schemeClr val="tx2"/>
                </a:solidFill>
              </a:rPr>
              <a:t>By synod and/or churchwide organization staff</a:t>
            </a:r>
          </a:p>
        </p:txBody>
      </p:sp>
      <p:pic>
        <p:nvPicPr>
          <p:cNvPr id="51" name="Picture 50"/>
          <p:cNvPicPr>
            <a:picLocks noGrp="1" noRot="1" noChangeAspect="1" noMove="1" noResize="1" noEditPoints="1" noAdjustHandles="1" noChangeArrowheads="1" noChangeShapeType="1" noCrop="1"/>
          </p:cNvPicPr>
          <p:nvPr/>
        </p:nvPicPr>
        <p:blipFill>
          <a:blip r:embed="rId17" cstate="print">
            <a:extLst>
              <a:ext uri="{28A0092B-C50C-407E-A947-70E740481C1C}">
                <a14:useLocalDpi xmlns:a14="http://schemas.microsoft.com/office/drawing/2010/main" val="0"/>
              </a:ext>
            </a:extLst>
          </a:blip>
          <a:stretch>
            <a:fillRect/>
          </a:stretch>
        </p:blipFill>
        <p:spPr>
          <a:xfrm>
            <a:off x="6411700" y="6217976"/>
            <a:ext cx="1718449" cy="505510"/>
          </a:xfrm>
          <a:prstGeom prst="rect">
            <a:avLst/>
          </a:prstGeom>
        </p:spPr>
      </p:pic>
      <p:sp>
        <p:nvSpPr>
          <p:cNvPr id="52" name="TextBox 51"/>
          <p:cNvSpPr txBox="1">
            <a:spLocks noGrp="1" noRot="1" noMove="1" noResize="1" noEditPoints="1" noAdjustHandles="1" noChangeArrowheads="1" noChangeShapeType="1"/>
          </p:cNvSpPr>
          <p:nvPr/>
        </p:nvSpPr>
        <p:spPr>
          <a:xfrm>
            <a:off x="8339945" y="6571496"/>
            <a:ext cx="299102" cy="134396"/>
          </a:xfrm>
          <a:prstGeom prst="rect">
            <a:avLst/>
          </a:prstGeom>
          <a:noFill/>
        </p:spPr>
        <p:txBody>
          <a:bodyPr wrap="square" lIns="0" tIns="0" rIns="0" bIns="0" rtlCol="0">
            <a:spAutoFit/>
          </a:bodyPr>
          <a:lstStyle/>
          <a:p>
            <a:pPr>
              <a:lnSpc>
                <a:spcPct val="120000"/>
              </a:lnSpc>
            </a:pPr>
            <a:r>
              <a:rPr lang="en-US" sz="800" dirty="0">
                <a:solidFill>
                  <a:schemeClr val="tx2">
                    <a:lumMod val="60000"/>
                    <a:lumOff val="40000"/>
                  </a:schemeClr>
                </a:solidFill>
              </a:rPr>
              <a:t>44</a:t>
            </a:r>
          </a:p>
        </p:txBody>
      </p:sp>
    </p:spTree>
    <p:extLst>
      <p:ext uri="{BB962C8B-B14F-4D97-AF65-F5344CB8AC3E}">
        <p14:creationId xmlns:p14="http://schemas.microsoft.com/office/powerpoint/2010/main" val="77960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E08B-7CD2-412C-91C2-669084FAD3BB}"/>
              </a:ext>
            </a:extLst>
          </p:cNvPr>
          <p:cNvSpPr>
            <a:spLocks noGrp="1"/>
          </p:cNvSpPr>
          <p:nvPr>
            <p:ph type="title"/>
          </p:nvPr>
        </p:nvSpPr>
        <p:spPr>
          <a:xfrm>
            <a:off x="685799" y="792291"/>
            <a:ext cx="8015213" cy="914402"/>
          </a:xfrm>
        </p:spPr>
        <p:txBody>
          <a:bodyPr/>
          <a:lstStyle/>
          <a:p>
            <a:r>
              <a:rPr lang="en-US" sz="2800"/>
              <a:t>Experiences in the Congregation or Ministry Setting by Gender </a:t>
            </a:r>
            <a:r>
              <a:rPr lang="en-US" sz="2400"/>
              <a:t>(Percentages Who Have Had Each Experience)</a:t>
            </a:r>
            <a:endParaRPr lang="en-US" sz="2800"/>
          </a:p>
        </p:txBody>
      </p:sp>
      <p:sp>
        <p:nvSpPr>
          <p:cNvPr id="4" name="Content Placeholder 3">
            <a:extLst>
              <a:ext uri="{FF2B5EF4-FFF2-40B4-BE49-F238E27FC236}">
                <a16:creationId xmlns:a16="http://schemas.microsoft.com/office/drawing/2014/main" id="{A595C06F-181F-4E91-A358-E8CBFAF7EC40}"/>
              </a:ext>
            </a:extLst>
          </p:cNvPr>
          <p:cNvSpPr>
            <a:spLocks noGrp="1"/>
          </p:cNvSpPr>
          <p:nvPr>
            <p:ph sz="quarter" idx="16"/>
          </p:nvPr>
        </p:nvSpPr>
        <p:spPr>
          <a:xfrm>
            <a:off x="6191824" y="1904999"/>
            <a:ext cx="2256162" cy="4078971"/>
          </a:xfrm>
        </p:spPr>
        <p:txBody>
          <a:bodyPr/>
          <a:lstStyle/>
          <a:p>
            <a:pPr>
              <a:lnSpc>
                <a:spcPct val="100000"/>
              </a:lnSpc>
              <a:spcAft>
                <a:spcPts val="600"/>
              </a:spcAft>
              <a:buNone/>
            </a:pPr>
            <a:r>
              <a:rPr lang="en-US" sz="1200" dirty="0">
                <a:solidFill>
                  <a:schemeClr val="accent1"/>
                </a:solidFill>
              </a:rPr>
              <a:t>Word and Service ministers who are women are more likely than men to indicate they have experienced negative gender-based treatment in their professional church lives in a congregation or ministry setting.  </a:t>
            </a:r>
          </a:p>
          <a:p>
            <a:pPr>
              <a:lnSpc>
                <a:spcPct val="100000"/>
              </a:lnSpc>
              <a:spcAft>
                <a:spcPts val="600"/>
              </a:spcAft>
            </a:pPr>
            <a:r>
              <a:rPr lang="en-US" sz="1200" dirty="0">
                <a:solidFill>
                  <a:schemeClr val="accent1"/>
                </a:solidFill>
              </a:rPr>
              <a:t>Women are at least twice as likely as men to have had all but one of these experiences.</a:t>
            </a:r>
          </a:p>
          <a:p>
            <a:pPr>
              <a:lnSpc>
                <a:spcPct val="100000"/>
              </a:lnSpc>
              <a:spcAft>
                <a:spcPts val="600"/>
              </a:spcAft>
            </a:pPr>
            <a:r>
              <a:rPr lang="en-US" sz="1200" dirty="0">
                <a:solidFill>
                  <a:schemeClr val="accent1"/>
                </a:solidFill>
              </a:rPr>
              <a:t>The difference wasn’t as strong on the final item, “I have thought about how my gender affects how people perceive me,” because 42% of men report having thought about how their gender identity affects how people perceive them. </a:t>
            </a:r>
          </a:p>
          <a:p>
            <a:pPr>
              <a:spcAft>
                <a:spcPts val="600"/>
              </a:spcAft>
            </a:pPr>
            <a:endParaRPr lang="en-US" dirty="0"/>
          </a:p>
        </p:txBody>
      </p:sp>
      <p:sp>
        <p:nvSpPr>
          <p:cNvPr id="5" name="Text Placeholder 4">
            <a:extLst>
              <a:ext uri="{FF2B5EF4-FFF2-40B4-BE49-F238E27FC236}">
                <a16:creationId xmlns:a16="http://schemas.microsoft.com/office/drawing/2014/main" id="{8CBB6AC2-9387-4AD2-9268-BE2046A91443}"/>
              </a:ext>
            </a:extLst>
          </p:cNvPr>
          <p:cNvSpPr>
            <a:spLocks noGrp="1"/>
          </p:cNvSpPr>
          <p:nvPr>
            <p:ph type="body" idx="28"/>
          </p:nvPr>
        </p:nvSpPr>
        <p:spPr>
          <a:xfrm>
            <a:off x="685799" y="386242"/>
            <a:ext cx="7676347" cy="451948"/>
          </a:xfrm>
        </p:spPr>
        <p:txBody>
          <a:bodyPr/>
          <a:lstStyle/>
          <a:p>
            <a:r>
              <a:rPr lang="en-US"/>
              <a:t>Attributes and Experiences:  Experiences by Gender</a:t>
            </a:r>
          </a:p>
        </p:txBody>
      </p:sp>
      <p:graphicFrame>
        <p:nvGraphicFramePr>
          <p:cNvPr id="10" name="Content Placeholder 13">
            <a:extLst>
              <a:ext uri="{FF2B5EF4-FFF2-40B4-BE49-F238E27FC236}">
                <a16:creationId xmlns:a16="http://schemas.microsoft.com/office/drawing/2014/main" id="{26872841-4E6C-40E8-9437-ECC490434617}"/>
              </a:ext>
            </a:extLst>
          </p:cNvPr>
          <p:cNvGraphicFramePr>
            <a:graphicFrameLocks noGrp="1"/>
          </p:cNvGraphicFramePr>
          <p:nvPr>
            <p:ph sz="quarter" idx="15"/>
            <p:extLst>
              <p:ext uri="{D42A27DB-BD31-4B8C-83A1-F6EECF244321}">
                <p14:modId xmlns:p14="http://schemas.microsoft.com/office/powerpoint/2010/main" val="647690806"/>
              </p:ext>
            </p:extLst>
          </p:nvPr>
        </p:nvGraphicFramePr>
        <p:xfrm>
          <a:off x="501110" y="2081966"/>
          <a:ext cx="1866901" cy="10115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3">
            <a:extLst>
              <a:ext uri="{FF2B5EF4-FFF2-40B4-BE49-F238E27FC236}">
                <a16:creationId xmlns:a16="http://schemas.microsoft.com/office/drawing/2014/main" id="{A3D936EB-E77D-45B7-9B31-D9B6A49E008C}"/>
              </a:ext>
            </a:extLst>
          </p:cNvPr>
          <p:cNvGraphicFramePr>
            <a:graphicFrameLocks/>
          </p:cNvGraphicFramePr>
          <p:nvPr>
            <p:extLst>
              <p:ext uri="{D42A27DB-BD31-4B8C-83A1-F6EECF244321}">
                <p14:modId xmlns:p14="http://schemas.microsoft.com/office/powerpoint/2010/main" val="4040325749"/>
              </p:ext>
            </p:extLst>
          </p:nvPr>
        </p:nvGraphicFramePr>
        <p:xfrm>
          <a:off x="1731311" y="2087717"/>
          <a:ext cx="1483963" cy="101157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BF357A7-3DF3-4429-9600-5D71113D94C3}"/>
              </a:ext>
            </a:extLst>
          </p:cNvPr>
          <p:cNvSpPr txBox="1"/>
          <p:nvPr/>
        </p:nvSpPr>
        <p:spPr>
          <a:xfrm>
            <a:off x="696014" y="1737021"/>
            <a:ext cx="2835462" cy="423129"/>
          </a:xfrm>
          <a:prstGeom prst="rect">
            <a:avLst/>
          </a:prstGeom>
          <a:noFill/>
        </p:spPr>
        <p:txBody>
          <a:bodyPr wrap="square" lIns="0" tIns="0" rIns="0" bIns="0" rtlCol="0">
            <a:spAutoFit/>
          </a:bodyPr>
          <a:lstStyle/>
          <a:p>
            <a:pPr>
              <a:lnSpc>
                <a:spcPct val="120000"/>
              </a:lnSpc>
            </a:pPr>
            <a:r>
              <a:rPr lang="en-US" sz="1200">
                <a:solidFill>
                  <a:schemeClr val="tx2"/>
                </a:solidFill>
              </a:rPr>
              <a:t>I have received unwelcome comments about my looks and/or attire.</a:t>
            </a:r>
          </a:p>
        </p:txBody>
      </p:sp>
      <p:graphicFrame>
        <p:nvGraphicFramePr>
          <p:cNvPr id="15" name="Content Placeholder 13">
            <a:extLst>
              <a:ext uri="{FF2B5EF4-FFF2-40B4-BE49-F238E27FC236}">
                <a16:creationId xmlns:a16="http://schemas.microsoft.com/office/drawing/2014/main" id="{96A59B45-B1E8-4709-94FD-D10A4E0C3316}"/>
              </a:ext>
            </a:extLst>
          </p:cNvPr>
          <p:cNvGraphicFramePr>
            <a:graphicFrameLocks/>
          </p:cNvGraphicFramePr>
          <p:nvPr>
            <p:extLst>
              <p:ext uri="{D42A27DB-BD31-4B8C-83A1-F6EECF244321}">
                <p14:modId xmlns:p14="http://schemas.microsoft.com/office/powerpoint/2010/main" val="3635883855"/>
              </p:ext>
            </p:extLst>
          </p:nvPr>
        </p:nvGraphicFramePr>
        <p:xfrm>
          <a:off x="739558" y="3623536"/>
          <a:ext cx="1396872" cy="10362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13">
            <a:extLst>
              <a:ext uri="{FF2B5EF4-FFF2-40B4-BE49-F238E27FC236}">
                <a16:creationId xmlns:a16="http://schemas.microsoft.com/office/drawing/2014/main" id="{71459D8D-BD19-4A9B-BBD1-8E8C3456AE7E}"/>
              </a:ext>
            </a:extLst>
          </p:cNvPr>
          <p:cNvGraphicFramePr>
            <a:graphicFrameLocks/>
          </p:cNvGraphicFramePr>
          <p:nvPr>
            <p:extLst>
              <p:ext uri="{D42A27DB-BD31-4B8C-83A1-F6EECF244321}">
                <p14:modId xmlns:p14="http://schemas.microsoft.com/office/powerpoint/2010/main" val="4091461979"/>
              </p:ext>
            </p:extLst>
          </p:nvPr>
        </p:nvGraphicFramePr>
        <p:xfrm>
          <a:off x="1539430" y="3623536"/>
          <a:ext cx="1866901" cy="1036295"/>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6D32B1CE-A61E-431D-828D-95425FC81068}"/>
              </a:ext>
            </a:extLst>
          </p:cNvPr>
          <p:cNvSpPr txBox="1"/>
          <p:nvPr/>
        </p:nvSpPr>
        <p:spPr>
          <a:xfrm>
            <a:off x="696015" y="3325314"/>
            <a:ext cx="2517433" cy="423129"/>
          </a:xfrm>
          <a:prstGeom prst="rect">
            <a:avLst/>
          </a:prstGeom>
          <a:noFill/>
        </p:spPr>
        <p:txBody>
          <a:bodyPr wrap="square" lIns="0" tIns="0" rIns="0" bIns="0" rtlCol="0">
            <a:spAutoFit/>
          </a:bodyPr>
          <a:lstStyle/>
          <a:p>
            <a:pPr>
              <a:lnSpc>
                <a:spcPct val="120000"/>
              </a:lnSpc>
            </a:pPr>
            <a:r>
              <a:rPr lang="en-US" sz="1200">
                <a:solidFill>
                  <a:schemeClr val="tx2"/>
                </a:solidFill>
              </a:rPr>
              <a:t>I have felt as if I represent my gender in what I say or do.</a:t>
            </a:r>
          </a:p>
        </p:txBody>
      </p:sp>
      <p:sp>
        <p:nvSpPr>
          <p:cNvPr id="19" name="TextBox 18">
            <a:extLst>
              <a:ext uri="{FF2B5EF4-FFF2-40B4-BE49-F238E27FC236}">
                <a16:creationId xmlns:a16="http://schemas.microsoft.com/office/drawing/2014/main" id="{EE8D1D9C-EEAC-4A4E-8C96-FC60EB898049}"/>
              </a:ext>
            </a:extLst>
          </p:cNvPr>
          <p:cNvSpPr txBox="1"/>
          <p:nvPr/>
        </p:nvSpPr>
        <p:spPr>
          <a:xfrm>
            <a:off x="696014" y="4962525"/>
            <a:ext cx="2710317" cy="369332"/>
          </a:xfrm>
          <a:prstGeom prst="rect">
            <a:avLst/>
          </a:prstGeom>
          <a:noFill/>
        </p:spPr>
        <p:txBody>
          <a:bodyPr wrap="square" lIns="0" tIns="0" rIns="0" bIns="0" rtlCol="0">
            <a:spAutoFit/>
          </a:bodyPr>
          <a:lstStyle/>
          <a:p>
            <a:r>
              <a:rPr lang="en-US" sz="1200" dirty="0">
                <a:solidFill>
                  <a:schemeClr val="tx2"/>
                </a:solidFill>
              </a:rPr>
              <a:t>I have thought about how my gender affects how people perceive me.</a:t>
            </a:r>
          </a:p>
        </p:txBody>
      </p:sp>
      <p:graphicFrame>
        <p:nvGraphicFramePr>
          <p:cNvPr id="20" name="Content Placeholder 13">
            <a:extLst>
              <a:ext uri="{FF2B5EF4-FFF2-40B4-BE49-F238E27FC236}">
                <a16:creationId xmlns:a16="http://schemas.microsoft.com/office/drawing/2014/main" id="{92B305EE-90D1-4D10-A67A-5EAD61ACEBEC}"/>
              </a:ext>
            </a:extLst>
          </p:cNvPr>
          <p:cNvGraphicFramePr>
            <a:graphicFrameLocks/>
          </p:cNvGraphicFramePr>
          <p:nvPr>
            <p:extLst>
              <p:ext uri="{D42A27DB-BD31-4B8C-83A1-F6EECF244321}">
                <p14:modId xmlns:p14="http://schemas.microsoft.com/office/powerpoint/2010/main" val="2788926973"/>
              </p:ext>
            </p:extLst>
          </p:nvPr>
        </p:nvGraphicFramePr>
        <p:xfrm>
          <a:off x="696014" y="5262226"/>
          <a:ext cx="1483963" cy="10115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ontent Placeholder 13">
            <a:extLst>
              <a:ext uri="{FF2B5EF4-FFF2-40B4-BE49-F238E27FC236}">
                <a16:creationId xmlns:a16="http://schemas.microsoft.com/office/drawing/2014/main" id="{E1B0D454-F2E4-4088-B404-9ED0031E331A}"/>
              </a:ext>
            </a:extLst>
          </p:cNvPr>
          <p:cNvGraphicFramePr>
            <a:graphicFrameLocks/>
          </p:cNvGraphicFramePr>
          <p:nvPr>
            <p:extLst>
              <p:ext uri="{D42A27DB-BD31-4B8C-83A1-F6EECF244321}">
                <p14:modId xmlns:p14="http://schemas.microsoft.com/office/powerpoint/2010/main" val="1648929222"/>
              </p:ext>
            </p:extLst>
          </p:nvPr>
        </p:nvGraphicFramePr>
        <p:xfrm>
          <a:off x="1826193" y="5262226"/>
          <a:ext cx="1483963" cy="1011572"/>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23">
            <a:extLst>
              <a:ext uri="{FF2B5EF4-FFF2-40B4-BE49-F238E27FC236}">
                <a16:creationId xmlns:a16="http://schemas.microsoft.com/office/drawing/2014/main" id="{4DE4C023-2CC7-4DF1-99B3-3463E6DC3ECF}"/>
              </a:ext>
            </a:extLst>
          </p:cNvPr>
          <p:cNvSpPr txBox="1"/>
          <p:nvPr/>
        </p:nvSpPr>
        <p:spPr>
          <a:xfrm>
            <a:off x="3700516" y="1735079"/>
            <a:ext cx="2294468" cy="423129"/>
          </a:xfrm>
          <a:prstGeom prst="rect">
            <a:avLst/>
          </a:prstGeom>
          <a:noFill/>
        </p:spPr>
        <p:txBody>
          <a:bodyPr wrap="square" lIns="0" tIns="0" rIns="0" bIns="0" rtlCol="0">
            <a:spAutoFit/>
          </a:bodyPr>
          <a:lstStyle/>
          <a:p>
            <a:pPr>
              <a:lnSpc>
                <a:spcPct val="120000"/>
              </a:lnSpc>
            </a:pPr>
            <a:r>
              <a:rPr lang="en-US" sz="1200">
                <a:solidFill>
                  <a:schemeClr val="tx2"/>
                </a:solidFill>
              </a:rPr>
              <a:t>I have experienced gender-based discrimination.</a:t>
            </a:r>
          </a:p>
        </p:txBody>
      </p:sp>
      <p:graphicFrame>
        <p:nvGraphicFramePr>
          <p:cNvPr id="25" name="Content Placeholder 13">
            <a:extLst>
              <a:ext uri="{FF2B5EF4-FFF2-40B4-BE49-F238E27FC236}">
                <a16:creationId xmlns:a16="http://schemas.microsoft.com/office/drawing/2014/main" id="{14695D53-9F9F-4651-8519-8DBC82E0A0AF}"/>
              </a:ext>
            </a:extLst>
          </p:cNvPr>
          <p:cNvGraphicFramePr>
            <a:graphicFrameLocks/>
          </p:cNvGraphicFramePr>
          <p:nvPr>
            <p:extLst>
              <p:ext uri="{D42A27DB-BD31-4B8C-83A1-F6EECF244321}">
                <p14:modId xmlns:p14="http://schemas.microsoft.com/office/powerpoint/2010/main" val="72478134"/>
              </p:ext>
            </p:extLst>
          </p:nvPr>
        </p:nvGraphicFramePr>
        <p:xfrm>
          <a:off x="3039870" y="2062104"/>
          <a:ext cx="1866901" cy="10115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6" name="Content Placeholder 13">
            <a:extLst>
              <a:ext uri="{FF2B5EF4-FFF2-40B4-BE49-F238E27FC236}">
                <a16:creationId xmlns:a16="http://schemas.microsoft.com/office/drawing/2014/main" id="{1F419322-4F7C-484B-8B40-8057B2F86DB1}"/>
              </a:ext>
            </a:extLst>
          </p:cNvPr>
          <p:cNvGraphicFramePr>
            <a:graphicFrameLocks/>
          </p:cNvGraphicFramePr>
          <p:nvPr>
            <p:extLst>
              <p:ext uri="{D42A27DB-BD31-4B8C-83A1-F6EECF244321}">
                <p14:modId xmlns:p14="http://schemas.microsoft.com/office/powerpoint/2010/main" val="2201159164"/>
              </p:ext>
            </p:extLst>
          </p:nvPr>
        </p:nvGraphicFramePr>
        <p:xfrm>
          <a:off x="4324923" y="2050279"/>
          <a:ext cx="1866901" cy="101157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7" name="Content Placeholder 13">
            <a:extLst>
              <a:ext uri="{FF2B5EF4-FFF2-40B4-BE49-F238E27FC236}">
                <a16:creationId xmlns:a16="http://schemas.microsoft.com/office/drawing/2014/main" id="{8E2C20C9-62C1-4F45-9C53-6ADD3D9DB0D3}"/>
              </a:ext>
            </a:extLst>
          </p:cNvPr>
          <p:cNvGraphicFramePr>
            <a:graphicFrameLocks/>
          </p:cNvGraphicFramePr>
          <p:nvPr>
            <p:extLst>
              <p:ext uri="{D42A27DB-BD31-4B8C-83A1-F6EECF244321}">
                <p14:modId xmlns:p14="http://schemas.microsoft.com/office/powerpoint/2010/main" val="3827571120"/>
              </p:ext>
            </p:extLst>
          </p:nvPr>
        </p:nvGraphicFramePr>
        <p:xfrm>
          <a:off x="3213449" y="3635897"/>
          <a:ext cx="1938044" cy="101157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8" name="Content Placeholder 13">
            <a:extLst>
              <a:ext uri="{FF2B5EF4-FFF2-40B4-BE49-F238E27FC236}">
                <a16:creationId xmlns:a16="http://schemas.microsoft.com/office/drawing/2014/main" id="{21346D26-4AE0-4D1D-A305-5F74EBD07220}"/>
              </a:ext>
            </a:extLst>
          </p:cNvPr>
          <p:cNvGraphicFramePr>
            <a:graphicFrameLocks/>
          </p:cNvGraphicFramePr>
          <p:nvPr>
            <p:extLst>
              <p:ext uri="{D42A27DB-BD31-4B8C-83A1-F6EECF244321}">
                <p14:modId xmlns:p14="http://schemas.microsoft.com/office/powerpoint/2010/main" val="1396157523"/>
              </p:ext>
            </p:extLst>
          </p:nvPr>
        </p:nvGraphicFramePr>
        <p:xfrm>
          <a:off x="4121989" y="3748442"/>
          <a:ext cx="1866901" cy="1011572"/>
        </p:xfrm>
        <a:graphic>
          <a:graphicData uri="http://schemas.openxmlformats.org/drawingml/2006/chart">
            <c:chart xmlns:c="http://schemas.openxmlformats.org/drawingml/2006/chart" xmlns:r="http://schemas.openxmlformats.org/officeDocument/2006/relationships" r:id="rId11"/>
          </a:graphicData>
        </a:graphic>
      </p:graphicFrame>
      <p:sp>
        <p:nvSpPr>
          <p:cNvPr id="29" name="TextBox 28">
            <a:extLst>
              <a:ext uri="{FF2B5EF4-FFF2-40B4-BE49-F238E27FC236}">
                <a16:creationId xmlns:a16="http://schemas.microsoft.com/office/drawing/2014/main" id="{19FC24F0-9665-4004-B7F4-D4568ACFE52A}"/>
              </a:ext>
            </a:extLst>
          </p:cNvPr>
          <p:cNvSpPr txBox="1"/>
          <p:nvPr/>
        </p:nvSpPr>
        <p:spPr>
          <a:xfrm>
            <a:off x="3694607" y="3325313"/>
            <a:ext cx="2142802" cy="423129"/>
          </a:xfrm>
          <a:prstGeom prst="rect">
            <a:avLst/>
          </a:prstGeom>
          <a:noFill/>
        </p:spPr>
        <p:txBody>
          <a:bodyPr wrap="square" lIns="0" tIns="0" rIns="0" bIns="0" rtlCol="0">
            <a:spAutoFit/>
          </a:bodyPr>
          <a:lstStyle/>
          <a:p>
            <a:pPr>
              <a:lnSpc>
                <a:spcPct val="120000"/>
              </a:lnSpc>
            </a:pPr>
            <a:r>
              <a:rPr lang="en-US" sz="1200">
                <a:solidFill>
                  <a:schemeClr val="tx2"/>
                </a:solidFill>
              </a:rPr>
              <a:t>I have experienced sexual harassment.</a:t>
            </a:r>
          </a:p>
        </p:txBody>
      </p:sp>
      <p:sp>
        <p:nvSpPr>
          <p:cNvPr id="22" name="TextBox 21">
            <a:extLst>
              <a:ext uri="{FF2B5EF4-FFF2-40B4-BE49-F238E27FC236}">
                <a16:creationId xmlns:a16="http://schemas.microsoft.com/office/drawing/2014/main" id="{603D3B19-CEBC-4389-B459-F55386652ED0}"/>
              </a:ext>
            </a:extLst>
          </p:cNvPr>
          <p:cNvSpPr txBox="1"/>
          <p:nvPr/>
        </p:nvSpPr>
        <p:spPr>
          <a:xfrm>
            <a:off x="975817" y="6285120"/>
            <a:ext cx="924355" cy="335989"/>
          </a:xfrm>
          <a:prstGeom prst="rect">
            <a:avLst/>
          </a:prstGeom>
          <a:noFill/>
        </p:spPr>
        <p:txBody>
          <a:bodyPr wrap="square" lIns="0" tIns="0" rIns="0" bIns="0" rtlCol="0">
            <a:spAutoFit/>
          </a:bodyPr>
          <a:lstStyle/>
          <a:p>
            <a:pPr>
              <a:lnSpc>
                <a:spcPct val="120000"/>
              </a:lnSpc>
            </a:pPr>
            <a:r>
              <a:rPr lang="en-US" sz="2000" b="1">
                <a:solidFill>
                  <a:srgbClr val="C7B05D"/>
                </a:solidFill>
              </a:rPr>
              <a:t>Women</a:t>
            </a:r>
            <a:r>
              <a:rPr lang="en-US">
                <a:solidFill>
                  <a:schemeClr val="tx2"/>
                </a:solidFill>
              </a:rPr>
              <a:t> </a:t>
            </a:r>
          </a:p>
        </p:txBody>
      </p:sp>
      <p:sp>
        <p:nvSpPr>
          <p:cNvPr id="23" name="TextBox 22">
            <a:extLst>
              <a:ext uri="{FF2B5EF4-FFF2-40B4-BE49-F238E27FC236}">
                <a16:creationId xmlns:a16="http://schemas.microsoft.com/office/drawing/2014/main" id="{9F65D5CC-3033-4BCF-97DB-E32FCCF7A9D7}"/>
              </a:ext>
            </a:extLst>
          </p:cNvPr>
          <p:cNvSpPr txBox="1"/>
          <p:nvPr/>
        </p:nvSpPr>
        <p:spPr>
          <a:xfrm>
            <a:off x="2215724" y="6285120"/>
            <a:ext cx="704899" cy="335989"/>
          </a:xfrm>
          <a:prstGeom prst="rect">
            <a:avLst/>
          </a:prstGeom>
          <a:noFill/>
        </p:spPr>
        <p:txBody>
          <a:bodyPr wrap="square" lIns="0" tIns="0" rIns="0" bIns="0" rtlCol="0">
            <a:spAutoFit/>
          </a:bodyPr>
          <a:lstStyle/>
          <a:p>
            <a:pPr>
              <a:lnSpc>
                <a:spcPct val="120000"/>
              </a:lnSpc>
            </a:pPr>
            <a:r>
              <a:rPr lang="en-US" sz="2000" b="1" dirty="0">
                <a:solidFill>
                  <a:srgbClr val="6B9D9C"/>
                </a:solidFill>
              </a:rPr>
              <a:t>Men</a:t>
            </a:r>
            <a:r>
              <a:rPr lang="en-US" dirty="0">
                <a:solidFill>
                  <a:schemeClr val="tx2"/>
                </a:solidFill>
              </a:rPr>
              <a:t> </a:t>
            </a:r>
          </a:p>
        </p:txBody>
      </p:sp>
      <p:sp>
        <p:nvSpPr>
          <p:cNvPr id="30" name="TextBox 29">
            <a:extLst>
              <a:ext uri="{FF2B5EF4-FFF2-40B4-BE49-F238E27FC236}">
                <a16:creationId xmlns:a16="http://schemas.microsoft.com/office/drawing/2014/main" id="{5D547823-426D-44E5-82F9-AC838E09667A}"/>
              </a:ext>
            </a:extLst>
          </p:cNvPr>
          <p:cNvSpPr txBox="1"/>
          <p:nvPr/>
        </p:nvSpPr>
        <p:spPr>
          <a:xfrm>
            <a:off x="5030525" y="4833662"/>
            <a:ext cx="704899" cy="335989"/>
          </a:xfrm>
          <a:prstGeom prst="rect">
            <a:avLst/>
          </a:prstGeom>
          <a:noFill/>
        </p:spPr>
        <p:txBody>
          <a:bodyPr wrap="square" lIns="0" tIns="0" rIns="0" bIns="0" rtlCol="0">
            <a:spAutoFit/>
          </a:bodyPr>
          <a:lstStyle/>
          <a:p>
            <a:pPr>
              <a:lnSpc>
                <a:spcPct val="120000"/>
              </a:lnSpc>
            </a:pPr>
            <a:r>
              <a:rPr lang="en-US" sz="2000" b="1">
                <a:solidFill>
                  <a:srgbClr val="6B9D9C"/>
                </a:solidFill>
              </a:rPr>
              <a:t>Men</a:t>
            </a:r>
            <a:r>
              <a:rPr lang="en-US">
                <a:solidFill>
                  <a:schemeClr val="tx2"/>
                </a:solidFill>
              </a:rPr>
              <a:t> </a:t>
            </a:r>
          </a:p>
        </p:txBody>
      </p:sp>
      <p:sp>
        <p:nvSpPr>
          <p:cNvPr id="31" name="TextBox 30">
            <a:extLst>
              <a:ext uri="{FF2B5EF4-FFF2-40B4-BE49-F238E27FC236}">
                <a16:creationId xmlns:a16="http://schemas.microsoft.com/office/drawing/2014/main" id="{7159B0A0-3C1B-4371-BAC1-BC83B422686C}"/>
              </a:ext>
            </a:extLst>
          </p:cNvPr>
          <p:cNvSpPr txBox="1"/>
          <p:nvPr/>
        </p:nvSpPr>
        <p:spPr>
          <a:xfrm>
            <a:off x="3841653" y="4833661"/>
            <a:ext cx="924355" cy="335989"/>
          </a:xfrm>
          <a:prstGeom prst="rect">
            <a:avLst/>
          </a:prstGeom>
          <a:noFill/>
        </p:spPr>
        <p:txBody>
          <a:bodyPr wrap="square" lIns="0" tIns="0" rIns="0" bIns="0" rtlCol="0">
            <a:spAutoFit/>
          </a:bodyPr>
          <a:lstStyle/>
          <a:p>
            <a:pPr>
              <a:lnSpc>
                <a:spcPct val="120000"/>
              </a:lnSpc>
            </a:pPr>
            <a:r>
              <a:rPr lang="en-US" sz="2000" b="1">
                <a:solidFill>
                  <a:srgbClr val="C7B05D"/>
                </a:solidFill>
              </a:rPr>
              <a:t>Women</a:t>
            </a:r>
            <a:r>
              <a:rPr lang="en-US">
                <a:solidFill>
                  <a:schemeClr val="tx2"/>
                </a:solidFill>
              </a:rPr>
              <a:t> </a:t>
            </a:r>
          </a:p>
        </p:txBody>
      </p:sp>
      <p:pic>
        <p:nvPicPr>
          <p:cNvPr id="34" name="Picture 33"/>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6397013" y="6200382"/>
            <a:ext cx="1718449" cy="505510"/>
          </a:xfrm>
          <a:prstGeom prst="rect">
            <a:avLst/>
          </a:prstGeom>
        </p:spPr>
      </p:pic>
      <p:sp>
        <p:nvSpPr>
          <p:cNvPr id="36" name="TextBox 35"/>
          <p:cNvSpPr txBox="1">
            <a:spLocks noGrp="1" noRot="1" noMove="1" noResize="1" noEditPoints="1" noAdjustHandles="1" noChangeArrowheads="1" noChangeShapeType="1"/>
          </p:cNvSpPr>
          <p:nvPr/>
        </p:nvSpPr>
        <p:spPr>
          <a:xfrm>
            <a:off x="8339945" y="6571496"/>
            <a:ext cx="299102" cy="134396"/>
          </a:xfrm>
          <a:prstGeom prst="rect">
            <a:avLst/>
          </a:prstGeom>
          <a:noFill/>
        </p:spPr>
        <p:txBody>
          <a:bodyPr wrap="square" lIns="0" tIns="0" rIns="0" bIns="0" rtlCol="0">
            <a:spAutoFit/>
          </a:bodyPr>
          <a:lstStyle/>
          <a:p>
            <a:pPr>
              <a:lnSpc>
                <a:spcPct val="120000"/>
              </a:lnSpc>
            </a:pPr>
            <a:r>
              <a:rPr lang="en-US" sz="800" dirty="0">
                <a:solidFill>
                  <a:schemeClr val="tx2">
                    <a:lumMod val="60000"/>
                    <a:lumOff val="40000"/>
                  </a:schemeClr>
                </a:solidFill>
              </a:rPr>
              <a:t>45</a:t>
            </a:r>
          </a:p>
        </p:txBody>
      </p:sp>
    </p:spTree>
    <p:extLst>
      <p:ext uri="{BB962C8B-B14F-4D97-AF65-F5344CB8AC3E}">
        <p14:creationId xmlns:p14="http://schemas.microsoft.com/office/powerpoint/2010/main" val="376870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DB01-C714-42EE-9A66-C04714DDD4B3}"/>
              </a:ext>
            </a:extLst>
          </p:cNvPr>
          <p:cNvSpPr>
            <a:spLocks noGrp="1"/>
          </p:cNvSpPr>
          <p:nvPr>
            <p:ph type="title"/>
          </p:nvPr>
        </p:nvSpPr>
        <p:spPr/>
        <p:txBody>
          <a:bodyPr/>
          <a:lstStyle/>
          <a:p>
            <a:r>
              <a:rPr lang="en-US" sz="2800" dirty="0"/>
              <a:t>Word and Service Participants’ Actions Taken Concerning Inclusive Language That Were Received “Quite Well”</a:t>
            </a:r>
          </a:p>
        </p:txBody>
      </p:sp>
      <p:sp>
        <p:nvSpPr>
          <p:cNvPr id="4" name="Content Placeholder 3">
            <a:extLst>
              <a:ext uri="{FF2B5EF4-FFF2-40B4-BE49-F238E27FC236}">
                <a16:creationId xmlns:a16="http://schemas.microsoft.com/office/drawing/2014/main" id="{62F99373-6776-4AD0-B0D5-7DC2051B3478}"/>
              </a:ext>
            </a:extLst>
          </p:cNvPr>
          <p:cNvSpPr>
            <a:spLocks noGrp="1"/>
          </p:cNvSpPr>
          <p:nvPr>
            <p:ph sz="quarter" idx="16"/>
          </p:nvPr>
        </p:nvSpPr>
        <p:spPr>
          <a:xfrm>
            <a:off x="5826034" y="2209800"/>
            <a:ext cx="2632166" cy="3347208"/>
          </a:xfrm>
        </p:spPr>
        <p:txBody>
          <a:bodyPr vert="horz" lIns="0" tIns="0" rIns="0" bIns="0" rtlCol="0" anchor="t">
            <a:noAutofit/>
          </a:bodyPr>
          <a:lstStyle/>
          <a:p>
            <a:pPr>
              <a:lnSpc>
                <a:spcPct val="100000"/>
              </a:lnSpc>
              <a:spcAft>
                <a:spcPts val="600"/>
              </a:spcAft>
            </a:pPr>
            <a:r>
              <a:rPr lang="en-US" sz="1200" dirty="0">
                <a:solidFill>
                  <a:schemeClr val="accent1"/>
                </a:solidFill>
              </a:rPr>
              <a:t>The next section asked about actions participants had taken concerning inclusive language and how they were received in their congregation or ministry setting.</a:t>
            </a:r>
          </a:p>
          <a:p>
            <a:pPr>
              <a:lnSpc>
                <a:spcPct val="100000"/>
              </a:lnSpc>
              <a:spcAft>
                <a:spcPts val="600"/>
              </a:spcAft>
            </a:pPr>
            <a:r>
              <a:rPr lang="en-US" sz="1200" dirty="0">
                <a:solidFill>
                  <a:schemeClr val="accent1"/>
                </a:solidFill>
              </a:rPr>
              <a:t>Four possible outcomes were listed for each action: “I have taken this action”; “I have taken this action and it was received poorly”; “I have taken this action and it was received neither poorly nor well”; “I have taken this action and it was received quite well.”</a:t>
            </a:r>
          </a:p>
          <a:p>
            <a:pPr>
              <a:lnSpc>
                <a:spcPct val="100000"/>
              </a:lnSpc>
              <a:spcAft>
                <a:spcPts val="600"/>
              </a:spcAft>
              <a:buNone/>
            </a:pPr>
            <a:r>
              <a:rPr lang="en-US" sz="1200" dirty="0">
                <a:solidFill>
                  <a:schemeClr val="accent1"/>
                </a:solidFill>
              </a:rPr>
              <a:t>For those who took each action and it was received quite well, 45% of participants increased the use of gender-neutral language/imagery in preaching or in other examples, while about 43% decreased the use of masculine language/imagery in preaching or in other examples.</a:t>
            </a:r>
          </a:p>
        </p:txBody>
      </p:sp>
      <p:sp>
        <p:nvSpPr>
          <p:cNvPr id="5" name="Text Placeholder 4">
            <a:extLst>
              <a:ext uri="{FF2B5EF4-FFF2-40B4-BE49-F238E27FC236}">
                <a16:creationId xmlns:a16="http://schemas.microsoft.com/office/drawing/2014/main" id="{6BFA96C4-E463-476B-A76F-79DAB70A0111}"/>
              </a:ext>
            </a:extLst>
          </p:cNvPr>
          <p:cNvSpPr>
            <a:spLocks noGrp="1"/>
          </p:cNvSpPr>
          <p:nvPr>
            <p:ph type="body" idx="28"/>
          </p:nvPr>
        </p:nvSpPr>
        <p:spPr/>
        <p:txBody>
          <a:bodyPr/>
          <a:lstStyle/>
          <a:p>
            <a:r>
              <a:rPr lang="en-US"/>
              <a:t>Attitudes and Experiences:  Inclusive Language</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graphicFrame>
        <p:nvGraphicFramePr>
          <p:cNvPr id="10" name="Chart 9">
            <a:extLst>
              <a:ext uri="{FF2B5EF4-FFF2-40B4-BE49-F238E27FC236}">
                <a16:creationId xmlns:a16="http://schemas.microsoft.com/office/drawing/2014/main" id="{2AEC0273-517D-8974-5045-523E120ED90B}"/>
              </a:ext>
            </a:extLst>
          </p:cNvPr>
          <p:cNvGraphicFramePr>
            <a:graphicFrameLocks/>
          </p:cNvGraphicFramePr>
          <p:nvPr>
            <p:extLst>
              <p:ext uri="{D42A27DB-BD31-4B8C-83A1-F6EECF244321}">
                <p14:modId xmlns:p14="http://schemas.microsoft.com/office/powerpoint/2010/main" val="2320538233"/>
              </p:ext>
            </p:extLst>
          </p:nvPr>
        </p:nvGraphicFramePr>
        <p:xfrm>
          <a:off x="330926" y="2162328"/>
          <a:ext cx="5390605" cy="38546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651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30D1-B9DC-4619-8361-CE7F11161EDD}"/>
              </a:ext>
            </a:extLst>
          </p:cNvPr>
          <p:cNvSpPr>
            <a:spLocks noGrp="1"/>
          </p:cNvSpPr>
          <p:nvPr>
            <p:ph type="title"/>
          </p:nvPr>
        </p:nvSpPr>
        <p:spPr/>
        <p:txBody>
          <a:bodyPr/>
          <a:lstStyle/>
          <a:p>
            <a:r>
              <a:rPr lang="en-US" sz="2800"/>
              <a:t>Top Three Actions Related to Inclusive Language</a:t>
            </a:r>
          </a:p>
        </p:txBody>
      </p:sp>
      <p:sp>
        <p:nvSpPr>
          <p:cNvPr id="4" name="Content Placeholder 3">
            <a:extLst>
              <a:ext uri="{FF2B5EF4-FFF2-40B4-BE49-F238E27FC236}">
                <a16:creationId xmlns:a16="http://schemas.microsoft.com/office/drawing/2014/main" id="{30C59DD1-A5C2-443E-A425-3D9512CC73F7}"/>
              </a:ext>
            </a:extLst>
          </p:cNvPr>
          <p:cNvSpPr>
            <a:spLocks noGrp="1"/>
          </p:cNvSpPr>
          <p:nvPr>
            <p:ph sz="quarter" idx="16"/>
          </p:nvPr>
        </p:nvSpPr>
        <p:spPr>
          <a:xfrm>
            <a:off x="5753100" y="1905000"/>
            <a:ext cx="2705100" cy="3791845"/>
          </a:xfrm>
        </p:spPr>
        <p:txBody>
          <a:bodyPr/>
          <a:lstStyle/>
          <a:p>
            <a:pPr>
              <a:lnSpc>
                <a:spcPct val="100000"/>
              </a:lnSpc>
              <a:spcAft>
                <a:spcPts val="600"/>
              </a:spcAft>
            </a:pPr>
            <a:r>
              <a:rPr lang="en-US" sz="1200" dirty="0">
                <a:solidFill>
                  <a:schemeClr val="accent1"/>
                </a:solidFill>
              </a:rPr>
              <a:t>The three most common actions taken related to the use of inclusive language are the following:</a:t>
            </a:r>
          </a:p>
          <a:p>
            <a:pPr marL="171450" lvl="1" indent="-171450">
              <a:spcBef>
                <a:spcPts val="600"/>
              </a:spcBef>
              <a:spcAft>
                <a:spcPts val="0"/>
              </a:spcAft>
              <a:buFont typeface="Wingdings" panose="05000000000000000000" pitchFamily="2" charset="2"/>
              <a:buChar char="§"/>
            </a:pPr>
            <a:r>
              <a:rPr lang="en-US" sz="1200" dirty="0">
                <a:solidFill>
                  <a:schemeClr val="accent1"/>
                </a:solidFill>
              </a:rPr>
              <a:t>Decreasing the use of masculine language/imagery in preaching or in other examples.</a:t>
            </a:r>
          </a:p>
          <a:p>
            <a:pPr marL="171450" lvl="1" indent="-171450">
              <a:spcBef>
                <a:spcPts val="600"/>
              </a:spcBef>
              <a:spcAft>
                <a:spcPts val="0"/>
              </a:spcAft>
              <a:buFont typeface="Wingdings" panose="05000000000000000000" pitchFamily="2" charset="2"/>
              <a:buChar char="§"/>
            </a:pPr>
            <a:r>
              <a:rPr lang="en-US" sz="1200" dirty="0">
                <a:solidFill>
                  <a:schemeClr val="accent1"/>
                </a:solidFill>
              </a:rPr>
              <a:t>Increasing the use of feminine language/imagery in preaching or in other examples.</a:t>
            </a:r>
          </a:p>
          <a:p>
            <a:pPr marL="171450" lvl="1" indent="-171450">
              <a:spcBef>
                <a:spcPts val="600"/>
              </a:spcBef>
              <a:spcAft>
                <a:spcPts val="0"/>
              </a:spcAft>
              <a:buFont typeface="Wingdings" panose="05000000000000000000" pitchFamily="2" charset="2"/>
              <a:buChar char="§"/>
            </a:pPr>
            <a:r>
              <a:rPr lang="en-US" sz="1200" dirty="0">
                <a:solidFill>
                  <a:schemeClr val="accent1"/>
                </a:solidFill>
              </a:rPr>
              <a:t>Increasing the use of gender-neutral language/imagery in preaching or in other examples.</a:t>
            </a:r>
          </a:p>
          <a:p>
            <a:pPr>
              <a:lnSpc>
                <a:spcPct val="100000"/>
              </a:lnSpc>
              <a:spcBef>
                <a:spcPts val="1200"/>
              </a:spcBef>
              <a:spcAft>
                <a:spcPts val="600"/>
              </a:spcAft>
              <a:buNone/>
            </a:pPr>
            <a:r>
              <a:rPr lang="en-US" sz="1200" dirty="0">
                <a:solidFill>
                  <a:schemeClr val="accent1"/>
                </a:solidFill>
              </a:rPr>
              <a:t>Word and Sacrament participants were significantly more likely to take these actions compared to Word and Service participants.</a:t>
            </a:r>
          </a:p>
        </p:txBody>
      </p:sp>
      <p:sp>
        <p:nvSpPr>
          <p:cNvPr id="5" name="Text Placeholder 4">
            <a:extLst>
              <a:ext uri="{FF2B5EF4-FFF2-40B4-BE49-F238E27FC236}">
                <a16:creationId xmlns:a16="http://schemas.microsoft.com/office/drawing/2014/main" id="{8ED17D3C-2957-4D22-AF37-AD253F8359F4}"/>
              </a:ext>
            </a:extLst>
          </p:cNvPr>
          <p:cNvSpPr>
            <a:spLocks noGrp="1"/>
          </p:cNvSpPr>
          <p:nvPr>
            <p:ph type="body" idx="28"/>
          </p:nvPr>
        </p:nvSpPr>
        <p:spPr/>
        <p:txBody>
          <a:bodyPr/>
          <a:lstStyle/>
          <a:p>
            <a:r>
              <a:rPr lang="en-US"/>
              <a:t>Attitudes and Experiences:  Inclusive Language</a:t>
            </a:r>
          </a:p>
        </p:txBody>
      </p:sp>
      <p:graphicFrame>
        <p:nvGraphicFramePr>
          <p:cNvPr id="8" name="Content Placeholder 7">
            <a:extLst>
              <a:ext uri="{FF2B5EF4-FFF2-40B4-BE49-F238E27FC236}">
                <a16:creationId xmlns:a16="http://schemas.microsoft.com/office/drawing/2014/main" id="{B0E44011-F1B2-5E10-A939-03BDFB737C2F}"/>
              </a:ext>
            </a:extLst>
          </p:cNvPr>
          <p:cNvGraphicFramePr>
            <a:graphicFrameLocks noGrp="1"/>
          </p:cNvGraphicFramePr>
          <p:nvPr>
            <p:ph sz="quarter" idx="15"/>
            <p:extLst>
              <p:ext uri="{D42A27DB-BD31-4B8C-83A1-F6EECF244321}">
                <p14:modId xmlns:p14="http://schemas.microsoft.com/office/powerpoint/2010/main" val="3487622985"/>
              </p:ext>
            </p:extLst>
          </p:nvPr>
        </p:nvGraphicFramePr>
        <p:xfrm>
          <a:off x="592074" y="1828800"/>
          <a:ext cx="5088834" cy="386804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63643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30D1-B9DC-4619-8361-CE7F11161EDD}"/>
              </a:ext>
            </a:extLst>
          </p:cNvPr>
          <p:cNvSpPr>
            <a:spLocks noGrp="1"/>
          </p:cNvSpPr>
          <p:nvPr>
            <p:ph type="title"/>
          </p:nvPr>
        </p:nvSpPr>
        <p:spPr/>
        <p:txBody>
          <a:bodyPr/>
          <a:lstStyle/>
          <a:p>
            <a:r>
              <a:rPr lang="en-US" sz="2800"/>
              <a:t>Top Three Actions Related to Inclusive Language Were Received “Quite Well”</a:t>
            </a:r>
          </a:p>
        </p:txBody>
      </p:sp>
      <p:sp>
        <p:nvSpPr>
          <p:cNvPr id="4" name="Content Placeholder 3">
            <a:extLst>
              <a:ext uri="{FF2B5EF4-FFF2-40B4-BE49-F238E27FC236}">
                <a16:creationId xmlns:a16="http://schemas.microsoft.com/office/drawing/2014/main" id="{30C59DD1-A5C2-443E-A425-3D9512CC73F7}"/>
              </a:ext>
            </a:extLst>
          </p:cNvPr>
          <p:cNvSpPr>
            <a:spLocks noGrp="1"/>
          </p:cNvSpPr>
          <p:nvPr>
            <p:ph sz="quarter" idx="16"/>
          </p:nvPr>
        </p:nvSpPr>
        <p:spPr>
          <a:xfrm>
            <a:off x="5753100" y="2524125"/>
            <a:ext cx="2705100" cy="3172720"/>
          </a:xfrm>
        </p:spPr>
        <p:txBody>
          <a:bodyPr/>
          <a:lstStyle/>
          <a:p>
            <a:pPr>
              <a:lnSpc>
                <a:spcPct val="100000"/>
              </a:lnSpc>
              <a:spcAft>
                <a:spcPts val="600"/>
              </a:spcAft>
            </a:pPr>
            <a:r>
              <a:rPr lang="en-US" sz="1200" dirty="0">
                <a:solidFill>
                  <a:schemeClr val="accent1"/>
                </a:solidFill>
              </a:rPr>
              <a:t>Next, we compared the responses for participants who took these actions and reported they were received “quite well.”</a:t>
            </a:r>
          </a:p>
          <a:p>
            <a:pPr>
              <a:lnSpc>
                <a:spcPct val="100000"/>
              </a:lnSpc>
              <a:spcAft>
                <a:spcPts val="600"/>
              </a:spcAft>
            </a:pPr>
            <a:r>
              <a:rPr lang="en-US" sz="1200" dirty="0">
                <a:solidFill>
                  <a:schemeClr val="accent1"/>
                </a:solidFill>
              </a:rPr>
              <a:t>There were very few differences between Word and Service participants and Word and Sacrament participants in how inclusive or gender-neutral language was received in the congregation or ministry setting.</a:t>
            </a:r>
          </a:p>
        </p:txBody>
      </p:sp>
      <p:sp>
        <p:nvSpPr>
          <p:cNvPr id="5" name="Text Placeholder 4">
            <a:extLst>
              <a:ext uri="{FF2B5EF4-FFF2-40B4-BE49-F238E27FC236}">
                <a16:creationId xmlns:a16="http://schemas.microsoft.com/office/drawing/2014/main" id="{8ED17D3C-2957-4D22-AF37-AD253F8359F4}"/>
              </a:ext>
            </a:extLst>
          </p:cNvPr>
          <p:cNvSpPr>
            <a:spLocks noGrp="1"/>
          </p:cNvSpPr>
          <p:nvPr>
            <p:ph type="body" idx="28"/>
          </p:nvPr>
        </p:nvSpPr>
        <p:spPr/>
        <p:txBody>
          <a:bodyPr/>
          <a:lstStyle/>
          <a:p>
            <a:r>
              <a:rPr lang="en-US"/>
              <a:t>Attitudes and Experiences:  Inclusive Language</a:t>
            </a:r>
          </a:p>
        </p:txBody>
      </p:sp>
      <p:graphicFrame>
        <p:nvGraphicFramePr>
          <p:cNvPr id="7" name="Content Placeholder 6">
            <a:extLst>
              <a:ext uri="{FF2B5EF4-FFF2-40B4-BE49-F238E27FC236}">
                <a16:creationId xmlns:a16="http://schemas.microsoft.com/office/drawing/2014/main" id="{CEFFE412-A20B-886D-80E7-557F3761764C}"/>
              </a:ext>
            </a:extLst>
          </p:cNvPr>
          <p:cNvGraphicFramePr>
            <a:graphicFrameLocks noGrp="1"/>
          </p:cNvGraphicFramePr>
          <p:nvPr>
            <p:ph sz="quarter" idx="15"/>
            <p:extLst>
              <p:ext uri="{D42A27DB-BD31-4B8C-83A1-F6EECF244321}">
                <p14:modId xmlns:p14="http://schemas.microsoft.com/office/powerpoint/2010/main" val="2569300843"/>
              </p:ext>
            </p:extLst>
          </p:nvPr>
        </p:nvGraphicFramePr>
        <p:xfrm>
          <a:off x="685800" y="1293011"/>
          <a:ext cx="5067300" cy="3941379"/>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45451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30D1-B9DC-4619-8361-CE7F11161EDD}"/>
              </a:ext>
            </a:extLst>
          </p:cNvPr>
          <p:cNvSpPr>
            <a:spLocks noGrp="1"/>
          </p:cNvSpPr>
          <p:nvPr>
            <p:ph type="title"/>
          </p:nvPr>
        </p:nvSpPr>
        <p:spPr/>
        <p:txBody>
          <a:bodyPr/>
          <a:lstStyle/>
          <a:p>
            <a:r>
              <a:rPr lang="en-US" sz="2800" dirty="0"/>
              <a:t>Trends in the Use of Inclusive Language for Word and Service Participants: 2005-2020</a:t>
            </a:r>
          </a:p>
        </p:txBody>
      </p:sp>
      <p:sp>
        <p:nvSpPr>
          <p:cNvPr id="4" name="Content Placeholder 3">
            <a:extLst>
              <a:ext uri="{FF2B5EF4-FFF2-40B4-BE49-F238E27FC236}">
                <a16:creationId xmlns:a16="http://schemas.microsoft.com/office/drawing/2014/main" id="{30C59DD1-A5C2-443E-A425-3D9512CC73F7}"/>
              </a:ext>
            </a:extLst>
          </p:cNvPr>
          <p:cNvSpPr>
            <a:spLocks noGrp="1"/>
          </p:cNvSpPr>
          <p:nvPr>
            <p:ph sz="quarter" idx="16"/>
          </p:nvPr>
        </p:nvSpPr>
        <p:spPr>
          <a:xfrm>
            <a:off x="5753100" y="2519438"/>
            <a:ext cx="2596573" cy="3455090"/>
          </a:xfrm>
        </p:spPr>
        <p:txBody>
          <a:bodyPr/>
          <a:lstStyle/>
          <a:p>
            <a:pPr>
              <a:lnSpc>
                <a:spcPct val="100000"/>
              </a:lnSpc>
              <a:spcAft>
                <a:spcPts val="600"/>
              </a:spcAft>
            </a:pPr>
            <a:r>
              <a:rPr lang="en-US" sz="1200" dirty="0">
                <a:solidFill>
                  <a:schemeClr val="accent1"/>
                </a:solidFill>
              </a:rPr>
              <a:t>There continues to be an upward trend in advocating for the use of inclusive language among Word and Service participants over the past 15 years.</a:t>
            </a:r>
          </a:p>
          <a:p>
            <a:pPr>
              <a:lnSpc>
                <a:spcPct val="100000"/>
              </a:lnSpc>
              <a:spcAft>
                <a:spcPts val="600"/>
              </a:spcAft>
            </a:pPr>
            <a:r>
              <a:rPr lang="en-US" sz="1200" dirty="0">
                <a:solidFill>
                  <a:schemeClr val="accent1"/>
                </a:solidFill>
              </a:rPr>
              <a:t>This increase is especially evident for advocating for the use of inclusive language among congregational leaders, which has almost doubled since 2005.</a:t>
            </a:r>
          </a:p>
        </p:txBody>
      </p:sp>
      <p:sp>
        <p:nvSpPr>
          <p:cNvPr id="5" name="Text Placeholder 4">
            <a:extLst>
              <a:ext uri="{FF2B5EF4-FFF2-40B4-BE49-F238E27FC236}">
                <a16:creationId xmlns:a16="http://schemas.microsoft.com/office/drawing/2014/main" id="{8ED17D3C-2957-4D22-AF37-AD253F8359F4}"/>
              </a:ext>
            </a:extLst>
          </p:cNvPr>
          <p:cNvSpPr>
            <a:spLocks noGrp="1"/>
          </p:cNvSpPr>
          <p:nvPr>
            <p:ph type="body" idx="28"/>
          </p:nvPr>
        </p:nvSpPr>
        <p:spPr/>
        <p:txBody>
          <a:bodyPr/>
          <a:lstStyle/>
          <a:p>
            <a:r>
              <a:rPr lang="en-US"/>
              <a:t>Attitudes and Experiences:  Inclusive Language</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graphicFrame>
        <p:nvGraphicFramePr>
          <p:cNvPr id="3" name="Chart 2">
            <a:extLst>
              <a:ext uri="{FF2B5EF4-FFF2-40B4-BE49-F238E27FC236}">
                <a16:creationId xmlns:a16="http://schemas.microsoft.com/office/drawing/2014/main" id="{DFFE3436-7199-B1E6-3ED5-3AD790C839C5}"/>
              </a:ext>
            </a:extLst>
          </p:cNvPr>
          <p:cNvGraphicFramePr>
            <a:graphicFrameLocks/>
          </p:cNvGraphicFramePr>
          <p:nvPr>
            <p:extLst>
              <p:ext uri="{D42A27DB-BD31-4B8C-83A1-F6EECF244321}">
                <p14:modId xmlns:p14="http://schemas.microsoft.com/office/powerpoint/2010/main" val="942372781"/>
              </p:ext>
            </p:extLst>
          </p:nvPr>
        </p:nvGraphicFramePr>
        <p:xfrm>
          <a:off x="697911" y="1912339"/>
          <a:ext cx="4917798" cy="34550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7434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401"/>
            <a:ext cx="7772400" cy="914402"/>
          </a:xfrm>
        </p:spPr>
        <p:txBody>
          <a:bodyPr/>
          <a:lstStyle/>
          <a:p>
            <a:r>
              <a:rPr lang="en-US" dirty="0"/>
              <a:t>History and Information About Word and Service Ministry in the ELCA</a:t>
            </a:r>
          </a:p>
        </p:txBody>
      </p:sp>
      <p:sp>
        <p:nvSpPr>
          <p:cNvPr id="17" name="Text Placeholder 16"/>
          <p:cNvSpPr>
            <a:spLocks noGrp="1"/>
          </p:cNvSpPr>
          <p:nvPr>
            <p:ph type="body" idx="28"/>
          </p:nvPr>
        </p:nvSpPr>
        <p:spPr>
          <a:xfrm>
            <a:off x="685800" y="386453"/>
            <a:ext cx="7772400" cy="451948"/>
          </a:xfrm>
        </p:spPr>
        <p:txBody>
          <a:bodyPr/>
          <a:lstStyle/>
          <a:p>
            <a:r>
              <a:rPr lang="en-US"/>
              <a:t>Word and Service Ministry in the ELCA</a:t>
            </a:r>
          </a:p>
        </p:txBody>
      </p:sp>
      <p:sp>
        <p:nvSpPr>
          <p:cNvPr id="7" name="Content Placeholder 7">
            <a:extLst>
              <a:ext uri="{FF2B5EF4-FFF2-40B4-BE49-F238E27FC236}">
                <a16:creationId xmlns:a16="http://schemas.microsoft.com/office/drawing/2014/main" id="{C210D8E8-B8C3-44F5-AB76-6988B618641F}"/>
              </a:ext>
            </a:extLst>
          </p:cNvPr>
          <p:cNvSpPr txBox="1">
            <a:spLocks/>
          </p:cNvSpPr>
          <p:nvPr/>
        </p:nvSpPr>
        <p:spPr>
          <a:xfrm>
            <a:off x="685800" y="2006724"/>
            <a:ext cx="7772400" cy="1465280"/>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2">
              <a:lnSpc>
                <a:spcPct val="100000"/>
              </a:lnSpc>
            </a:pPr>
            <a:r>
              <a:rPr lang="en-US" sz="1200" dirty="0"/>
              <a:t>“Ministers of Word and Service provide a ministry exemplifying the life of Christ-like service to all persons and creation: nurturing, healing, leading, advocating for dignity and justice, and equipping the whole people of God for their life of witness and service within and beyond the congregation for the sake of God’s mission in the world.”*</a:t>
            </a:r>
          </a:p>
          <a:p>
            <a:pPr lvl="2">
              <a:lnSpc>
                <a:spcPct val="100000"/>
              </a:lnSpc>
            </a:pPr>
            <a:r>
              <a:rPr lang="en-US" sz="1200" dirty="0"/>
              <a:t>The ELCA Word and Service roster, now composed of deacons, has changed over time, yet these ministers continue to faithfully answer a call to servant leadership. The three previous rosters were Deaconess, Associate in Ministry, and Diaconal Minister. These rosters were formerly referred to as lay rosters. </a:t>
            </a:r>
          </a:p>
          <a:p>
            <a:pPr lvl="2">
              <a:lnSpc>
                <a:spcPct val="100000"/>
              </a:lnSpc>
            </a:pPr>
            <a:endParaRPr lang="en-US" sz="1200" dirty="0"/>
          </a:p>
        </p:txBody>
      </p:sp>
      <p:sp>
        <p:nvSpPr>
          <p:cNvPr id="12" name="Content Placeholder 15">
            <a:extLst>
              <a:ext uri="{FF2B5EF4-FFF2-40B4-BE49-F238E27FC236}">
                <a16:creationId xmlns:a16="http://schemas.microsoft.com/office/drawing/2014/main" id="{B89A767B-BACE-4709-B5EC-19D354B33CEA}"/>
              </a:ext>
            </a:extLst>
          </p:cNvPr>
          <p:cNvSpPr txBox="1">
            <a:spLocks/>
          </p:cNvSpPr>
          <p:nvPr/>
        </p:nvSpPr>
        <p:spPr>
          <a:xfrm>
            <a:off x="685800" y="3472004"/>
            <a:ext cx="4804698" cy="2149317"/>
          </a:xfrm>
          <a:prstGeom prst="rect">
            <a:avLst/>
          </a:prstGeom>
        </p:spPr>
        <p:txBody>
          <a:bodyPr lIns="0" tIns="0" rIns="0" bIns="0"/>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Aft>
                <a:spcPts val="600"/>
              </a:spcAft>
              <a:buNone/>
            </a:pPr>
            <a:r>
              <a:rPr lang="en-US" dirty="0">
                <a:solidFill>
                  <a:srgbClr val="66AF9E"/>
                </a:solidFill>
              </a:rPr>
              <a:t>Milestones for ELCA Word and Service Ministry</a:t>
            </a:r>
          </a:p>
          <a:p>
            <a:pPr marL="285750" indent="-285750">
              <a:lnSpc>
                <a:spcPct val="100000"/>
              </a:lnSpc>
              <a:spcAft>
                <a:spcPts val="600"/>
              </a:spcAft>
              <a:buFont typeface="Wingdings" panose="05000000000000000000" pitchFamily="2" charset="2"/>
              <a:buChar char="§"/>
            </a:pPr>
            <a:r>
              <a:rPr lang="en-US" sz="1400" b="1" dirty="0">
                <a:solidFill>
                  <a:schemeClr val="accent1"/>
                </a:solidFill>
              </a:rPr>
              <a:t>1988 </a:t>
            </a:r>
            <a:r>
              <a:rPr lang="en-US" sz="1400" dirty="0">
                <a:solidFill>
                  <a:schemeClr val="accent1"/>
                </a:solidFill>
              </a:rPr>
              <a:t>– Formation of the ELCA, with the rosters Deaconess and Associate in Ministry</a:t>
            </a:r>
          </a:p>
          <a:p>
            <a:pPr marL="285750" indent="-285750">
              <a:lnSpc>
                <a:spcPct val="100000"/>
              </a:lnSpc>
              <a:spcAft>
                <a:spcPts val="600"/>
              </a:spcAft>
              <a:buFont typeface="Wingdings" panose="05000000000000000000" pitchFamily="2" charset="2"/>
              <a:buChar char="§"/>
            </a:pPr>
            <a:r>
              <a:rPr lang="en-US" sz="1400" b="1" dirty="0">
                <a:solidFill>
                  <a:schemeClr val="accent1"/>
                </a:solidFill>
              </a:rPr>
              <a:t>1996</a:t>
            </a:r>
            <a:r>
              <a:rPr lang="en-US" sz="1400" dirty="0">
                <a:solidFill>
                  <a:schemeClr val="accent1"/>
                </a:solidFill>
              </a:rPr>
              <a:t> – Addition of the roster for Diaconal Ministry</a:t>
            </a:r>
          </a:p>
          <a:p>
            <a:pPr marL="285750" indent="-285750">
              <a:lnSpc>
                <a:spcPct val="100000"/>
              </a:lnSpc>
              <a:spcAft>
                <a:spcPts val="600"/>
              </a:spcAft>
              <a:buFont typeface="Wingdings" panose="05000000000000000000" pitchFamily="2" charset="2"/>
              <a:buChar char="§"/>
            </a:pPr>
            <a:r>
              <a:rPr lang="en-US" sz="1400" b="1" dirty="0">
                <a:solidFill>
                  <a:schemeClr val="accent1"/>
                </a:solidFill>
              </a:rPr>
              <a:t>2016</a:t>
            </a:r>
            <a:r>
              <a:rPr lang="en-US" sz="1400" dirty="0">
                <a:solidFill>
                  <a:schemeClr val="accent1"/>
                </a:solidFill>
              </a:rPr>
              <a:t> – Creation of a new roster of Ministers of Word and Service called “deacons”**</a:t>
            </a:r>
          </a:p>
          <a:p>
            <a:pPr marL="285750" indent="-285750">
              <a:lnSpc>
                <a:spcPct val="100000"/>
              </a:lnSpc>
              <a:spcAft>
                <a:spcPts val="600"/>
              </a:spcAft>
              <a:buFont typeface="Wingdings" panose="05000000000000000000" pitchFamily="2" charset="2"/>
              <a:buChar char="§"/>
            </a:pPr>
            <a:r>
              <a:rPr lang="en-US" sz="1400" b="1" dirty="0">
                <a:solidFill>
                  <a:schemeClr val="accent1"/>
                </a:solidFill>
              </a:rPr>
              <a:t>2019</a:t>
            </a:r>
            <a:r>
              <a:rPr lang="en-US" sz="1400" dirty="0">
                <a:solidFill>
                  <a:schemeClr val="accent1"/>
                </a:solidFill>
              </a:rPr>
              <a:t> – Ordination approved as the entrance rite for deacons</a:t>
            </a:r>
          </a:p>
        </p:txBody>
      </p:sp>
      <p:sp>
        <p:nvSpPr>
          <p:cNvPr id="3" name="TextBox 2">
            <a:extLst>
              <a:ext uri="{FF2B5EF4-FFF2-40B4-BE49-F238E27FC236}">
                <a16:creationId xmlns:a16="http://schemas.microsoft.com/office/drawing/2014/main" id="{4BCABD50-9F02-FDDF-E5C7-DB9DFDF7109F}"/>
              </a:ext>
            </a:extLst>
          </p:cNvPr>
          <p:cNvSpPr txBox="1"/>
          <p:nvPr/>
        </p:nvSpPr>
        <p:spPr>
          <a:xfrm>
            <a:off x="4235585" y="6147712"/>
            <a:ext cx="4222615" cy="577594"/>
          </a:xfrm>
          <a:prstGeom prst="rect">
            <a:avLst/>
          </a:prstGeom>
          <a:noFill/>
        </p:spPr>
        <p:txBody>
          <a:bodyPr wrap="square" lIns="0" tIns="0" rIns="0" bIns="0" rtlCol="0" anchor="t">
            <a:spAutoFit/>
          </a:bodyPr>
          <a:lstStyle/>
          <a:p>
            <a:pPr>
              <a:lnSpc>
                <a:spcPct val="120000"/>
              </a:lnSpc>
            </a:pPr>
            <a:r>
              <a:rPr lang="en-US" sz="800" dirty="0">
                <a:solidFill>
                  <a:schemeClr val="tx2"/>
                </a:solidFill>
              </a:rPr>
              <a:t>*Definition of Roster of Ministers of Word and Service in the 2023 revision of the </a:t>
            </a:r>
            <a:r>
              <a:rPr lang="en-US" sz="800" dirty="0">
                <a:solidFill>
                  <a:schemeClr val="tx2"/>
                </a:solidFill>
                <a:hlinkClick r:id="rId3">
                  <a:extLst>
                    <a:ext uri="{A12FA001-AC4F-418D-AE19-62706E023703}">
                      <ahyp:hlinkClr xmlns:ahyp="http://schemas.microsoft.com/office/drawing/2018/hyperlinkcolor" val="tx"/>
                    </a:ext>
                  </a:extLst>
                </a:hlinkClick>
              </a:rPr>
              <a:t>ELCA Candidacy Manual</a:t>
            </a:r>
            <a:r>
              <a:rPr lang="en-US" sz="800" dirty="0">
                <a:solidFill>
                  <a:schemeClr val="tx2"/>
                </a:solidFill>
              </a:rPr>
              <a:t>, page 26.</a:t>
            </a:r>
          </a:p>
          <a:p>
            <a:pPr>
              <a:lnSpc>
                <a:spcPct val="120000"/>
              </a:lnSpc>
            </a:pPr>
            <a:r>
              <a:rPr lang="en-US" sz="800" dirty="0">
                <a:solidFill>
                  <a:schemeClr val="tx2"/>
                </a:solidFill>
              </a:rPr>
              <a:t>**Rostered ministers on the previous lay rosters were </a:t>
            </a:r>
            <a:r>
              <a:rPr lang="en-US" sz="800" dirty="0" err="1">
                <a:solidFill>
                  <a:schemeClr val="tx2"/>
                </a:solidFill>
              </a:rPr>
              <a:t>grandparented</a:t>
            </a:r>
            <a:r>
              <a:rPr lang="en-US" sz="800" dirty="0">
                <a:solidFill>
                  <a:schemeClr val="tx2"/>
                </a:solidFill>
              </a:rPr>
              <a:t> onto the new Word and Service roster on Jan. 1, 2017. </a:t>
            </a:r>
          </a:p>
        </p:txBody>
      </p:sp>
      <p:pic>
        <p:nvPicPr>
          <p:cNvPr id="4" name="Picture 2" descr="ELCA Deacon Cross Lapel Pin – OldLutheran">
            <a:extLst>
              <a:ext uri="{FF2B5EF4-FFF2-40B4-BE49-F238E27FC236}">
                <a16:creationId xmlns:a16="http://schemas.microsoft.com/office/drawing/2014/main" id="{F8C5C575-F09E-DB68-2B89-67768AC1B4A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10" t="11700" r="15442" b="13761"/>
          <a:stretch/>
        </p:blipFill>
        <p:spPr bwMode="auto">
          <a:xfrm>
            <a:off x="6078904" y="3299680"/>
            <a:ext cx="1718460" cy="1910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BE00941-5A30-428C-AA2A-58B703396A97}"/>
              </a:ext>
            </a:extLst>
          </p:cNvPr>
          <p:cNvSpPr txBox="1"/>
          <p:nvPr/>
        </p:nvSpPr>
        <p:spPr>
          <a:xfrm>
            <a:off x="5561618" y="5139471"/>
            <a:ext cx="2753032" cy="423129"/>
          </a:xfrm>
          <a:prstGeom prst="rect">
            <a:avLst/>
          </a:prstGeom>
          <a:noFill/>
        </p:spPr>
        <p:txBody>
          <a:bodyPr wrap="square" lIns="0" tIns="0" rIns="0" bIns="0" rtlCol="0">
            <a:spAutoFit/>
          </a:bodyPr>
          <a:lstStyle/>
          <a:p>
            <a:pPr algn="ctr">
              <a:lnSpc>
                <a:spcPct val="120000"/>
              </a:lnSpc>
              <a:spcBef>
                <a:spcPts val="600"/>
              </a:spcBef>
              <a:spcAft>
                <a:spcPts val="600"/>
              </a:spcAft>
            </a:pPr>
            <a:r>
              <a:rPr lang="en-US" sz="1200" dirty="0">
                <a:solidFill>
                  <a:schemeClr val="tx2"/>
                </a:solidFill>
              </a:rPr>
              <a:t>The </a:t>
            </a:r>
            <a:r>
              <a:rPr lang="en-US" sz="1200" dirty="0">
                <a:solidFill>
                  <a:schemeClr val="tx2"/>
                </a:solidFill>
                <a:hlinkClick r:id="rId5"/>
              </a:rPr>
              <a:t>ELCA Deacon Cross</a:t>
            </a:r>
            <a:br>
              <a:rPr lang="en-US" sz="1200" dirty="0">
                <a:solidFill>
                  <a:schemeClr val="tx2"/>
                </a:solidFill>
              </a:rPr>
            </a:br>
            <a:r>
              <a:rPr lang="en-US" sz="1200" dirty="0">
                <a:solidFill>
                  <a:schemeClr val="tx2"/>
                </a:solidFill>
              </a:rPr>
              <a:t>(adopted in 2022)</a:t>
            </a:r>
          </a:p>
        </p:txBody>
      </p:sp>
      <p:sp>
        <p:nvSpPr>
          <p:cNvPr id="9" name="Rectangle 8">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35959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BCC6-989F-4225-B0D2-23C92BDD0227}"/>
              </a:ext>
            </a:extLst>
          </p:cNvPr>
          <p:cNvSpPr>
            <a:spLocks noGrp="1"/>
          </p:cNvSpPr>
          <p:nvPr>
            <p:ph type="title"/>
          </p:nvPr>
        </p:nvSpPr>
        <p:spPr/>
        <p:txBody>
          <a:bodyPr/>
          <a:lstStyle/>
          <a:p>
            <a:r>
              <a:rPr lang="en-US" sz="2800"/>
              <a:t>Word and Service Participants’ Mean Ratings Call Affirmation</a:t>
            </a:r>
          </a:p>
        </p:txBody>
      </p:sp>
      <p:sp>
        <p:nvSpPr>
          <p:cNvPr id="4" name="Content Placeholder 3">
            <a:extLst>
              <a:ext uri="{FF2B5EF4-FFF2-40B4-BE49-F238E27FC236}">
                <a16:creationId xmlns:a16="http://schemas.microsoft.com/office/drawing/2014/main" id="{9409E818-1631-4FF5-90F3-12BDB6E5EA4C}"/>
              </a:ext>
            </a:extLst>
          </p:cNvPr>
          <p:cNvSpPr>
            <a:spLocks noGrp="1"/>
          </p:cNvSpPr>
          <p:nvPr>
            <p:ph sz="quarter" idx="16"/>
          </p:nvPr>
        </p:nvSpPr>
        <p:spPr>
          <a:xfrm>
            <a:off x="5753100" y="2318663"/>
            <a:ext cx="2705100" cy="4066000"/>
          </a:xfrm>
        </p:spPr>
        <p:txBody>
          <a:bodyPr/>
          <a:lstStyle/>
          <a:p>
            <a:pPr>
              <a:lnSpc>
                <a:spcPct val="100000"/>
              </a:lnSpc>
              <a:spcAft>
                <a:spcPts val="600"/>
              </a:spcAft>
            </a:pPr>
            <a:r>
              <a:rPr lang="en-US" sz="1200" dirty="0">
                <a:solidFill>
                  <a:schemeClr val="accent1"/>
                </a:solidFill>
              </a:rPr>
              <a:t>The next set of questions asked participants to rate their agreement with a set of statements, using a five-point rating scale where 1 = “strongly disagree” and 5 = “strongly agree.”</a:t>
            </a:r>
          </a:p>
          <a:p>
            <a:pPr>
              <a:lnSpc>
                <a:spcPct val="100000"/>
              </a:lnSpc>
              <a:spcAft>
                <a:spcPts val="600"/>
              </a:spcAft>
            </a:pPr>
            <a:r>
              <a:rPr lang="en-US" sz="1200" dirty="0">
                <a:solidFill>
                  <a:schemeClr val="accent1"/>
                </a:solidFill>
              </a:rPr>
              <a:t>The highest ratings were found for “I feel certain that I should have become a rostered minister.”</a:t>
            </a:r>
          </a:p>
          <a:p>
            <a:pPr>
              <a:lnSpc>
                <a:spcPct val="100000"/>
              </a:lnSpc>
              <a:spcAft>
                <a:spcPts val="600"/>
              </a:spcAft>
            </a:pPr>
            <a:r>
              <a:rPr lang="en-US" sz="1200" dirty="0">
                <a:solidFill>
                  <a:schemeClr val="accent1"/>
                </a:solidFill>
              </a:rPr>
              <a:t>The lowest ratings were found for “I have considered removing myself from the ELCA roster,” where a lower rating is a positive result.</a:t>
            </a:r>
          </a:p>
        </p:txBody>
      </p:sp>
      <p:sp>
        <p:nvSpPr>
          <p:cNvPr id="5" name="Text Placeholder 4">
            <a:extLst>
              <a:ext uri="{FF2B5EF4-FFF2-40B4-BE49-F238E27FC236}">
                <a16:creationId xmlns:a16="http://schemas.microsoft.com/office/drawing/2014/main" id="{F779B305-293D-4786-B088-EC932F580784}"/>
              </a:ext>
            </a:extLst>
          </p:cNvPr>
          <p:cNvSpPr>
            <a:spLocks noGrp="1"/>
          </p:cNvSpPr>
          <p:nvPr>
            <p:ph type="body" idx="28"/>
          </p:nvPr>
        </p:nvSpPr>
        <p:spPr/>
        <p:txBody>
          <a:bodyPr/>
          <a:lstStyle/>
          <a:p>
            <a:r>
              <a:rPr lang="en-US"/>
              <a:t>Attitudes and Experiences:  Call Affirmation</a:t>
            </a:r>
          </a:p>
        </p:txBody>
      </p:sp>
      <p:graphicFrame>
        <p:nvGraphicFramePr>
          <p:cNvPr id="7" name="Content Placeholder 6">
            <a:extLst>
              <a:ext uri="{FF2B5EF4-FFF2-40B4-BE49-F238E27FC236}">
                <a16:creationId xmlns:a16="http://schemas.microsoft.com/office/drawing/2014/main" id="{207BA8BB-B722-4F88-BF46-1FD072BC5428}"/>
              </a:ext>
            </a:extLst>
          </p:cNvPr>
          <p:cNvGraphicFramePr>
            <a:graphicFrameLocks noGrp="1"/>
          </p:cNvGraphicFramePr>
          <p:nvPr>
            <p:ph sz="quarter" idx="15"/>
            <p:extLst>
              <p:ext uri="{D42A27DB-BD31-4B8C-83A1-F6EECF244321}">
                <p14:modId xmlns:p14="http://schemas.microsoft.com/office/powerpoint/2010/main" val="3858760453"/>
              </p:ext>
            </p:extLst>
          </p:nvPr>
        </p:nvGraphicFramePr>
        <p:xfrm>
          <a:off x="685800" y="2015987"/>
          <a:ext cx="4790661" cy="350851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06208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BCC6-989F-4225-B0D2-23C92BDD0227}"/>
              </a:ext>
            </a:extLst>
          </p:cNvPr>
          <p:cNvSpPr>
            <a:spLocks noGrp="1"/>
          </p:cNvSpPr>
          <p:nvPr>
            <p:ph type="title"/>
          </p:nvPr>
        </p:nvSpPr>
        <p:spPr/>
        <p:txBody>
          <a:bodyPr/>
          <a:lstStyle/>
          <a:p>
            <a:r>
              <a:rPr lang="en-US" sz="2800"/>
              <a:t>How Well Seminary Prepares Candidates for</a:t>
            </a:r>
            <a:br>
              <a:rPr lang="en-US" sz="2800"/>
            </a:br>
            <a:r>
              <a:rPr lang="en-US" sz="2800"/>
              <a:t>Their First Call</a:t>
            </a:r>
          </a:p>
        </p:txBody>
      </p:sp>
      <p:sp>
        <p:nvSpPr>
          <p:cNvPr id="4" name="Content Placeholder 3">
            <a:extLst>
              <a:ext uri="{FF2B5EF4-FFF2-40B4-BE49-F238E27FC236}">
                <a16:creationId xmlns:a16="http://schemas.microsoft.com/office/drawing/2014/main" id="{9409E818-1631-4FF5-90F3-12BDB6E5EA4C}"/>
              </a:ext>
            </a:extLst>
          </p:cNvPr>
          <p:cNvSpPr>
            <a:spLocks noGrp="1"/>
          </p:cNvSpPr>
          <p:nvPr>
            <p:ph sz="quarter" idx="16"/>
          </p:nvPr>
        </p:nvSpPr>
        <p:spPr>
          <a:xfrm>
            <a:off x="5753100" y="2207413"/>
            <a:ext cx="2705100" cy="3254587"/>
          </a:xfrm>
        </p:spPr>
        <p:txBody>
          <a:bodyPr vert="horz" lIns="0" tIns="0" rIns="0" bIns="0" rtlCol="0" anchor="t">
            <a:noAutofit/>
          </a:bodyPr>
          <a:lstStyle/>
          <a:p>
            <a:pPr>
              <a:lnSpc>
                <a:spcPct val="100000"/>
              </a:lnSpc>
              <a:spcAft>
                <a:spcPts val="600"/>
              </a:spcAft>
            </a:pPr>
            <a:r>
              <a:rPr lang="en-US" sz="1200" dirty="0">
                <a:solidFill>
                  <a:schemeClr val="accent1"/>
                </a:solidFill>
              </a:rPr>
              <a:t>In 2020 we see a significant decrease for Word and Service participants who agree or strongly agree (77% to 39%) about how well seminary prepared them for their first call. </a:t>
            </a:r>
            <a:endParaRPr lang="en-US" sz="1400" dirty="0">
              <a:solidFill>
                <a:schemeClr val="accent1"/>
              </a:solidFill>
            </a:endParaRPr>
          </a:p>
        </p:txBody>
      </p:sp>
      <p:sp>
        <p:nvSpPr>
          <p:cNvPr id="5" name="Text Placeholder 4">
            <a:extLst>
              <a:ext uri="{FF2B5EF4-FFF2-40B4-BE49-F238E27FC236}">
                <a16:creationId xmlns:a16="http://schemas.microsoft.com/office/drawing/2014/main" id="{F779B305-293D-4786-B088-EC932F580784}"/>
              </a:ext>
            </a:extLst>
          </p:cNvPr>
          <p:cNvSpPr>
            <a:spLocks noGrp="1"/>
          </p:cNvSpPr>
          <p:nvPr>
            <p:ph type="body" idx="28"/>
          </p:nvPr>
        </p:nvSpPr>
        <p:spPr/>
        <p:txBody>
          <a:bodyPr/>
          <a:lstStyle/>
          <a:p>
            <a:r>
              <a:rPr lang="en-US"/>
              <a:t>Attitudes and Experiences:  Seminary Preparation</a:t>
            </a:r>
          </a:p>
        </p:txBody>
      </p:sp>
      <p:graphicFrame>
        <p:nvGraphicFramePr>
          <p:cNvPr id="8" name="Content Placeholder 7">
            <a:extLst>
              <a:ext uri="{FF2B5EF4-FFF2-40B4-BE49-F238E27FC236}">
                <a16:creationId xmlns:a16="http://schemas.microsoft.com/office/drawing/2014/main" id="{2B154518-F8AA-49E6-863E-994E37E5F54A}"/>
              </a:ext>
            </a:extLst>
          </p:cNvPr>
          <p:cNvGraphicFramePr>
            <a:graphicFrameLocks noGrp="1"/>
          </p:cNvGraphicFramePr>
          <p:nvPr>
            <p:ph sz="quarter" idx="15"/>
            <p:extLst>
              <p:ext uri="{D42A27DB-BD31-4B8C-83A1-F6EECF244321}">
                <p14:modId xmlns:p14="http://schemas.microsoft.com/office/powerpoint/2010/main" val="212410124"/>
              </p:ext>
            </p:extLst>
          </p:nvPr>
        </p:nvGraphicFramePr>
        <p:xfrm>
          <a:off x="584553" y="1905000"/>
          <a:ext cx="4938423" cy="335942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58153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E5E5-9975-4CE2-ACB1-598AD6ED3D25}"/>
              </a:ext>
            </a:extLst>
          </p:cNvPr>
          <p:cNvSpPr>
            <a:spLocks noGrp="1"/>
          </p:cNvSpPr>
          <p:nvPr>
            <p:ph type="title"/>
          </p:nvPr>
        </p:nvSpPr>
        <p:spPr/>
        <p:txBody>
          <a:bodyPr/>
          <a:lstStyle/>
          <a:p>
            <a:r>
              <a:rPr lang="en-US" sz="2800"/>
              <a:t>Educational Debt at Seminary Graduation</a:t>
            </a:r>
          </a:p>
        </p:txBody>
      </p:sp>
      <p:sp>
        <p:nvSpPr>
          <p:cNvPr id="4" name="Content Placeholder 3">
            <a:extLst>
              <a:ext uri="{FF2B5EF4-FFF2-40B4-BE49-F238E27FC236}">
                <a16:creationId xmlns:a16="http://schemas.microsoft.com/office/drawing/2014/main" id="{6851A94D-284C-4E90-9130-93A463C1F843}"/>
              </a:ext>
            </a:extLst>
          </p:cNvPr>
          <p:cNvSpPr>
            <a:spLocks noGrp="1"/>
          </p:cNvSpPr>
          <p:nvPr>
            <p:ph sz="quarter" idx="16"/>
          </p:nvPr>
        </p:nvSpPr>
        <p:spPr>
          <a:xfrm>
            <a:off x="5715000" y="2276475"/>
            <a:ext cx="2743200" cy="2808040"/>
          </a:xfrm>
        </p:spPr>
        <p:txBody>
          <a:bodyPr/>
          <a:lstStyle/>
          <a:p>
            <a:pPr>
              <a:lnSpc>
                <a:spcPct val="100000"/>
              </a:lnSpc>
              <a:spcAft>
                <a:spcPts val="600"/>
              </a:spcAft>
            </a:pPr>
            <a:r>
              <a:rPr lang="en-US" sz="1200" dirty="0">
                <a:solidFill>
                  <a:schemeClr val="accent1"/>
                </a:solidFill>
              </a:rPr>
              <a:t>The next section of the survey focused on participants’ educational debt.</a:t>
            </a:r>
          </a:p>
          <a:p>
            <a:pPr>
              <a:lnSpc>
                <a:spcPct val="100000"/>
              </a:lnSpc>
              <a:spcAft>
                <a:spcPts val="600"/>
              </a:spcAft>
            </a:pPr>
            <a:r>
              <a:rPr lang="en-US" sz="1200" dirty="0">
                <a:solidFill>
                  <a:schemeClr val="accent1"/>
                </a:solidFill>
              </a:rPr>
              <a:t>For women, the amount of seminary debt at graduation owed by Word and Service participants was significantly less than debt owed by Word and Sacrament participants.</a:t>
            </a:r>
          </a:p>
          <a:p>
            <a:pPr>
              <a:lnSpc>
                <a:spcPct val="100000"/>
              </a:lnSpc>
              <a:spcAft>
                <a:spcPts val="600"/>
              </a:spcAft>
            </a:pPr>
            <a:r>
              <a:rPr lang="en-US" sz="1200" dirty="0">
                <a:solidFill>
                  <a:schemeClr val="accent1"/>
                </a:solidFill>
              </a:rPr>
              <a:t>For men, participants from both rosters had similar levels of debt at seminary graduation. </a:t>
            </a:r>
          </a:p>
        </p:txBody>
      </p:sp>
      <p:sp>
        <p:nvSpPr>
          <p:cNvPr id="5" name="Text Placeholder 4">
            <a:extLst>
              <a:ext uri="{FF2B5EF4-FFF2-40B4-BE49-F238E27FC236}">
                <a16:creationId xmlns:a16="http://schemas.microsoft.com/office/drawing/2014/main" id="{BA480096-60AB-4B9C-980A-7B20EEEDCB76}"/>
              </a:ext>
            </a:extLst>
          </p:cNvPr>
          <p:cNvSpPr>
            <a:spLocks noGrp="1"/>
          </p:cNvSpPr>
          <p:nvPr>
            <p:ph type="body" idx="28"/>
          </p:nvPr>
        </p:nvSpPr>
        <p:spPr/>
        <p:txBody>
          <a:bodyPr/>
          <a:lstStyle/>
          <a:p>
            <a:r>
              <a:rPr lang="en-US"/>
              <a:t>Attitudes and Experiences:  Seminary and Educational Debt</a:t>
            </a:r>
          </a:p>
        </p:txBody>
      </p:sp>
      <p:graphicFrame>
        <p:nvGraphicFramePr>
          <p:cNvPr id="7" name="Content Placeholder 6">
            <a:extLst>
              <a:ext uri="{FF2B5EF4-FFF2-40B4-BE49-F238E27FC236}">
                <a16:creationId xmlns:a16="http://schemas.microsoft.com/office/drawing/2014/main" id="{4E3368D2-2EE6-44F7-8706-02F96CEDFF32}"/>
              </a:ext>
            </a:extLst>
          </p:cNvPr>
          <p:cNvGraphicFramePr>
            <a:graphicFrameLocks noGrp="1"/>
          </p:cNvGraphicFramePr>
          <p:nvPr>
            <p:ph sz="quarter" idx="15"/>
            <p:extLst>
              <p:ext uri="{D42A27DB-BD31-4B8C-83A1-F6EECF244321}">
                <p14:modId xmlns:p14="http://schemas.microsoft.com/office/powerpoint/2010/main" val="2139032172"/>
              </p:ext>
            </p:extLst>
          </p:nvPr>
        </p:nvGraphicFramePr>
        <p:xfrm>
          <a:off x="685800" y="1755465"/>
          <a:ext cx="4861560" cy="362160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41268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E5E5-9975-4CE2-ACB1-598AD6ED3D25}"/>
              </a:ext>
            </a:extLst>
          </p:cNvPr>
          <p:cNvSpPr>
            <a:spLocks noGrp="1"/>
          </p:cNvSpPr>
          <p:nvPr>
            <p:ph type="title"/>
          </p:nvPr>
        </p:nvSpPr>
        <p:spPr/>
        <p:txBody>
          <a:bodyPr/>
          <a:lstStyle/>
          <a:p>
            <a:r>
              <a:rPr lang="en-US" sz="2800"/>
              <a:t>Educational Debt in 2020</a:t>
            </a:r>
          </a:p>
        </p:txBody>
      </p:sp>
      <p:sp>
        <p:nvSpPr>
          <p:cNvPr id="4" name="Content Placeholder 3">
            <a:extLst>
              <a:ext uri="{FF2B5EF4-FFF2-40B4-BE49-F238E27FC236}">
                <a16:creationId xmlns:a16="http://schemas.microsoft.com/office/drawing/2014/main" id="{6851A94D-284C-4E90-9130-93A463C1F843}"/>
              </a:ext>
            </a:extLst>
          </p:cNvPr>
          <p:cNvSpPr>
            <a:spLocks noGrp="1"/>
          </p:cNvSpPr>
          <p:nvPr>
            <p:ph sz="quarter" idx="16"/>
          </p:nvPr>
        </p:nvSpPr>
        <p:spPr>
          <a:xfrm>
            <a:off x="5753100" y="2207413"/>
            <a:ext cx="2705100" cy="3381926"/>
          </a:xfrm>
        </p:spPr>
        <p:txBody>
          <a:bodyPr/>
          <a:lstStyle/>
          <a:p>
            <a:pPr>
              <a:lnSpc>
                <a:spcPct val="100000"/>
              </a:lnSpc>
              <a:spcAft>
                <a:spcPts val="600"/>
              </a:spcAft>
            </a:pPr>
            <a:r>
              <a:rPr lang="en-US" sz="1200" dirty="0">
                <a:solidFill>
                  <a:schemeClr val="accent1"/>
                </a:solidFill>
              </a:rPr>
              <a:t>The debt load decreased as both groups continued their careers.</a:t>
            </a:r>
          </a:p>
          <a:p>
            <a:pPr>
              <a:lnSpc>
                <a:spcPct val="100000"/>
              </a:lnSpc>
              <a:spcAft>
                <a:spcPts val="600"/>
              </a:spcAft>
            </a:pPr>
            <a:r>
              <a:rPr lang="en-US" sz="1200" dirty="0">
                <a:solidFill>
                  <a:schemeClr val="accent1"/>
                </a:solidFill>
              </a:rPr>
              <a:t>Word and Service participants who are women had the lowest amount of current debt, with 87% reporting $15,000 or less in educational debt in 2020.</a:t>
            </a:r>
          </a:p>
          <a:p>
            <a:pPr>
              <a:lnSpc>
                <a:spcPct val="100000"/>
              </a:lnSpc>
              <a:spcAft>
                <a:spcPts val="600"/>
              </a:spcAft>
            </a:pPr>
            <a:r>
              <a:rPr lang="en-US" sz="1200" dirty="0">
                <a:solidFill>
                  <a:schemeClr val="accent1"/>
                </a:solidFill>
              </a:rPr>
              <a:t>This difference may be due to the shorter amount of time typically required to earn a Master of Arts in Ministry (two years) versus a Master of Divinity degree (three years plus one year of internship).</a:t>
            </a:r>
          </a:p>
        </p:txBody>
      </p:sp>
      <p:sp>
        <p:nvSpPr>
          <p:cNvPr id="5" name="Text Placeholder 4">
            <a:extLst>
              <a:ext uri="{FF2B5EF4-FFF2-40B4-BE49-F238E27FC236}">
                <a16:creationId xmlns:a16="http://schemas.microsoft.com/office/drawing/2014/main" id="{BA480096-60AB-4B9C-980A-7B20EEEDCB76}"/>
              </a:ext>
            </a:extLst>
          </p:cNvPr>
          <p:cNvSpPr>
            <a:spLocks noGrp="1"/>
          </p:cNvSpPr>
          <p:nvPr>
            <p:ph type="body" idx="28"/>
          </p:nvPr>
        </p:nvSpPr>
        <p:spPr/>
        <p:txBody>
          <a:bodyPr/>
          <a:lstStyle/>
          <a:p>
            <a:r>
              <a:rPr lang="en-US"/>
              <a:t>Attitudes and Experiences:  Seminary and Educational Debt</a:t>
            </a:r>
          </a:p>
        </p:txBody>
      </p:sp>
      <p:graphicFrame>
        <p:nvGraphicFramePr>
          <p:cNvPr id="8" name="Content Placeholder 7">
            <a:extLst>
              <a:ext uri="{FF2B5EF4-FFF2-40B4-BE49-F238E27FC236}">
                <a16:creationId xmlns:a16="http://schemas.microsoft.com/office/drawing/2014/main" id="{1EA376C2-DB5A-48FB-B92C-5CC6F0BFF07D}"/>
              </a:ext>
            </a:extLst>
          </p:cNvPr>
          <p:cNvGraphicFramePr>
            <a:graphicFrameLocks noGrp="1"/>
          </p:cNvGraphicFramePr>
          <p:nvPr>
            <p:ph sz="quarter" idx="15"/>
            <p:extLst>
              <p:ext uri="{D42A27DB-BD31-4B8C-83A1-F6EECF244321}">
                <p14:modId xmlns:p14="http://schemas.microsoft.com/office/powerpoint/2010/main" val="1000620009"/>
              </p:ext>
            </p:extLst>
          </p:nvPr>
        </p:nvGraphicFramePr>
        <p:xfrm>
          <a:off x="685800" y="1755465"/>
          <a:ext cx="4788408" cy="357311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04566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a living room&#10;&#10;Description automatically generated with medium confidence">
            <a:extLst>
              <a:ext uri="{FF2B5EF4-FFF2-40B4-BE49-F238E27FC236}">
                <a16:creationId xmlns:a16="http://schemas.microsoft.com/office/drawing/2014/main" id="{5A946714-E353-B02B-6864-36E8D61A8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 y="-228600"/>
            <a:ext cx="9144000" cy="6096000"/>
          </a:xfrm>
          <a:prstGeom prst="rect">
            <a:avLst/>
          </a:prstGeom>
        </p:spPr>
      </p:pic>
      <p:sp>
        <p:nvSpPr>
          <p:cNvPr id="5" name="Text Placeholder 2">
            <a:extLst>
              <a:ext uri="{FF2B5EF4-FFF2-40B4-BE49-F238E27FC236}">
                <a16:creationId xmlns:a16="http://schemas.microsoft.com/office/drawing/2014/main" id="{773986AC-D8A1-4B30-8185-9900CC9E6B19}"/>
              </a:ext>
            </a:extLst>
          </p:cNvPr>
          <p:cNvSpPr txBox="1">
            <a:spLocks/>
          </p:cNvSpPr>
          <p:nvPr/>
        </p:nvSpPr>
        <p:spPr>
          <a:xfrm>
            <a:off x="-16" y="3708400"/>
            <a:ext cx="9143992" cy="1816100"/>
          </a:xfrm>
          <a:prstGeom prst="rect">
            <a:avLst/>
          </a:prstGeom>
          <a:solidFill>
            <a:srgbClr val="CEC9B5">
              <a:alpha val="75000"/>
            </a:srgbClr>
          </a:solidFill>
        </p:spPr>
        <p:txBody>
          <a:bodyPr vert="horz" lIns="91440" tIns="91440" rIns="3383280" bIns="91440" rtlCol="0" anchor="ctr" anchorCtr="0">
            <a:noAutofit/>
          </a:bodyPr>
          <a:lstStyle>
            <a:lvl1pPr marL="0" indent="0" algn="r" defTabSz="914400" rtl="0" eaLnBrk="1" latinLnBrk="0" hangingPunct="1">
              <a:lnSpc>
                <a:spcPct val="70000"/>
              </a:lnSpc>
              <a:spcBef>
                <a:spcPts val="600"/>
              </a:spcBef>
              <a:spcAft>
                <a:spcPts val="1200"/>
              </a:spcAft>
              <a:buFont typeface="Arial" panose="020B0604020202020204" pitchFamily="34" charset="0"/>
              <a:buNone/>
              <a:defRPr lang="en-US" sz="4800" b="0" i="0" kern="1200" dirty="0" smtClean="0">
                <a:solidFill>
                  <a:schemeClr val="tx1"/>
                </a:solidFill>
                <a:latin typeface="+mn-lt"/>
                <a:ea typeface="+mn-ea"/>
                <a:cs typeface="+mn-cs"/>
              </a:defRPr>
            </a:lvl1pPr>
            <a:lvl2pPr marL="0" indent="0" algn="r"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r"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r"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r"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Bef>
                <a:spcPts val="1200"/>
              </a:spcBef>
            </a:pPr>
            <a:r>
              <a:rPr lang="en-US"/>
              <a:t>Analyses of</a:t>
            </a:r>
            <a:r>
              <a:rPr lang="en-US" sz="4800"/>
              <a:t> </a:t>
            </a:r>
            <a:r>
              <a:rPr lang="en-US"/>
              <a:t>Open- </a:t>
            </a:r>
            <a:r>
              <a:rPr lang="en-US" sz="4800"/>
              <a:t>ende</a:t>
            </a:r>
            <a:r>
              <a:rPr lang="en-US"/>
              <a:t>d Questions</a:t>
            </a:r>
            <a:endParaRPr lang="en-US" sz="4800"/>
          </a:p>
        </p:txBody>
      </p:sp>
      <p:sp>
        <p:nvSpPr>
          <p:cNvPr id="2" name="Text Placeholder 1">
            <a:extLst>
              <a:ext uri="{FF2B5EF4-FFF2-40B4-BE49-F238E27FC236}">
                <a16:creationId xmlns:a16="http://schemas.microsoft.com/office/drawing/2014/main" id="{F9037AFC-8522-403E-B051-1E07A79611CF}"/>
              </a:ext>
            </a:extLst>
          </p:cNvPr>
          <p:cNvSpPr>
            <a:spLocks noGrp="1"/>
          </p:cNvSpPr>
          <p:nvPr>
            <p:ph type="body" sz="quarter" idx="10"/>
          </p:nvPr>
        </p:nvSpPr>
        <p:spPr>
          <a:xfrm>
            <a:off x="6164580" y="2818590"/>
            <a:ext cx="2560320" cy="3048810"/>
          </a:xfrm>
        </p:spPr>
        <p:txBody>
          <a:bodyPr/>
          <a:lstStyle/>
          <a:p>
            <a:r>
              <a:rPr lang="en-US" dirty="0"/>
              <a:t>Overview of the Section</a:t>
            </a:r>
          </a:p>
          <a:p>
            <a:pPr marL="285750" lvl="1" indent="-285750">
              <a:buFont typeface="Wingdings" panose="05000000000000000000" pitchFamily="2" charset="2"/>
              <a:buChar char="§"/>
            </a:pPr>
            <a:r>
              <a:rPr lang="en-US" dirty="0"/>
              <a:t>Challenges of Rostered Ministry</a:t>
            </a:r>
          </a:p>
          <a:p>
            <a:pPr marL="285750" lvl="1" indent="-285750">
              <a:buFont typeface="Wingdings" panose="05000000000000000000" pitchFamily="2" charset="2"/>
              <a:buChar char="§"/>
            </a:pPr>
            <a:r>
              <a:rPr lang="en-US" dirty="0"/>
              <a:t>Greatest Need to Minister Effectively </a:t>
            </a:r>
          </a:p>
          <a:p>
            <a:pPr marL="285750" lvl="1" indent="-285750">
              <a:buFont typeface="Wingdings" panose="05000000000000000000" pitchFamily="2" charset="2"/>
              <a:buChar char="§"/>
            </a:pPr>
            <a:r>
              <a:rPr lang="en-US" dirty="0"/>
              <a:t>Advice for Women Entering or Serving in Rostered Ministry</a:t>
            </a:r>
          </a:p>
          <a:p>
            <a:pPr marL="285750" lvl="1" indent="-285750">
              <a:buFont typeface="Wingdings" panose="05000000000000000000" pitchFamily="2" charset="2"/>
              <a:buChar char="§"/>
            </a:pPr>
            <a:r>
              <a:rPr lang="en-US" dirty="0"/>
              <a:t>Advice for Bishops, Synod Councils or Churchwide Organization Staff</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67646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BDF4-1E62-3E25-1364-9AD1252A98C7}"/>
              </a:ext>
            </a:extLst>
          </p:cNvPr>
          <p:cNvSpPr>
            <a:spLocks noGrp="1"/>
          </p:cNvSpPr>
          <p:nvPr>
            <p:ph type="title"/>
          </p:nvPr>
        </p:nvSpPr>
        <p:spPr/>
        <p:txBody>
          <a:bodyPr/>
          <a:lstStyle/>
          <a:p>
            <a:r>
              <a:rPr lang="en-US" sz="2800"/>
              <a:t>Challenges of Rostered Ministry</a:t>
            </a:r>
          </a:p>
        </p:txBody>
      </p:sp>
      <p:sp>
        <p:nvSpPr>
          <p:cNvPr id="4" name="Content Placeholder 3">
            <a:extLst>
              <a:ext uri="{FF2B5EF4-FFF2-40B4-BE49-F238E27FC236}">
                <a16:creationId xmlns:a16="http://schemas.microsoft.com/office/drawing/2014/main" id="{4F39F473-892D-7945-D7AB-D371EBCB4B26}"/>
              </a:ext>
            </a:extLst>
          </p:cNvPr>
          <p:cNvSpPr>
            <a:spLocks noGrp="1"/>
          </p:cNvSpPr>
          <p:nvPr>
            <p:ph sz="quarter" idx="16"/>
          </p:nvPr>
        </p:nvSpPr>
        <p:spPr>
          <a:xfrm>
            <a:off x="5753100" y="2209800"/>
            <a:ext cx="2705100" cy="2743202"/>
          </a:xfrm>
        </p:spPr>
        <p:txBody>
          <a:bodyPr/>
          <a:lstStyle/>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srgbClr val="3C8689"/>
                </a:solidFill>
                <a:effectLst/>
                <a:uLnTx/>
                <a:uFillTx/>
                <a:latin typeface="Franklin Gothic Book"/>
              </a:rPr>
              <a:t>The top three challenges most common among responses were related to: </a:t>
            </a:r>
          </a:p>
          <a:p>
            <a:pPr marL="228600" marR="0" lvl="0" indent="-228600" algn="l" defTabSz="914400" rtl="0" eaLnBrk="1" fontAlgn="auto" latinLnBrk="0" hangingPunct="1">
              <a:lnSpc>
                <a:spcPct val="100000"/>
              </a:lnSpc>
              <a:spcAft>
                <a:spcPts val="0"/>
              </a:spcAft>
              <a:buClrTx/>
              <a:buSzTx/>
              <a:buFontTx/>
              <a:buAutoNum type="arabicPeriod"/>
              <a:tabLst/>
              <a:defRPr/>
            </a:pPr>
            <a:r>
              <a:rPr lang="en-US" sz="1200" dirty="0">
                <a:solidFill>
                  <a:srgbClr val="3C8689"/>
                </a:solidFill>
                <a:latin typeface="Franklin Gothic Book"/>
              </a:rPr>
              <a:t>Lack of respect/support for deacons</a:t>
            </a:r>
            <a:r>
              <a:rPr kumimoji="0" lang="en-US" sz="1200" b="0" i="0" u="none" strike="noStrike" kern="1200" cap="none" spc="0" normalizeH="0" baseline="0" noProof="0" dirty="0">
                <a:ln>
                  <a:noFill/>
                </a:ln>
                <a:solidFill>
                  <a:srgbClr val="3C8689"/>
                </a:solidFill>
                <a:effectLst/>
                <a:uLnTx/>
                <a:uFillTx/>
                <a:latin typeface="Franklin Gothic Book"/>
              </a:rPr>
              <a:t> (38%).</a:t>
            </a:r>
          </a:p>
          <a:p>
            <a:pPr marL="228600" marR="0" lvl="0" indent="-228600" algn="l" defTabSz="914400" rtl="0" eaLnBrk="1" fontAlgn="auto" latinLnBrk="0" hangingPunct="1">
              <a:lnSpc>
                <a:spcPct val="100000"/>
              </a:lnSpc>
              <a:spcAft>
                <a:spcPts val="0"/>
              </a:spcAft>
              <a:buClrTx/>
              <a:buSzTx/>
              <a:buFontTx/>
              <a:buAutoNum type="arabicPeriod"/>
              <a:tabLst/>
              <a:defRPr/>
            </a:pPr>
            <a:r>
              <a:rPr kumimoji="0" lang="en-US" sz="1200" b="0" i="0" u="none" strike="noStrike" kern="1200" cap="none" spc="0" normalizeH="0" baseline="0" noProof="0" dirty="0">
                <a:ln>
                  <a:noFill/>
                </a:ln>
                <a:solidFill>
                  <a:srgbClr val="3C8689"/>
                </a:solidFill>
                <a:effectLst/>
                <a:uLnTx/>
                <a:uFillTx/>
                <a:latin typeface="Franklin Gothic Book"/>
              </a:rPr>
              <a:t>Effects on well-being/family (22%).</a:t>
            </a:r>
          </a:p>
          <a:p>
            <a:pPr marL="228600" marR="0" lvl="0" indent="-228600" algn="l" defTabSz="914400" rtl="0" eaLnBrk="1" fontAlgn="auto" latinLnBrk="0" hangingPunct="1">
              <a:lnSpc>
                <a:spcPct val="100000"/>
              </a:lnSpc>
              <a:spcAft>
                <a:spcPts val="0"/>
              </a:spcAft>
              <a:buClrTx/>
              <a:buSzTx/>
              <a:buFontTx/>
              <a:buAutoNum type="arabicPeriod"/>
              <a:tabLst/>
              <a:defRPr/>
            </a:pPr>
            <a:r>
              <a:rPr lang="en-US" sz="1200" noProof="0" dirty="0">
                <a:solidFill>
                  <a:srgbClr val="3C8689"/>
                </a:solidFill>
                <a:latin typeface="Franklin Gothic Book"/>
              </a:rPr>
              <a:t>Sexism</a:t>
            </a:r>
            <a:r>
              <a:rPr kumimoji="0" lang="en-US" sz="1200" b="0" i="0" u="none" strike="noStrike" kern="1200" cap="none" spc="0" normalizeH="0" baseline="0" noProof="0" dirty="0">
                <a:ln>
                  <a:noFill/>
                </a:ln>
                <a:solidFill>
                  <a:srgbClr val="3C8689"/>
                </a:solidFill>
                <a:effectLst/>
                <a:uLnTx/>
                <a:uFillTx/>
                <a:latin typeface="Franklin Gothic Book"/>
              </a:rPr>
              <a:t> in the church (12%).</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200" b="0" i="0" u="none" strike="noStrike" kern="1200" cap="none" spc="0" normalizeH="0" baseline="0" noProof="0" dirty="0">
                <a:ln>
                  <a:noFill/>
                </a:ln>
                <a:solidFill>
                  <a:srgbClr val="3C8689"/>
                </a:solidFill>
                <a:effectLst/>
                <a:uLnTx/>
                <a:uFillTx/>
                <a:latin typeface="Franklin Gothic Book"/>
              </a:rPr>
              <a:t>Open response questions were coded and analyzed for themes as most included multiple examples of different kinds of experiences and challenges. Themes are identified by frequency, that is, how often comments related to these categories occurred in the responses. </a:t>
            </a:r>
          </a:p>
          <a:p>
            <a:pPr>
              <a:spcAft>
                <a:spcPts val="600"/>
              </a:spcAft>
            </a:pPr>
            <a:endParaRPr lang="en-US" sz="1200" dirty="0"/>
          </a:p>
        </p:txBody>
      </p:sp>
      <p:sp>
        <p:nvSpPr>
          <p:cNvPr id="5" name="Text Placeholder 4">
            <a:extLst>
              <a:ext uri="{FF2B5EF4-FFF2-40B4-BE49-F238E27FC236}">
                <a16:creationId xmlns:a16="http://schemas.microsoft.com/office/drawing/2014/main" id="{EAF3BF0D-7384-6FE0-04AF-F1A537EF99C6}"/>
              </a:ext>
            </a:extLst>
          </p:cNvPr>
          <p:cNvSpPr>
            <a:spLocks noGrp="1"/>
          </p:cNvSpPr>
          <p:nvPr>
            <p:ph type="body" idx="28"/>
          </p:nvPr>
        </p:nvSpPr>
        <p:spPr/>
        <p:txBody>
          <a:bodyPr/>
          <a:lstStyle/>
          <a:p>
            <a:r>
              <a:rPr lang="en-US"/>
              <a:t>Qualitative Data</a:t>
            </a:r>
          </a:p>
        </p:txBody>
      </p:sp>
      <p:graphicFrame>
        <p:nvGraphicFramePr>
          <p:cNvPr id="12" name="Chart 11">
            <a:extLst>
              <a:ext uri="{FF2B5EF4-FFF2-40B4-BE49-F238E27FC236}">
                <a16:creationId xmlns:a16="http://schemas.microsoft.com/office/drawing/2014/main" id="{C5DBEB7E-B428-01E1-88FA-5894484F5B33}"/>
              </a:ext>
            </a:extLst>
          </p:cNvPr>
          <p:cNvGraphicFramePr>
            <a:graphicFrameLocks/>
          </p:cNvGraphicFramePr>
          <p:nvPr>
            <p:extLst>
              <p:ext uri="{D42A27DB-BD31-4B8C-83A1-F6EECF244321}">
                <p14:modId xmlns:p14="http://schemas.microsoft.com/office/powerpoint/2010/main" val="1874524609"/>
              </p:ext>
            </p:extLst>
          </p:nvPr>
        </p:nvGraphicFramePr>
        <p:xfrm>
          <a:off x="685800" y="1905000"/>
          <a:ext cx="4638675" cy="313823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0152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FBCA-DABF-29A2-0BCC-C321F3A1B441}"/>
              </a:ext>
            </a:extLst>
          </p:cNvPr>
          <p:cNvSpPr>
            <a:spLocks noGrp="1"/>
          </p:cNvSpPr>
          <p:nvPr>
            <p:ph type="title"/>
          </p:nvPr>
        </p:nvSpPr>
        <p:spPr/>
        <p:txBody>
          <a:bodyPr/>
          <a:lstStyle/>
          <a:p>
            <a:r>
              <a:rPr lang="en-US" sz="2800"/>
              <a:t>Greatest Needs in Ministry</a:t>
            </a:r>
          </a:p>
        </p:txBody>
      </p:sp>
      <p:sp>
        <p:nvSpPr>
          <p:cNvPr id="4" name="Content Placeholder 3">
            <a:extLst>
              <a:ext uri="{FF2B5EF4-FFF2-40B4-BE49-F238E27FC236}">
                <a16:creationId xmlns:a16="http://schemas.microsoft.com/office/drawing/2014/main" id="{2A05E686-2C27-0B92-0D52-6D30CAFDAF25}"/>
              </a:ext>
            </a:extLst>
          </p:cNvPr>
          <p:cNvSpPr>
            <a:spLocks noGrp="1"/>
          </p:cNvSpPr>
          <p:nvPr>
            <p:ph sz="quarter" idx="16"/>
          </p:nvPr>
        </p:nvSpPr>
        <p:spPr>
          <a:xfrm>
            <a:off x="5753100" y="2207413"/>
            <a:ext cx="2705100" cy="2743202"/>
          </a:xfrm>
        </p:spPr>
        <p:txBody>
          <a:bodyPr/>
          <a:lstStyle/>
          <a:p>
            <a:pPr>
              <a:spcAft>
                <a:spcPts val="600"/>
              </a:spcAft>
            </a:pPr>
            <a:r>
              <a:rPr kumimoji="0" lang="en-US" sz="1200" b="0" i="0" u="none" strike="noStrike" kern="1200" cap="none" spc="-20" normalizeH="0" noProof="0" dirty="0">
                <a:ln>
                  <a:noFill/>
                </a:ln>
                <a:solidFill>
                  <a:srgbClr val="3C8689"/>
                </a:solidFill>
                <a:effectLst/>
                <a:uLnTx/>
                <a:uFillTx/>
                <a:latin typeface="Franklin Gothic Book"/>
              </a:rPr>
              <a:t>When asked to list their greatest needs, deacons most frequently cited a need for authentic respect and collaboration from congregational members and ELCA colleagues, along with a need for more resources in their ministry settings.</a:t>
            </a:r>
          </a:p>
          <a:p>
            <a:pPr>
              <a:spcAft>
                <a:spcPts val="600"/>
              </a:spcAft>
            </a:pPr>
            <a:r>
              <a:rPr lang="en-US" sz="1200" spc="-20" dirty="0">
                <a:solidFill>
                  <a:srgbClr val="3C8689"/>
                </a:solidFill>
                <a:latin typeface="Franklin Gothic Book"/>
              </a:rPr>
              <a:t>Participants also listed support for health and well-being as one of their greatest needs in ministry.</a:t>
            </a:r>
            <a:endParaRPr kumimoji="0" lang="en-US" sz="1200" b="0" i="0" u="none" strike="noStrike" kern="1200" cap="none" spc="-20" normalizeH="0" noProof="0" dirty="0">
              <a:ln>
                <a:noFill/>
              </a:ln>
              <a:solidFill>
                <a:srgbClr val="3C8689"/>
              </a:solidFill>
              <a:effectLst/>
              <a:uLnTx/>
              <a:uFillTx/>
              <a:latin typeface="Franklin Gothic Book"/>
            </a:endParaRPr>
          </a:p>
        </p:txBody>
      </p:sp>
      <p:sp>
        <p:nvSpPr>
          <p:cNvPr id="5" name="Text Placeholder 4">
            <a:extLst>
              <a:ext uri="{FF2B5EF4-FFF2-40B4-BE49-F238E27FC236}">
                <a16:creationId xmlns:a16="http://schemas.microsoft.com/office/drawing/2014/main" id="{8D854257-8E1D-7135-4015-63E6A135CB09}"/>
              </a:ext>
            </a:extLst>
          </p:cNvPr>
          <p:cNvSpPr>
            <a:spLocks noGrp="1"/>
          </p:cNvSpPr>
          <p:nvPr>
            <p:ph type="body" idx="28"/>
          </p:nvPr>
        </p:nvSpPr>
        <p:spPr/>
        <p:txBody>
          <a:bodyPr/>
          <a:lstStyle/>
          <a:p>
            <a:r>
              <a:rPr lang="en-US"/>
              <a:t>Qualitative Data</a:t>
            </a:r>
          </a:p>
        </p:txBody>
      </p:sp>
      <p:sp>
        <p:nvSpPr>
          <p:cNvPr id="11" name="Rectangle 10"/>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2" name="Picture 11"/>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graphicFrame>
        <p:nvGraphicFramePr>
          <p:cNvPr id="3" name="Chart 2">
            <a:extLst>
              <a:ext uri="{FF2B5EF4-FFF2-40B4-BE49-F238E27FC236}">
                <a16:creationId xmlns:a16="http://schemas.microsoft.com/office/drawing/2014/main" id="{908D2404-E4DB-95E9-030D-B7F00461B119}"/>
              </a:ext>
            </a:extLst>
          </p:cNvPr>
          <p:cNvGraphicFramePr>
            <a:graphicFrameLocks/>
          </p:cNvGraphicFramePr>
          <p:nvPr>
            <p:extLst>
              <p:ext uri="{D42A27DB-BD31-4B8C-83A1-F6EECF244321}">
                <p14:modId xmlns:p14="http://schemas.microsoft.com/office/powerpoint/2010/main" val="4253147279"/>
              </p:ext>
            </p:extLst>
          </p:nvPr>
        </p:nvGraphicFramePr>
        <p:xfrm>
          <a:off x="685800" y="20574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06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2AF5-D1AA-1B3D-50C9-232C30677DBC}"/>
              </a:ext>
            </a:extLst>
          </p:cNvPr>
          <p:cNvSpPr>
            <a:spLocks noGrp="1"/>
          </p:cNvSpPr>
          <p:nvPr>
            <p:ph type="title"/>
          </p:nvPr>
        </p:nvSpPr>
        <p:spPr/>
        <p:txBody>
          <a:bodyPr/>
          <a:lstStyle/>
          <a:p>
            <a:r>
              <a:rPr lang="en-US" sz="2800"/>
              <a:t>Core Themes: Advice to Women Entering Ministry</a:t>
            </a:r>
          </a:p>
        </p:txBody>
      </p:sp>
      <p:sp>
        <p:nvSpPr>
          <p:cNvPr id="4" name="Content Placeholder 3">
            <a:extLst>
              <a:ext uri="{FF2B5EF4-FFF2-40B4-BE49-F238E27FC236}">
                <a16:creationId xmlns:a16="http://schemas.microsoft.com/office/drawing/2014/main" id="{15031CDE-292E-7542-8D1E-DE957D1CC590}"/>
              </a:ext>
            </a:extLst>
          </p:cNvPr>
          <p:cNvSpPr>
            <a:spLocks noGrp="1"/>
          </p:cNvSpPr>
          <p:nvPr>
            <p:ph sz="quarter" idx="16"/>
          </p:nvPr>
        </p:nvSpPr>
        <p:spPr>
          <a:xfrm>
            <a:off x="5753100" y="2207413"/>
            <a:ext cx="2565952" cy="2743202"/>
          </a:xfrm>
        </p:spPr>
        <p:txBody>
          <a:bodyPr/>
          <a:lstStyle/>
          <a:p>
            <a:pPr marL="0" marR="0" lvl="0" indent="0" algn="l" defTabSz="914400" rtl="0" eaLnBrk="1" fontAlgn="auto" latinLnBrk="0" hangingPunct="1">
              <a:lnSpc>
                <a:spcPct val="120000"/>
              </a:lnSpc>
              <a:spcAft>
                <a:spcPts val="600"/>
              </a:spcAft>
              <a:buClrTx/>
              <a:buSzTx/>
              <a:buFontTx/>
              <a:buNone/>
              <a:tabLst/>
              <a:defRPr/>
            </a:pPr>
            <a:r>
              <a:rPr kumimoji="0" lang="en-US" sz="1200" b="0" i="0" u="none" strike="noStrike" kern="1200" cap="none" spc="0" normalizeH="0" baseline="0" noProof="0" dirty="0">
                <a:ln>
                  <a:noFill/>
                </a:ln>
                <a:solidFill>
                  <a:srgbClr val="3C8689"/>
                </a:solidFill>
                <a:effectLst/>
                <a:uLnTx/>
                <a:uFillTx/>
                <a:latin typeface="Franklin Gothic Book"/>
              </a:rPr>
              <a:t>When asked what women entering ministry should keep in mind, participants offered the following advice: </a:t>
            </a:r>
          </a:p>
          <a:p>
            <a:pPr marL="342900" marR="0" lvl="0" indent="-342900" algn="l" defTabSz="914400" rtl="0" eaLnBrk="1" fontAlgn="auto" latinLnBrk="0" hangingPunct="1">
              <a:lnSpc>
                <a:spcPct val="120000"/>
              </a:lnSpc>
              <a:spcAft>
                <a:spcPts val="0"/>
              </a:spcAft>
              <a:buClrTx/>
              <a:buSzTx/>
              <a:buFontTx/>
              <a:buAutoNum type="arabicPeriod"/>
              <a:tabLst/>
              <a:defRPr/>
            </a:pPr>
            <a:r>
              <a:rPr kumimoji="0" lang="en-US" sz="1200" b="0" i="0" u="none" strike="noStrike" kern="1200" cap="none" spc="0" normalizeH="0" baseline="0" noProof="0" dirty="0">
                <a:ln>
                  <a:noFill/>
                </a:ln>
                <a:solidFill>
                  <a:srgbClr val="3C8689"/>
                </a:solidFill>
                <a:effectLst/>
                <a:uLnTx/>
                <a:uFillTx/>
                <a:latin typeface="Franklin Gothic Book"/>
              </a:rPr>
              <a:t>Create a good support system.</a:t>
            </a:r>
          </a:p>
          <a:p>
            <a:pPr marL="342900" marR="0" lvl="0" indent="-342900" algn="l" defTabSz="914400" rtl="0" eaLnBrk="1" fontAlgn="auto" latinLnBrk="0" hangingPunct="1">
              <a:lnSpc>
                <a:spcPct val="120000"/>
              </a:lnSpc>
              <a:spcAft>
                <a:spcPts val="0"/>
              </a:spcAft>
              <a:buClrTx/>
              <a:buSzTx/>
              <a:buFontTx/>
              <a:buAutoNum type="arabicPeriod"/>
              <a:tabLst/>
              <a:defRPr/>
            </a:pPr>
            <a:r>
              <a:rPr kumimoji="0" lang="en-US" sz="1200" b="0" i="0" u="none" strike="noStrike" kern="1200" cap="none" spc="0" normalizeH="0" baseline="0" noProof="0" dirty="0">
                <a:ln>
                  <a:noFill/>
                </a:ln>
                <a:solidFill>
                  <a:srgbClr val="3C8689"/>
                </a:solidFill>
                <a:effectLst/>
                <a:uLnTx/>
                <a:uFillTx/>
                <a:latin typeface="Franklin Gothic Book"/>
              </a:rPr>
              <a:t>Stand in your strength</a:t>
            </a:r>
            <a:r>
              <a:rPr lang="en-US" sz="1200" dirty="0">
                <a:solidFill>
                  <a:srgbClr val="3C8689"/>
                </a:solidFill>
                <a:latin typeface="Franklin Gothic Book"/>
              </a:rPr>
              <a:t>.</a:t>
            </a:r>
            <a:endParaRPr kumimoji="0" lang="en-US" sz="1200" b="0" i="0" u="none" strike="noStrike" kern="1200" cap="none" spc="0" normalizeH="0" baseline="0" noProof="0" dirty="0">
              <a:ln>
                <a:noFill/>
              </a:ln>
              <a:solidFill>
                <a:srgbClr val="3C8689"/>
              </a:solidFill>
              <a:effectLst/>
              <a:uLnTx/>
              <a:uFillTx/>
              <a:latin typeface="Franklin Gothic Book"/>
            </a:endParaRPr>
          </a:p>
          <a:p>
            <a:pPr marL="342900" marR="0" lvl="0" indent="-342900" algn="l" defTabSz="914400" rtl="0" eaLnBrk="1" fontAlgn="auto" latinLnBrk="0" hangingPunct="1">
              <a:lnSpc>
                <a:spcPct val="120000"/>
              </a:lnSpc>
              <a:spcAft>
                <a:spcPts val="0"/>
              </a:spcAft>
              <a:buClrTx/>
              <a:buSzTx/>
              <a:buFontTx/>
              <a:buAutoNum type="arabicPeriod"/>
              <a:tabLst/>
              <a:defRPr/>
            </a:pPr>
            <a:r>
              <a:rPr kumimoji="0" lang="en-US" sz="1200" b="0" i="0" u="none" strike="noStrike" kern="1200" cap="none" spc="0" normalizeH="0" baseline="0" noProof="0" dirty="0">
                <a:ln>
                  <a:noFill/>
                </a:ln>
                <a:solidFill>
                  <a:srgbClr val="3C8689"/>
                </a:solidFill>
                <a:effectLst/>
                <a:uLnTx/>
                <a:uFillTx/>
                <a:latin typeface="Franklin Gothic Book"/>
              </a:rPr>
              <a:t>Prioritize your well-being</a:t>
            </a:r>
            <a:r>
              <a:rPr lang="en-US" sz="1200" dirty="0">
                <a:solidFill>
                  <a:srgbClr val="3C8689"/>
                </a:solidFill>
                <a:latin typeface="Franklin Gothic Book"/>
              </a:rPr>
              <a:t>.</a:t>
            </a:r>
            <a:endParaRPr kumimoji="0" lang="en-US" sz="1200" b="0" i="0" u="none" strike="noStrike" kern="1200" cap="none" spc="0" normalizeH="0" baseline="0" noProof="0" dirty="0">
              <a:ln>
                <a:noFill/>
              </a:ln>
              <a:solidFill>
                <a:srgbClr val="3C8689"/>
              </a:solidFill>
              <a:effectLst/>
              <a:uLnTx/>
              <a:uFillTx/>
              <a:latin typeface="Franklin Gothic Book"/>
            </a:endParaRPr>
          </a:p>
          <a:p>
            <a:pPr marL="342900" marR="0" lvl="0" indent="-342900" algn="l" defTabSz="914400" rtl="0" eaLnBrk="1" fontAlgn="auto" latinLnBrk="0" hangingPunct="1">
              <a:lnSpc>
                <a:spcPct val="120000"/>
              </a:lnSpc>
              <a:spcAft>
                <a:spcPts val="0"/>
              </a:spcAft>
              <a:buClrTx/>
              <a:buSzTx/>
              <a:buFontTx/>
              <a:buAutoNum type="arabicPeriod"/>
              <a:tabLst/>
              <a:defRPr/>
            </a:pPr>
            <a:r>
              <a:rPr kumimoji="0" lang="en-US" sz="1200" b="0" i="0" u="none" strike="noStrike" kern="1200" cap="none" spc="0" normalizeH="0" baseline="0" noProof="0" dirty="0">
                <a:ln>
                  <a:noFill/>
                </a:ln>
                <a:solidFill>
                  <a:srgbClr val="3C8689"/>
                </a:solidFill>
                <a:effectLst/>
                <a:uLnTx/>
                <a:uFillTx/>
                <a:latin typeface="Franklin Gothic Book"/>
              </a:rPr>
              <a:t>Set boundaries.</a:t>
            </a:r>
          </a:p>
          <a:p>
            <a:pPr marL="0" marR="0" lvl="0" indent="0" algn="l" defTabSz="914400" rtl="0" eaLnBrk="1" fontAlgn="auto" latinLnBrk="0" hangingPunct="1">
              <a:lnSpc>
                <a:spcPct val="120000"/>
              </a:lnSpc>
              <a:spcAft>
                <a:spcPts val="600"/>
              </a:spcAft>
              <a:buClrTx/>
              <a:buSzTx/>
              <a:buFontTx/>
              <a:buNone/>
              <a:tabLst/>
              <a:defRPr/>
            </a:pPr>
            <a:endParaRPr lang="en-US" sz="1200" dirty="0">
              <a:solidFill>
                <a:srgbClr val="3C8689"/>
              </a:solidFill>
              <a:latin typeface="Franklin Gothic Book"/>
            </a:endParaRPr>
          </a:p>
          <a:p>
            <a:pPr marL="0" marR="0" lvl="0" indent="0" algn="l" defTabSz="914400" rtl="0" eaLnBrk="1" fontAlgn="auto" latinLnBrk="0" hangingPunct="1">
              <a:lnSpc>
                <a:spcPct val="120000"/>
              </a:lnSpc>
              <a:spcAft>
                <a:spcPts val="600"/>
              </a:spcAft>
              <a:buClrTx/>
              <a:buSzTx/>
              <a:buFontTx/>
              <a:buNone/>
              <a:tabLst/>
              <a:defRPr/>
            </a:pPr>
            <a:endParaRPr kumimoji="0" lang="en-US" sz="1200" b="0" i="0" u="none" strike="noStrike" kern="1200" cap="none" spc="0" normalizeH="0" baseline="0" noProof="0" dirty="0">
              <a:ln>
                <a:noFill/>
              </a:ln>
              <a:solidFill>
                <a:srgbClr val="3C8689"/>
              </a:solidFill>
              <a:effectLst/>
              <a:uLnTx/>
              <a:uFillTx/>
              <a:latin typeface="Franklin Gothic Book"/>
            </a:endParaRPr>
          </a:p>
          <a:p>
            <a:pPr marL="0" marR="0" lvl="0" indent="0" algn="l" defTabSz="914400" rtl="0" eaLnBrk="1" fontAlgn="auto" latinLnBrk="0" hangingPunct="1">
              <a:lnSpc>
                <a:spcPct val="120000"/>
              </a:lnSpc>
              <a:spcAft>
                <a:spcPts val="600"/>
              </a:spcAft>
              <a:buClrTx/>
              <a:buSzTx/>
              <a:buFontTx/>
              <a:buNone/>
              <a:tabLst/>
              <a:defRPr/>
            </a:pPr>
            <a:endParaRPr kumimoji="0" lang="en-US" sz="1200" b="0" i="0" u="none" strike="noStrike" kern="1200" cap="none" spc="0" normalizeH="0" baseline="0" noProof="0" dirty="0">
              <a:ln>
                <a:noFill/>
              </a:ln>
              <a:solidFill>
                <a:srgbClr val="3C8689"/>
              </a:solidFill>
              <a:effectLst/>
              <a:uLnTx/>
              <a:uFillTx/>
              <a:latin typeface="Franklin Gothic Book"/>
            </a:endParaRPr>
          </a:p>
          <a:p>
            <a:pPr>
              <a:spcAft>
                <a:spcPts val="600"/>
              </a:spcAft>
            </a:pPr>
            <a:endParaRPr lang="en-US" sz="1200" dirty="0"/>
          </a:p>
        </p:txBody>
      </p:sp>
      <p:sp>
        <p:nvSpPr>
          <p:cNvPr id="5" name="Text Placeholder 4">
            <a:extLst>
              <a:ext uri="{FF2B5EF4-FFF2-40B4-BE49-F238E27FC236}">
                <a16:creationId xmlns:a16="http://schemas.microsoft.com/office/drawing/2014/main" id="{2BEB40EE-AE9C-720E-B6BF-EDB2FF0DB237}"/>
              </a:ext>
            </a:extLst>
          </p:cNvPr>
          <p:cNvSpPr>
            <a:spLocks noGrp="1"/>
          </p:cNvSpPr>
          <p:nvPr>
            <p:ph type="body" idx="28"/>
          </p:nvPr>
        </p:nvSpPr>
        <p:spPr/>
        <p:txBody>
          <a:bodyPr/>
          <a:lstStyle/>
          <a:p>
            <a:r>
              <a:rPr lang="en-US"/>
              <a:t>Qualitative Data </a:t>
            </a:r>
          </a:p>
        </p:txBody>
      </p:sp>
      <p:graphicFrame>
        <p:nvGraphicFramePr>
          <p:cNvPr id="27" name="Content Placeholder 26">
            <a:extLst>
              <a:ext uri="{FF2B5EF4-FFF2-40B4-BE49-F238E27FC236}">
                <a16:creationId xmlns:a16="http://schemas.microsoft.com/office/drawing/2014/main" id="{A9550CB7-0CFD-4A7A-C761-7B2F5C943E29}"/>
              </a:ext>
            </a:extLst>
          </p:cNvPr>
          <p:cNvGraphicFramePr>
            <a:graphicFrameLocks noGrp="1"/>
          </p:cNvGraphicFramePr>
          <p:nvPr>
            <p:ph sz="quarter" idx="15"/>
            <p:extLst>
              <p:ext uri="{D42A27DB-BD31-4B8C-83A1-F6EECF244321}">
                <p14:modId xmlns:p14="http://schemas.microsoft.com/office/powerpoint/2010/main" val="2347283933"/>
              </p:ext>
            </p:extLst>
          </p:nvPr>
        </p:nvGraphicFramePr>
        <p:xfrm>
          <a:off x="685800" y="2078566"/>
          <a:ext cx="4791075" cy="323426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8792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0C29-D53E-2874-7761-01000E321C6B}"/>
              </a:ext>
            </a:extLst>
          </p:cNvPr>
          <p:cNvSpPr>
            <a:spLocks noGrp="1"/>
          </p:cNvSpPr>
          <p:nvPr>
            <p:ph type="title"/>
          </p:nvPr>
        </p:nvSpPr>
        <p:spPr/>
        <p:txBody>
          <a:bodyPr/>
          <a:lstStyle/>
          <a:p>
            <a:r>
              <a:rPr lang="en-US" sz="2800" dirty="0"/>
              <a:t>Advice for Bishops, Synod Councils or Churchwide Organization Staff Members</a:t>
            </a:r>
          </a:p>
        </p:txBody>
      </p:sp>
      <p:sp>
        <p:nvSpPr>
          <p:cNvPr id="4" name="Content Placeholder 3">
            <a:extLst>
              <a:ext uri="{FF2B5EF4-FFF2-40B4-BE49-F238E27FC236}">
                <a16:creationId xmlns:a16="http://schemas.microsoft.com/office/drawing/2014/main" id="{75BFFB2D-DB52-7B37-A0DE-724331229830}"/>
              </a:ext>
            </a:extLst>
          </p:cNvPr>
          <p:cNvSpPr>
            <a:spLocks noGrp="1"/>
          </p:cNvSpPr>
          <p:nvPr>
            <p:ph sz="quarter" idx="16"/>
          </p:nvPr>
        </p:nvSpPr>
        <p:spPr>
          <a:xfrm>
            <a:off x="5753100" y="2209800"/>
            <a:ext cx="2705100" cy="2743202"/>
          </a:xfrm>
        </p:spPr>
        <p:txBody>
          <a:bodyPr/>
          <a:lstStyle/>
          <a:p>
            <a:pPr>
              <a:spcAft>
                <a:spcPts val="600"/>
              </a:spcAft>
            </a:pPr>
            <a:r>
              <a:rPr kumimoji="0" lang="en-US" sz="1200" b="0" i="0" u="none" strike="noStrike" kern="1200" cap="none" spc="0" normalizeH="0" baseline="0" noProof="0" dirty="0">
                <a:ln>
                  <a:noFill/>
                </a:ln>
                <a:solidFill>
                  <a:srgbClr val="3C8689"/>
                </a:solidFill>
                <a:effectLst/>
                <a:uLnTx/>
                <a:uFillTx/>
                <a:latin typeface="Franklin Gothic Book"/>
              </a:rPr>
              <a:t>Responses emphasized six major themes: recognize the important work of deacons, stop discrimination and dismantle patriarchal systems and behaviors, listen to women’s knowledge, empower women, advocate for equity, and be proactive and inclusive.</a:t>
            </a:r>
          </a:p>
          <a:p>
            <a:pPr>
              <a:spcAft>
                <a:spcPts val="600"/>
              </a:spcAft>
            </a:pPr>
            <a:r>
              <a:rPr lang="en-US" sz="1200" dirty="0">
                <a:solidFill>
                  <a:srgbClr val="3C8689"/>
                </a:solidFill>
                <a:latin typeface="Franklin Gothic Book"/>
              </a:rPr>
              <a:t>A common theme throughout the open-ended responses was that deacons are not as respected as pastors and are often treated as “less than” in all expressions of the church.</a:t>
            </a:r>
            <a:endParaRPr kumimoji="0" lang="en-US" sz="1200" b="0" i="0" u="none" strike="noStrike" kern="1200" cap="none" spc="0" normalizeH="0" baseline="0" noProof="0" dirty="0">
              <a:ln>
                <a:noFill/>
              </a:ln>
              <a:solidFill>
                <a:srgbClr val="3C8689"/>
              </a:solidFill>
              <a:effectLst/>
              <a:uLnTx/>
              <a:uFillTx/>
              <a:latin typeface="Franklin Gothic Book"/>
            </a:endParaRPr>
          </a:p>
        </p:txBody>
      </p:sp>
      <p:sp>
        <p:nvSpPr>
          <p:cNvPr id="5" name="Text Placeholder 4">
            <a:extLst>
              <a:ext uri="{FF2B5EF4-FFF2-40B4-BE49-F238E27FC236}">
                <a16:creationId xmlns:a16="http://schemas.microsoft.com/office/drawing/2014/main" id="{E4FD7198-472E-CF45-2DF5-36109C0862F3}"/>
              </a:ext>
            </a:extLst>
          </p:cNvPr>
          <p:cNvSpPr>
            <a:spLocks noGrp="1"/>
          </p:cNvSpPr>
          <p:nvPr>
            <p:ph type="body" idx="28"/>
          </p:nvPr>
        </p:nvSpPr>
        <p:spPr/>
        <p:txBody>
          <a:bodyPr/>
          <a:lstStyle/>
          <a:p>
            <a:r>
              <a:rPr lang="en-US"/>
              <a:t>Qualitative Data</a:t>
            </a:r>
          </a:p>
        </p:txBody>
      </p:sp>
      <p:graphicFrame>
        <p:nvGraphicFramePr>
          <p:cNvPr id="11" name="Content Placeholder 10">
            <a:extLst>
              <a:ext uri="{FF2B5EF4-FFF2-40B4-BE49-F238E27FC236}">
                <a16:creationId xmlns:a16="http://schemas.microsoft.com/office/drawing/2014/main" id="{CBB34B3D-E4F4-D20C-8D49-B97A4FFEEE4E}"/>
              </a:ext>
            </a:extLst>
          </p:cNvPr>
          <p:cNvGraphicFramePr>
            <a:graphicFrameLocks noGrp="1"/>
          </p:cNvGraphicFramePr>
          <p:nvPr>
            <p:ph sz="quarter" idx="15"/>
            <p:extLst>
              <p:ext uri="{D42A27DB-BD31-4B8C-83A1-F6EECF244321}">
                <p14:modId xmlns:p14="http://schemas.microsoft.com/office/powerpoint/2010/main" val="4048650459"/>
              </p:ext>
            </p:extLst>
          </p:nvPr>
        </p:nvGraphicFramePr>
        <p:xfrm>
          <a:off x="685800" y="2010016"/>
          <a:ext cx="4800600" cy="30988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9948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erson, meal&#10;&#10;Description automatically generated">
            <a:extLst>
              <a:ext uri="{FF2B5EF4-FFF2-40B4-BE49-F238E27FC236}">
                <a16:creationId xmlns:a16="http://schemas.microsoft.com/office/drawing/2014/main" id="{1C25B640-F9E0-107A-7517-6B5E3701E1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 y="-225214"/>
            <a:ext cx="9144000" cy="6101080"/>
          </a:xfrm>
          <a:prstGeom prst="rect">
            <a:avLst/>
          </a:prstGeom>
        </p:spPr>
      </p:pic>
      <p:sp>
        <p:nvSpPr>
          <p:cNvPr id="3" name="Text Placeholder 2">
            <a:extLst>
              <a:ext uri="{FF2B5EF4-FFF2-40B4-BE49-F238E27FC236}">
                <a16:creationId xmlns:a16="http://schemas.microsoft.com/office/drawing/2014/main" id="{ECB86F8F-3D34-484B-8221-E36FED7115D1}"/>
              </a:ext>
            </a:extLst>
          </p:cNvPr>
          <p:cNvSpPr>
            <a:spLocks noGrp="1"/>
          </p:cNvSpPr>
          <p:nvPr>
            <p:ph type="body" sz="quarter" idx="11"/>
          </p:nvPr>
        </p:nvSpPr>
        <p:spPr>
          <a:xfrm>
            <a:off x="-7" y="3695700"/>
            <a:ext cx="9144007" cy="1836420"/>
          </a:xfrm>
        </p:spPr>
        <p:txBody>
          <a:bodyPr/>
          <a:lstStyle/>
          <a:p>
            <a:r>
              <a:rPr lang="en-US" sz="4400"/>
              <a:t>Recommendations</a:t>
            </a:r>
          </a:p>
        </p:txBody>
      </p:sp>
      <p:sp>
        <p:nvSpPr>
          <p:cNvPr id="2" name="Text Placeholder 1">
            <a:extLst>
              <a:ext uri="{FF2B5EF4-FFF2-40B4-BE49-F238E27FC236}">
                <a16:creationId xmlns:a16="http://schemas.microsoft.com/office/drawing/2014/main" id="{31103F0D-9C88-443E-A686-C7A65DB36F9C}"/>
              </a:ext>
            </a:extLst>
          </p:cNvPr>
          <p:cNvSpPr>
            <a:spLocks noGrp="1"/>
          </p:cNvSpPr>
          <p:nvPr>
            <p:ph type="body" sz="quarter" idx="10"/>
          </p:nvPr>
        </p:nvSpPr>
        <p:spPr>
          <a:xfrm>
            <a:off x="6164580" y="3352800"/>
            <a:ext cx="2560320" cy="2523066"/>
          </a:xfrm>
        </p:spPr>
        <p:txBody>
          <a:bodyPr/>
          <a:lstStyle/>
          <a:p>
            <a:r>
              <a:rPr lang="en-US" dirty="0"/>
              <a:t>Overview of the Section</a:t>
            </a:r>
          </a:p>
          <a:p>
            <a:pPr marL="285750" indent="-285750">
              <a:lnSpc>
                <a:spcPct val="110000"/>
              </a:lnSpc>
              <a:buFont typeface="Wingdings" panose="05000000000000000000" pitchFamily="2" charset="2"/>
              <a:buChar char="§"/>
            </a:pPr>
            <a:r>
              <a:rPr lang="en-US" sz="1500" dirty="0">
                <a:latin typeface="Franklin Gothic Book" panose="020B0503020102020204" pitchFamily="34" charset="0"/>
              </a:rPr>
              <a:t>Recommendations for Future Study and Action, Based on the Key Findings</a:t>
            </a:r>
            <a:endParaRPr lang="en-US" dirty="0"/>
          </a:p>
        </p:txBody>
      </p:sp>
      <p:sp>
        <p:nvSpPr>
          <p:cNvPr id="5" name="Rectangle 4"/>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55756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401"/>
            <a:ext cx="7772400" cy="914402"/>
          </a:xfrm>
        </p:spPr>
        <p:txBody>
          <a:bodyPr/>
          <a:lstStyle/>
          <a:p>
            <a:r>
              <a:rPr lang="en-US"/>
              <a:t>Gender and Word and Service Ministry </a:t>
            </a:r>
          </a:p>
        </p:txBody>
      </p:sp>
      <p:sp>
        <p:nvSpPr>
          <p:cNvPr id="17" name="Text Placeholder 16"/>
          <p:cNvSpPr>
            <a:spLocks noGrp="1"/>
          </p:cNvSpPr>
          <p:nvPr>
            <p:ph type="body" idx="28"/>
          </p:nvPr>
        </p:nvSpPr>
        <p:spPr>
          <a:xfrm>
            <a:off x="685800" y="386453"/>
            <a:ext cx="7772400" cy="451948"/>
          </a:xfrm>
        </p:spPr>
        <p:txBody>
          <a:bodyPr/>
          <a:lstStyle/>
          <a:p>
            <a:r>
              <a:rPr lang="en-US"/>
              <a:t>Word and Service Ministry in the ELCA</a:t>
            </a:r>
          </a:p>
        </p:txBody>
      </p:sp>
      <p:sp>
        <p:nvSpPr>
          <p:cNvPr id="7" name="Content Placeholder 7">
            <a:extLst>
              <a:ext uri="{FF2B5EF4-FFF2-40B4-BE49-F238E27FC236}">
                <a16:creationId xmlns:a16="http://schemas.microsoft.com/office/drawing/2014/main" id="{C210D8E8-B8C3-44F5-AB76-6988B618641F}"/>
              </a:ext>
            </a:extLst>
          </p:cNvPr>
          <p:cNvSpPr txBox="1">
            <a:spLocks/>
          </p:cNvSpPr>
          <p:nvPr/>
        </p:nvSpPr>
        <p:spPr>
          <a:xfrm>
            <a:off x="685800" y="1905000"/>
            <a:ext cx="4650289" cy="3865867"/>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2">
              <a:lnSpc>
                <a:spcPct val="100000"/>
              </a:lnSpc>
              <a:buNone/>
            </a:pPr>
            <a:r>
              <a:rPr lang="en-US" sz="1200" dirty="0"/>
              <a:t>For much of church history, service ministries were women's only recognized ministry role. Lutheran women called to professional ministry served as deaconesses, teachers, music ministers, parish nurses, or in service-oriented roles. As the church expanded Word and Sacrament to include women, some women in the diaconate did change rosters, but many continued in calls to Word and Service ministry. Men have served in the diaconate throughout church history and within Lutheran church bodies. </a:t>
            </a:r>
          </a:p>
          <a:p>
            <a:pPr lvl="2">
              <a:lnSpc>
                <a:spcPct val="100000"/>
              </a:lnSpc>
              <a:buNone/>
            </a:pPr>
            <a:r>
              <a:rPr lang="en-US" sz="1200" dirty="0"/>
              <a:t>The ELCA Deaconess Community was formerly one of the three lay rosters and is now an intentional community exclusively for women within the Word and Service roster. Members of the ELCA Deaconess Community use the title “sister” and are either rostered as Word and Service Ministers in the ELCA or Diaconal Ministers in the Evangelical Lutheran Church in Canada (ELCIC).* </a:t>
            </a:r>
          </a:p>
          <a:p>
            <a:pPr lvl="2">
              <a:lnSpc>
                <a:spcPct val="100000"/>
              </a:lnSpc>
              <a:buNone/>
            </a:pPr>
            <a:r>
              <a:rPr lang="en-US" sz="1200" dirty="0"/>
              <a:t>For Word and Service ministers that are not part of the ELCA Deaconess Community, the title “deacon” is used and is a non-gender-specific term. </a:t>
            </a:r>
          </a:p>
        </p:txBody>
      </p:sp>
      <p:sp>
        <p:nvSpPr>
          <p:cNvPr id="5" name="TextBox 4">
            <a:extLst>
              <a:ext uri="{FF2B5EF4-FFF2-40B4-BE49-F238E27FC236}">
                <a16:creationId xmlns:a16="http://schemas.microsoft.com/office/drawing/2014/main" id="{4051AE39-8826-F7E4-1854-DA5100F8F185}"/>
              </a:ext>
            </a:extLst>
          </p:cNvPr>
          <p:cNvSpPr txBox="1"/>
          <p:nvPr/>
        </p:nvSpPr>
        <p:spPr>
          <a:xfrm>
            <a:off x="5753100" y="1902245"/>
            <a:ext cx="2705100" cy="2185214"/>
          </a:xfrm>
          <a:prstGeom prst="rect">
            <a:avLst/>
          </a:prstGeom>
          <a:noFill/>
        </p:spPr>
        <p:txBody>
          <a:bodyPr wrap="square" lIns="91440" tIns="45720" rIns="91440" bIns="45720" anchor="t">
            <a:spAutoFit/>
          </a:bodyPr>
          <a:lstStyle/>
          <a:p>
            <a:pPr>
              <a:spcBef>
                <a:spcPts val="600"/>
              </a:spcBef>
              <a:spcAft>
                <a:spcPts val="600"/>
              </a:spcAft>
            </a:pPr>
            <a:r>
              <a:rPr lang="en-US" sz="1400" dirty="0">
                <a:solidFill>
                  <a:schemeClr val="accent1"/>
                </a:solidFill>
              </a:rPr>
              <a:t>When the ELCA was formed, lay rosters included 860 ministers, with 81% women and 19% men. </a:t>
            </a:r>
          </a:p>
          <a:p>
            <a:pPr>
              <a:spcBef>
                <a:spcPts val="600"/>
              </a:spcBef>
              <a:spcAft>
                <a:spcPts val="600"/>
              </a:spcAft>
            </a:pPr>
            <a:r>
              <a:rPr lang="en-US" sz="1400" dirty="0">
                <a:solidFill>
                  <a:schemeClr val="accent1"/>
                </a:solidFill>
              </a:rPr>
              <a:t>These percentages have shifted only slightly in the lifetime of the ELCA. Today the Word and Service roster has an active roster of 79% women, 21% men, and &lt;1</a:t>
            </a:r>
            <a:r>
              <a:rPr lang="en-US" sz="1400">
                <a:solidFill>
                  <a:schemeClr val="accent1"/>
                </a:solidFill>
              </a:rPr>
              <a:t>% with gender </a:t>
            </a:r>
            <a:r>
              <a:rPr lang="en-US" sz="1400" dirty="0">
                <a:solidFill>
                  <a:schemeClr val="accent1"/>
                </a:solidFill>
              </a:rPr>
              <a:t>not listed. </a:t>
            </a:r>
          </a:p>
        </p:txBody>
      </p:sp>
      <p:sp>
        <p:nvSpPr>
          <p:cNvPr id="8" name="TextBox 7">
            <a:extLst>
              <a:ext uri="{FF2B5EF4-FFF2-40B4-BE49-F238E27FC236}">
                <a16:creationId xmlns:a16="http://schemas.microsoft.com/office/drawing/2014/main" id="{E96FF255-3BD4-FCCA-2445-FC00B242A960}"/>
              </a:ext>
            </a:extLst>
          </p:cNvPr>
          <p:cNvSpPr txBox="1"/>
          <p:nvPr/>
        </p:nvSpPr>
        <p:spPr>
          <a:xfrm>
            <a:off x="4235585" y="6169228"/>
            <a:ext cx="4222615" cy="429861"/>
          </a:xfrm>
          <a:prstGeom prst="rect">
            <a:avLst/>
          </a:prstGeom>
          <a:noFill/>
        </p:spPr>
        <p:txBody>
          <a:bodyPr wrap="square" lIns="0" tIns="0" rIns="0" bIns="0" rtlCol="0">
            <a:spAutoFit/>
          </a:bodyPr>
          <a:lstStyle/>
          <a:p>
            <a:pPr>
              <a:lnSpc>
                <a:spcPct val="120000"/>
              </a:lnSpc>
            </a:pPr>
            <a:r>
              <a:rPr lang="en-US" sz="800" dirty="0">
                <a:solidFill>
                  <a:schemeClr val="tx2"/>
                </a:solidFill>
              </a:rPr>
              <a:t>*The ELCA Deaconess Community is not part of the Lutheran Diaconal Association (LDA), formerly the Lutheran Deaconess Association. The LDA is a pan-Lutheran organization for women and men in servant leadership that some ELCA rostered ministers are members of. </a:t>
            </a:r>
          </a:p>
        </p:txBody>
      </p:sp>
      <p:sp>
        <p:nvSpPr>
          <p:cNvPr id="9" name="Rectangle 8">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66996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29455"/>
            <a:ext cx="3280866" cy="366254"/>
          </a:xfrm>
        </p:spPr>
        <p:txBody>
          <a:bodyPr wrap="square">
            <a:spAutoFit/>
          </a:bodyPr>
          <a:lstStyle/>
          <a:p>
            <a:r>
              <a:rPr lang="en-US" sz="2800" b="1">
                <a:solidFill>
                  <a:schemeClr val="tx2">
                    <a:lumMod val="50000"/>
                  </a:schemeClr>
                </a:solidFill>
              </a:rPr>
              <a:t>Recommendation 1:</a:t>
            </a:r>
          </a:p>
        </p:txBody>
      </p:sp>
      <p:sp>
        <p:nvSpPr>
          <p:cNvPr id="8" name="Content Placeholder 7"/>
          <p:cNvSpPr>
            <a:spLocks noGrp="1"/>
          </p:cNvSpPr>
          <p:nvPr>
            <p:ph sz="quarter" idx="15"/>
          </p:nvPr>
        </p:nvSpPr>
        <p:spPr>
          <a:xfrm>
            <a:off x="3977640" y="627727"/>
            <a:ext cx="4480560" cy="2554545"/>
          </a:xfrm>
          <a:solidFill>
            <a:schemeClr val="bg2">
              <a:lumMod val="20000"/>
              <a:lumOff val="80000"/>
              <a:alpha val="81000"/>
            </a:schemeClr>
          </a:solidFill>
        </p:spPr>
        <p:txBody>
          <a:bodyPr wrap="square" tIns="182880" rIns="182880" bIns="182880">
            <a:spAutoFit/>
          </a:bodyPr>
          <a:lstStyle/>
          <a:p>
            <a:pPr marL="284163" lvl="2" indent="-114300">
              <a:lnSpc>
                <a:spcPct val="100000"/>
              </a:lnSpc>
              <a:spcAft>
                <a:spcPts val="0"/>
              </a:spcAft>
              <a:buFont typeface="Wingdings" panose="05000000000000000000" pitchFamily="2" charset="2"/>
              <a:buChar char="§"/>
            </a:pPr>
            <a:r>
              <a:rPr lang="en-US" sz="1200" dirty="0">
                <a:solidFill>
                  <a:schemeClr val="tx2">
                    <a:lumMod val="50000"/>
                  </a:schemeClr>
                </a:solidFill>
              </a:rPr>
              <a:t>A common theme throughout the open-ended responses was that deacons are not as respected as pastors and are often treated as “less than” in all expressions of the church.</a:t>
            </a:r>
          </a:p>
          <a:p>
            <a:pPr marL="284163" lvl="2" indent="-114300">
              <a:lnSpc>
                <a:spcPct val="100000"/>
              </a:lnSpc>
              <a:spcAft>
                <a:spcPts val="0"/>
              </a:spcAft>
              <a:buFont typeface="Wingdings" panose="05000000000000000000" pitchFamily="2" charset="2"/>
              <a:buChar char="§"/>
            </a:pPr>
            <a:r>
              <a:rPr lang="en-US" sz="1200" dirty="0">
                <a:solidFill>
                  <a:schemeClr val="tx2">
                    <a:lumMod val="50000"/>
                  </a:schemeClr>
                </a:solidFill>
              </a:rPr>
              <a:t>Almost one-third of the Word and Service participants cited a need for authentic respect and collaboration from congregational members and ELCA colleagues.</a:t>
            </a:r>
          </a:p>
          <a:p>
            <a:pPr marL="284163" lvl="2" indent="-114300">
              <a:lnSpc>
                <a:spcPct val="100000"/>
              </a:lnSpc>
              <a:spcAft>
                <a:spcPts val="0"/>
              </a:spcAft>
              <a:buFont typeface="Wingdings" panose="05000000000000000000" pitchFamily="2" charset="2"/>
              <a:buChar char="§"/>
            </a:pPr>
            <a:r>
              <a:rPr kumimoji="0" lang="en-US" sz="1200" b="0" i="0" u="none" strike="noStrike" kern="1200" cap="none" spc="0" normalizeH="0" baseline="0" noProof="0" dirty="0">
                <a:ln>
                  <a:noFill/>
                </a:ln>
                <a:solidFill>
                  <a:schemeClr val="tx2">
                    <a:lumMod val="50000"/>
                  </a:schemeClr>
                </a:solidFill>
                <a:effectLst/>
                <a:uLnTx/>
                <a:uFillTx/>
                <a:latin typeface="Franklin Gothic Book"/>
                <a:ea typeface="+mn-ea"/>
                <a:cs typeface="+mn-cs"/>
              </a:rPr>
              <a:t>A survey designed specifically for Word and Service ministers </a:t>
            </a:r>
            <a:r>
              <a:rPr lang="en-US" sz="1200" dirty="0">
                <a:solidFill>
                  <a:schemeClr val="tx2">
                    <a:lumMod val="50000"/>
                  </a:schemeClr>
                </a:solidFill>
                <a:latin typeface="Franklin Gothic Book"/>
              </a:rPr>
              <a:t>could be conducted in the future, focusing on questions tailored to deacons.</a:t>
            </a:r>
            <a:endParaRPr kumimoji="0" lang="en-US" sz="1200" b="0" i="0" u="none" strike="noStrike" kern="1200" cap="none" spc="0" normalizeH="0" baseline="0" noProof="0" dirty="0">
              <a:ln>
                <a:noFill/>
              </a:ln>
              <a:solidFill>
                <a:schemeClr val="tx1"/>
              </a:solidFill>
              <a:effectLst/>
              <a:uLnTx/>
              <a:uFillTx/>
              <a:latin typeface="Franklin Gothic Book"/>
              <a:ea typeface="+mn-ea"/>
              <a:cs typeface="+mn-cs"/>
            </a:endParaRPr>
          </a:p>
        </p:txBody>
      </p:sp>
      <p:sp>
        <p:nvSpPr>
          <p:cNvPr id="7" name="Rectangle 6">
            <a:extLst>
              <a:ext uri="{FF2B5EF4-FFF2-40B4-BE49-F238E27FC236}">
                <a16:creationId xmlns:a16="http://schemas.microsoft.com/office/drawing/2014/main" id="{A67ACB1B-3EEB-4AEE-8FD4-392C627F0AA0}"/>
              </a:ext>
            </a:extLst>
          </p:cNvPr>
          <p:cNvSpPr/>
          <p:nvPr/>
        </p:nvSpPr>
        <p:spPr>
          <a:xfrm>
            <a:off x="710695" y="1581558"/>
            <a:ext cx="2560320" cy="2831544"/>
          </a:xfrm>
          <a:prstGeom prst="rect">
            <a:avLst/>
          </a:prstGeom>
          <a:solidFill>
            <a:schemeClr val="accent4">
              <a:lumMod val="20000"/>
              <a:lumOff val="8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spAutoFit/>
          </a:bodyPr>
          <a:lstStyle/>
          <a:p>
            <a:r>
              <a:rPr lang="en-US" sz="1400" b="1" dirty="0">
                <a:solidFill>
                  <a:schemeClr val="tx2">
                    <a:lumMod val="50000"/>
                  </a:schemeClr>
                </a:solidFill>
                <a:latin typeface="Franklin Gothic Book" panose="020B0503020102020204" pitchFamily="34" charset="0"/>
              </a:rPr>
              <a:t>The ELCA churchwide organization, ELCA-affiliated seminaries, and synods should provide education for all three expressions of the church (congregations, synods and churchwide organization) about the role and importance of Word and Service ministers and the gifts they bring to the ELCA.</a:t>
            </a:r>
          </a:p>
        </p:txBody>
      </p:sp>
      <p:sp>
        <p:nvSpPr>
          <p:cNvPr id="11" name="Text Placeholder 16">
            <a:extLst>
              <a:ext uri="{FF2B5EF4-FFF2-40B4-BE49-F238E27FC236}">
                <a16:creationId xmlns:a16="http://schemas.microsoft.com/office/drawing/2014/main" id="{DB839942-3674-4B54-B6EC-F4B448B43360}"/>
              </a:ext>
            </a:extLst>
          </p:cNvPr>
          <p:cNvSpPr>
            <a:spLocks noGrp="1"/>
          </p:cNvSpPr>
          <p:nvPr>
            <p:ph type="body" idx="28"/>
          </p:nvPr>
        </p:nvSpPr>
        <p:spPr>
          <a:xfrm>
            <a:off x="685800" y="397171"/>
            <a:ext cx="1655064" cy="451948"/>
          </a:xfrm>
        </p:spPr>
        <p:txBody>
          <a:bodyPr/>
          <a:lstStyle/>
          <a:p>
            <a:r>
              <a:rPr lang="en-US"/>
              <a:t>Recommendations</a:t>
            </a:r>
          </a:p>
        </p:txBody>
      </p:sp>
      <p:pic>
        <p:nvPicPr>
          <p:cNvPr id="6" name="Picture 5" descr="A person holding a tablet&#10;&#10;Description automatically generated with low confidence">
            <a:extLst>
              <a:ext uri="{FF2B5EF4-FFF2-40B4-BE49-F238E27FC236}">
                <a16:creationId xmlns:a16="http://schemas.microsoft.com/office/drawing/2014/main" id="{2C501D70-06E3-12D2-65DC-B271270B1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7640" y="2728281"/>
            <a:ext cx="4491534" cy="3019062"/>
          </a:xfrm>
          <a:prstGeom prst="rect">
            <a:avLst/>
          </a:prstGeom>
        </p:spPr>
      </p:pic>
      <p:sp>
        <p:nvSpPr>
          <p:cNvPr id="9" name="Rectangle 8"/>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rgbClr val="FFFFFF"/>
              </a:solidFill>
              <a:latin typeface="Franklin Gothic Demi Cond" panose="020B0706030402020204" pitchFamily="34" charset="0"/>
            </a:endParaRPr>
          </a:p>
        </p:txBody>
      </p:sp>
      <p:pic>
        <p:nvPicPr>
          <p:cNvPr id="10" name="Picture 9"/>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30199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7E5958-B3BD-47C4-84C4-B5DB8CD6450D}"/>
              </a:ext>
            </a:extLst>
          </p:cNvPr>
          <p:cNvSpPr>
            <a:spLocks noGrp="1"/>
          </p:cNvSpPr>
          <p:nvPr>
            <p:ph type="title"/>
          </p:nvPr>
        </p:nvSpPr>
        <p:spPr>
          <a:xfrm>
            <a:off x="685801" y="821330"/>
            <a:ext cx="3056640" cy="366254"/>
          </a:xfrm>
        </p:spPr>
        <p:txBody>
          <a:bodyPr>
            <a:spAutoFit/>
          </a:bodyPr>
          <a:lstStyle/>
          <a:p>
            <a:r>
              <a:rPr lang="en-US" sz="2800" b="1">
                <a:solidFill>
                  <a:schemeClr val="tx2">
                    <a:lumMod val="50000"/>
                  </a:schemeClr>
                </a:solidFill>
              </a:rPr>
              <a:t>Recommendation 2:</a:t>
            </a:r>
          </a:p>
        </p:txBody>
      </p:sp>
      <p:sp>
        <p:nvSpPr>
          <p:cNvPr id="8" name="Content Placeholder 7"/>
          <p:cNvSpPr>
            <a:spLocks noGrp="1"/>
          </p:cNvSpPr>
          <p:nvPr>
            <p:ph sz="quarter" idx="15"/>
          </p:nvPr>
        </p:nvSpPr>
        <p:spPr>
          <a:xfrm>
            <a:off x="3977637" y="623145"/>
            <a:ext cx="4480560" cy="1554272"/>
          </a:xfrm>
          <a:solidFill>
            <a:schemeClr val="bg2">
              <a:lumMod val="20000"/>
              <a:lumOff val="80000"/>
              <a:alpha val="86000"/>
            </a:schemeClr>
          </a:solidFill>
        </p:spPr>
        <p:txBody>
          <a:bodyPr tIns="182880" rIns="182880" bIns="182880">
            <a:spAutoFit/>
          </a:bodyPr>
          <a:lstStyle/>
          <a:p>
            <a:pPr marL="288925" lvl="2" indent="-120650">
              <a:lnSpc>
                <a:spcPct val="100000"/>
              </a:lnSpc>
              <a:spcBef>
                <a:spcPts val="0"/>
              </a:spcBef>
              <a:buFont typeface="Wingdings" panose="05000000000000000000" pitchFamily="2" charset="2"/>
              <a:buChar char="§"/>
            </a:pPr>
            <a:r>
              <a:rPr lang="en-US" sz="1200">
                <a:solidFill>
                  <a:schemeClr val="tx2">
                    <a:lumMod val="50000"/>
                  </a:schemeClr>
                </a:solidFill>
              </a:rPr>
              <a:t>Word and Service ministers, except in fourth or subsequent calls, are less likely to be compensated at synod guidelines than Word and Sacrament ministers.</a:t>
            </a:r>
          </a:p>
          <a:p>
            <a:pPr marL="288925" lvl="2" indent="-120650">
              <a:lnSpc>
                <a:spcPct val="100000"/>
              </a:lnSpc>
              <a:spcBef>
                <a:spcPts val="0"/>
              </a:spcBef>
              <a:buFont typeface="Wingdings" panose="05000000000000000000" pitchFamily="2" charset="2"/>
              <a:buChar char="§"/>
            </a:pPr>
            <a:r>
              <a:rPr lang="en-US" sz="1200">
                <a:solidFill>
                  <a:schemeClr val="tx2">
                    <a:lumMod val="50000"/>
                  </a:schemeClr>
                </a:solidFill>
              </a:rPr>
              <a:t>Many Word and Service participants commented on the difficulty of finding a full-time call, and some needed to supplement their calls with other employment.</a:t>
            </a:r>
          </a:p>
        </p:txBody>
      </p:sp>
      <p:sp>
        <p:nvSpPr>
          <p:cNvPr id="7" name="Rectangle 6">
            <a:extLst>
              <a:ext uri="{FF2B5EF4-FFF2-40B4-BE49-F238E27FC236}">
                <a16:creationId xmlns:a16="http://schemas.microsoft.com/office/drawing/2014/main" id="{A67ACB1B-3EEB-4AEE-8FD4-392C627F0AA0}"/>
              </a:ext>
            </a:extLst>
          </p:cNvPr>
          <p:cNvSpPr/>
          <p:nvPr/>
        </p:nvSpPr>
        <p:spPr>
          <a:xfrm>
            <a:off x="685800" y="1611743"/>
            <a:ext cx="2560320" cy="1969770"/>
          </a:xfrm>
          <a:prstGeom prst="rect">
            <a:avLst/>
          </a:prstGeom>
          <a:solidFill>
            <a:schemeClr val="accent4">
              <a:lumMod val="20000"/>
              <a:lumOff val="8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spAutoFit/>
          </a:bodyPr>
          <a:lstStyle/>
          <a:p>
            <a:pPr marL="0" lvl="3">
              <a:spcAft>
                <a:spcPts val="600"/>
              </a:spcAft>
              <a:buNone/>
            </a:pPr>
            <a:r>
              <a:rPr lang="en-US" sz="1400" b="1">
                <a:solidFill>
                  <a:schemeClr val="tx2">
                    <a:lumMod val="50000"/>
                  </a:schemeClr>
                </a:solidFill>
              </a:rPr>
              <a:t>Synods should continue to advocate for Word and Service ministers to be compensated at or above synod guidelines and to provide full-time calls for deacons. </a:t>
            </a:r>
          </a:p>
        </p:txBody>
      </p:sp>
      <p:sp>
        <p:nvSpPr>
          <p:cNvPr id="13" name="Text Placeholder 16">
            <a:extLst>
              <a:ext uri="{FF2B5EF4-FFF2-40B4-BE49-F238E27FC236}">
                <a16:creationId xmlns:a16="http://schemas.microsoft.com/office/drawing/2014/main" id="{5530DFAA-68D6-47BF-B617-3569F112D311}"/>
              </a:ext>
            </a:extLst>
          </p:cNvPr>
          <p:cNvSpPr>
            <a:spLocks noGrp="1"/>
          </p:cNvSpPr>
          <p:nvPr>
            <p:ph type="body" idx="28"/>
          </p:nvPr>
        </p:nvSpPr>
        <p:spPr>
          <a:xfrm>
            <a:off x="685801" y="397171"/>
            <a:ext cx="1655064" cy="451948"/>
          </a:xfrm>
        </p:spPr>
        <p:txBody>
          <a:bodyPr/>
          <a:lstStyle/>
          <a:p>
            <a:r>
              <a:rPr lang="en-US"/>
              <a:t>Recommendations</a:t>
            </a:r>
          </a:p>
        </p:txBody>
      </p:sp>
      <p:pic>
        <p:nvPicPr>
          <p:cNvPr id="9" name="Picture 8" descr="A person in a white robe holding a red and white book next to a person in a white&#10;&#10;Description automatically generated with low confidence">
            <a:extLst>
              <a:ext uri="{FF2B5EF4-FFF2-40B4-BE49-F238E27FC236}">
                <a16:creationId xmlns:a16="http://schemas.microsoft.com/office/drawing/2014/main" id="{E71FD910-2F66-736F-3571-9E1B3FEFE8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38" b="5733"/>
          <a:stretch/>
        </p:blipFill>
        <p:spPr>
          <a:xfrm>
            <a:off x="3977637" y="2177417"/>
            <a:ext cx="4480563" cy="4083092"/>
          </a:xfrm>
          <a:prstGeom prst="rect">
            <a:avLst/>
          </a:prstGeom>
        </p:spPr>
      </p:pic>
      <p:sp>
        <p:nvSpPr>
          <p:cNvPr id="10" name="Rectangle 9"/>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2" name="Picture 11"/>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63418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7E5958-B3BD-47C4-84C4-B5DB8CD6450D}"/>
              </a:ext>
            </a:extLst>
          </p:cNvPr>
          <p:cNvSpPr>
            <a:spLocks noGrp="1"/>
          </p:cNvSpPr>
          <p:nvPr>
            <p:ph type="title"/>
          </p:nvPr>
        </p:nvSpPr>
        <p:spPr>
          <a:xfrm>
            <a:off x="685801" y="821330"/>
            <a:ext cx="3056640" cy="366254"/>
          </a:xfrm>
        </p:spPr>
        <p:txBody>
          <a:bodyPr>
            <a:spAutoFit/>
          </a:bodyPr>
          <a:lstStyle/>
          <a:p>
            <a:r>
              <a:rPr lang="en-US" sz="2800" b="1">
                <a:solidFill>
                  <a:schemeClr val="tx2">
                    <a:lumMod val="50000"/>
                  </a:schemeClr>
                </a:solidFill>
              </a:rPr>
              <a:t>Recommendation 3:</a:t>
            </a:r>
          </a:p>
        </p:txBody>
      </p:sp>
      <p:sp>
        <p:nvSpPr>
          <p:cNvPr id="8" name="Content Placeholder 7"/>
          <p:cNvSpPr>
            <a:spLocks noGrp="1"/>
          </p:cNvSpPr>
          <p:nvPr>
            <p:ph sz="quarter" idx="15"/>
          </p:nvPr>
        </p:nvSpPr>
        <p:spPr>
          <a:xfrm>
            <a:off x="3977638" y="582067"/>
            <a:ext cx="4480560" cy="2846933"/>
          </a:xfrm>
          <a:solidFill>
            <a:schemeClr val="bg2">
              <a:lumMod val="20000"/>
              <a:lumOff val="80000"/>
              <a:alpha val="86000"/>
            </a:schemeClr>
          </a:solidFill>
        </p:spPr>
        <p:txBody>
          <a:bodyPr tIns="182880" rIns="182880" bIns="182880">
            <a:spAutoFit/>
          </a:bodyPr>
          <a:lstStyle/>
          <a:p>
            <a:pPr marL="288925" lvl="2" indent="-120650">
              <a:lnSpc>
                <a:spcPct val="100000"/>
              </a:lnSpc>
              <a:spcBef>
                <a:spcPts val="0"/>
              </a:spcBef>
              <a:spcAft>
                <a:spcPts val="0"/>
              </a:spcAft>
              <a:buFont typeface="Wingdings" panose="05000000000000000000" pitchFamily="2" charset="2"/>
              <a:buChar char="§"/>
            </a:pPr>
            <a:r>
              <a:rPr lang="en-US" sz="1200" dirty="0">
                <a:solidFill>
                  <a:schemeClr val="tx2">
                    <a:lumMod val="50000"/>
                  </a:schemeClr>
                </a:solidFill>
              </a:rPr>
              <a:t>Women in the role of rostered minister continue to experience discrimination and sexual harassment. Either reporting of offenses or the number of offenses has increased over time. These are serious problems that must be addressed:</a:t>
            </a:r>
          </a:p>
          <a:p>
            <a:pPr marL="509588" lvl="3" indent="-171450">
              <a:lnSpc>
                <a:spcPct val="100000"/>
              </a:lnSpc>
              <a:buFont typeface="Wingdings" panose="05000000000000000000" pitchFamily="2" charset="2"/>
              <a:buChar char="Ø"/>
            </a:pPr>
            <a:r>
              <a:rPr lang="en-US" sz="1200" dirty="0">
                <a:solidFill>
                  <a:schemeClr val="tx2">
                    <a:lumMod val="50000"/>
                  </a:schemeClr>
                </a:solidFill>
              </a:rPr>
              <a:t>Sexual harassment.</a:t>
            </a:r>
          </a:p>
          <a:p>
            <a:pPr marL="509588" lvl="3" indent="-171450">
              <a:lnSpc>
                <a:spcPct val="100000"/>
              </a:lnSpc>
              <a:buFont typeface="Wingdings" panose="05000000000000000000" pitchFamily="2" charset="2"/>
              <a:buChar char="Ø"/>
            </a:pPr>
            <a:r>
              <a:rPr lang="en-US" sz="1200" dirty="0">
                <a:solidFill>
                  <a:schemeClr val="tx2">
                    <a:lumMod val="50000"/>
                  </a:schemeClr>
                </a:solidFill>
              </a:rPr>
              <a:t>Feeling as though they represent their gender in what they say or do.</a:t>
            </a:r>
          </a:p>
          <a:p>
            <a:pPr marL="509588" lvl="3" indent="-171450">
              <a:lnSpc>
                <a:spcPct val="100000"/>
              </a:lnSpc>
              <a:buFont typeface="Wingdings" panose="05000000000000000000" pitchFamily="2" charset="2"/>
              <a:buChar char="Ø"/>
            </a:pPr>
            <a:r>
              <a:rPr lang="en-US" sz="1200" dirty="0">
                <a:solidFill>
                  <a:schemeClr val="tx2">
                    <a:lumMod val="50000"/>
                  </a:schemeClr>
                </a:solidFill>
              </a:rPr>
              <a:t>Gender-based discrimination.</a:t>
            </a:r>
          </a:p>
          <a:p>
            <a:pPr marL="288925" lvl="2" indent="-120650">
              <a:lnSpc>
                <a:spcPct val="100000"/>
              </a:lnSpc>
              <a:spcBef>
                <a:spcPts val="0"/>
              </a:spcBef>
              <a:spcAft>
                <a:spcPts val="0"/>
              </a:spcAft>
              <a:buFont typeface="Wingdings" panose="05000000000000000000" pitchFamily="2" charset="2"/>
              <a:buChar char="§"/>
            </a:pPr>
            <a:r>
              <a:rPr lang="en-US" sz="1200" dirty="0">
                <a:solidFill>
                  <a:schemeClr val="tx2">
                    <a:lumMod val="50000"/>
                  </a:schemeClr>
                </a:solidFill>
              </a:rPr>
              <a:t>Discrimination, bias, and harassment are not acceptable. Particularly troubling are the reports of discrimination, bias and harassment experienced in seminary, on internship, from bishops and from ELCA ministerial colleagues.</a:t>
            </a:r>
          </a:p>
        </p:txBody>
      </p:sp>
      <p:sp>
        <p:nvSpPr>
          <p:cNvPr id="7" name="Rectangle 6">
            <a:extLst>
              <a:ext uri="{FF2B5EF4-FFF2-40B4-BE49-F238E27FC236}">
                <a16:creationId xmlns:a16="http://schemas.microsoft.com/office/drawing/2014/main" id="{A67ACB1B-3EEB-4AEE-8FD4-392C627F0AA0}"/>
              </a:ext>
            </a:extLst>
          </p:cNvPr>
          <p:cNvSpPr/>
          <p:nvPr/>
        </p:nvSpPr>
        <p:spPr>
          <a:xfrm>
            <a:off x="685800" y="1707922"/>
            <a:ext cx="2560320" cy="3477875"/>
          </a:xfrm>
          <a:prstGeom prst="rect">
            <a:avLst/>
          </a:prstGeom>
          <a:solidFill>
            <a:schemeClr val="accent4">
              <a:lumMod val="20000"/>
              <a:lumOff val="8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spAutoFit/>
          </a:bodyPr>
          <a:lstStyle/>
          <a:p>
            <a:pPr marL="0" lvl="3">
              <a:spcAft>
                <a:spcPts val="600"/>
              </a:spcAft>
            </a:pPr>
            <a:r>
              <a:rPr lang="en-US" sz="1400" b="1">
                <a:solidFill>
                  <a:schemeClr val="tx2">
                    <a:lumMod val="50000"/>
                  </a:schemeClr>
                </a:solidFill>
              </a:rPr>
              <a:t>The ELCA churchwide organization, ELCA-affiliated seminaries, and synods should regularly conduct sexual harassment education for all three expressions of the church (congregations, synods and churchwide organization) and have policies in place that provide accountability measures and safe avenues for reporting offenses.</a:t>
            </a:r>
          </a:p>
        </p:txBody>
      </p:sp>
      <p:sp>
        <p:nvSpPr>
          <p:cNvPr id="13" name="Text Placeholder 16">
            <a:extLst>
              <a:ext uri="{FF2B5EF4-FFF2-40B4-BE49-F238E27FC236}">
                <a16:creationId xmlns:a16="http://schemas.microsoft.com/office/drawing/2014/main" id="{5530DFAA-68D6-47BF-B617-3569F112D311}"/>
              </a:ext>
            </a:extLst>
          </p:cNvPr>
          <p:cNvSpPr>
            <a:spLocks noGrp="1"/>
          </p:cNvSpPr>
          <p:nvPr>
            <p:ph type="body" idx="28"/>
          </p:nvPr>
        </p:nvSpPr>
        <p:spPr>
          <a:xfrm>
            <a:off x="685801" y="397171"/>
            <a:ext cx="1655064" cy="451948"/>
          </a:xfrm>
        </p:spPr>
        <p:txBody>
          <a:bodyPr/>
          <a:lstStyle/>
          <a:p>
            <a:r>
              <a:rPr lang="en-US"/>
              <a:t>Recommendations</a:t>
            </a:r>
          </a:p>
        </p:txBody>
      </p:sp>
      <p:pic>
        <p:nvPicPr>
          <p:cNvPr id="4" name="Picture 3" descr="A picture containing person, person, indoor&#10;&#10;Description automatically generated">
            <a:extLst>
              <a:ext uri="{FF2B5EF4-FFF2-40B4-BE49-F238E27FC236}">
                <a16:creationId xmlns:a16="http://schemas.microsoft.com/office/drawing/2014/main" id="{24FE5690-0B98-DF44-F24C-7606589CC4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7639" y="3128893"/>
            <a:ext cx="4480561" cy="2999311"/>
          </a:xfrm>
          <a:prstGeom prst="rect">
            <a:avLst/>
          </a:prstGeom>
        </p:spPr>
      </p:pic>
      <p:sp>
        <p:nvSpPr>
          <p:cNvPr id="15" name="Rectangle 14"/>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6" name="Picture 15"/>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59897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7E5958-B3BD-47C4-84C4-B5DB8CD6450D}"/>
              </a:ext>
            </a:extLst>
          </p:cNvPr>
          <p:cNvSpPr>
            <a:spLocks noGrp="1"/>
          </p:cNvSpPr>
          <p:nvPr>
            <p:ph type="title"/>
          </p:nvPr>
        </p:nvSpPr>
        <p:spPr>
          <a:xfrm>
            <a:off x="685801" y="821330"/>
            <a:ext cx="3056640" cy="366254"/>
          </a:xfrm>
        </p:spPr>
        <p:txBody>
          <a:bodyPr>
            <a:spAutoFit/>
          </a:bodyPr>
          <a:lstStyle/>
          <a:p>
            <a:r>
              <a:rPr lang="en-US" sz="2800" b="1">
                <a:solidFill>
                  <a:schemeClr val="tx2">
                    <a:lumMod val="50000"/>
                  </a:schemeClr>
                </a:solidFill>
              </a:rPr>
              <a:t>Recommendation 4:</a:t>
            </a:r>
          </a:p>
        </p:txBody>
      </p:sp>
      <p:sp>
        <p:nvSpPr>
          <p:cNvPr id="8" name="Content Placeholder 7"/>
          <p:cNvSpPr>
            <a:spLocks noGrp="1"/>
          </p:cNvSpPr>
          <p:nvPr>
            <p:ph sz="quarter" idx="15"/>
          </p:nvPr>
        </p:nvSpPr>
        <p:spPr>
          <a:xfrm>
            <a:off x="3950733" y="623145"/>
            <a:ext cx="4480560" cy="2923877"/>
          </a:xfrm>
          <a:solidFill>
            <a:schemeClr val="bg2">
              <a:lumMod val="20000"/>
              <a:lumOff val="80000"/>
              <a:alpha val="86000"/>
            </a:schemeClr>
          </a:solidFill>
        </p:spPr>
        <p:txBody>
          <a:bodyPr tIns="182880" rIns="182880" bIns="182880">
            <a:spAutoFit/>
          </a:bodyPr>
          <a:lstStyle/>
          <a:p>
            <a:pPr marL="288925" indent="-120650">
              <a:lnSpc>
                <a:spcPct val="100000"/>
              </a:lnSpc>
              <a:spcBef>
                <a:spcPts val="0"/>
              </a:spcBef>
              <a:spcAft>
                <a:spcPts val="600"/>
              </a:spcAft>
              <a:buFont typeface="Wingdings" panose="05000000000000000000" pitchFamily="2" charset="2"/>
              <a:buChar char="§"/>
            </a:pPr>
            <a:r>
              <a:rPr lang="en-US" sz="1200" dirty="0">
                <a:solidFill>
                  <a:schemeClr val="tx2">
                    <a:lumMod val="50000"/>
                  </a:schemeClr>
                </a:solidFill>
              </a:rPr>
              <a:t>Ministers of Word and Service continually raised the theme of lack of support in the open-ended questions, with support-related responses listed in the challenges in rostered ministry, the greatest needs in ministry, and advice for women entering into ministry.</a:t>
            </a:r>
          </a:p>
          <a:p>
            <a:pPr marL="288925" indent="-120650">
              <a:lnSpc>
                <a:spcPct val="100000"/>
              </a:lnSpc>
              <a:spcBef>
                <a:spcPts val="0"/>
              </a:spcBef>
              <a:spcAft>
                <a:spcPts val="600"/>
              </a:spcAft>
              <a:buFont typeface="Wingdings" panose="05000000000000000000" pitchFamily="2" charset="2"/>
              <a:buChar char="§"/>
            </a:pPr>
            <a:r>
              <a:rPr lang="en-US" sz="1200" dirty="0">
                <a:solidFill>
                  <a:schemeClr val="tx2">
                    <a:lumMod val="50000"/>
                  </a:schemeClr>
                </a:solidFill>
              </a:rPr>
              <a:t>The setting and specialty of calls for Word and Service ministry vary greatly. Affinity networks would allow ministers to connect across the church with others serving in similar fields for mutual support, idea sharing and building community within these calls.</a:t>
            </a:r>
          </a:p>
          <a:p>
            <a:pPr marL="288925" indent="-120650">
              <a:lnSpc>
                <a:spcPct val="100000"/>
              </a:lnSpc>
              <a:spcBef>
                <a:spcPts val="0"/>
              </a:spcBef>
              <a:spcAft>
                <a:spcPts val="600"/>
              </a:spcAft>
              <a:buFont typeface="Wingdings" panose="05000000000000000000" pitchFamily="2" charset="2"/>
              <a:buChar char="§"/>
            </a:pPr>
            <a:r>
              <a:rPr lang="en-US" sz="1200" dirty="0">
                <a:solidFill>
                  <a:schemeClr val="tx2">
                    <a:lumMod val="50000"/>
                  </a:schemeClr>
                </a:solidFill>
              </a:rPr>
              <a:t>Similar to ministers of Word and Sacrament, ministers of Word and Service have identified their health and well-being as a concern or needing support as they serve in ministry.  </a:t>
            </a:r>
          </a:p>
        </p:txBody>
      </p:sp>
      <p:sp>
        <p:nvSpPr>
          <p:cNvPr id="7" name="Rectangle 6">
            <a:extLst>
              <a:ext uri="{FF2B5EF4-FFF2-40B4-BE49-F238E27FC236}">
                <a16:creationId xmlns:a16="http://schemas.microsoft.com/office/drawing/2014/main" id="{A67ACB1B-3EEB-4AEE-8FD4-392C627F0AA0}"/>
              </a:ext>
            </a:extLst>
          </p:cNvPr>
          <p:cNvSpPr/>
          <p:nvPr/>
        </p:nvSpPr>
        <p:spPr>
          <a:xfrm>
            <a:off x="685801" y="1600200"/>
            <a:ext cx="2560320" cy="2616101"/>
          </a:xfrm>
          <a:prstGeom prst="rect">
            <a:avLst/>
          </a:prstGeom>
          <a:solidFill>
            <a:schemeClr val="accent4">
              <a:lumMod val="20000"/>
              <a:lumOff val="80000"/>
              <a:alpha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spAutoFit/>
          </a:bodyPr>
          <a:lstStyle/>
          <a:p>
            <a:pPr marL="0" lvl="3">
              <a:spcBef>
                <a:spcPts val="600"/>
              </a:spcBef>
              <a:buNone/>
            </a:pPr>
            <a:r>
              <a:rPr lang="en-US" sz="1400" b="1">
                <a:solidFill>
                  <a:schemeClr val="tx2">
                    <a:lumMod val="50000"/>
                  </a:schemeClr>
                </a:solidFill>
              </a:rPr>
              <a:t>The ELCA churchwide organization, synods and Portico: Create systems of support for Word and Service ministers, such as continuing education, affinity networks, access to specialized mental health and wellness resources, etc.</a:t>
            </a:r>
            <a:endParaRPr lang="en-US" sz="1400">
              <a:solidFill>
                <a:schemeClr val="accent1"/>
              </a:solidFill>
              <a:latin typeface="Franklin Gothic Demi Cond" panose="020B0706030402020204" pitchFamily="34" charset="0"/>
            </a:endParaRPr>
          </a:p>
        </p:txBody>
      </p:sp>
      <p:sp>
        <p:nvSpPr>
          <p:cNvPr id="13" name="Text Placeholder 16">
            <a:extLst>
              <a:ext uri="{FF2B5EF4-FFF2-40B4-BE49-F238E27FC236}">
                <a16:creationId xmlns:a16="http://schemas.microsoft.com/office/drawing/2014/main" id="{5530DFAA-68D6-47BF-B617-3569F112D311}"/>
              </a:ext>
            </a:extLst>
          </p:cNvPr>
          <p:cNvSpPr>
            <a:spLocks noGrp="1"/>
          </p:cNvSpPr>
          <p:nvPr>
            <p:ph type="body" idx="28"/>
          </p:nvPr>
        </p:nvSpPr>
        <p:spPr>
          <a:xfrm>
            <a:off x="685801" y="397171"/>
            <a:ext cx="1655064" cy="451948"/>
          </a:xfrm>
        </p:spPr>
        <p:txBody>
          <a:bodyPr/>
          <a:lstStyle/>
          <a:p>
            <a:r>
              <a:rPr lang="en-US"/>
              <a:t>Recommendations</a:t>
            </a:r>
          </a:p>
        </p:txBody>
      </p:sp>
      <p:pic>
        <p:nvPicPr>
          <p:cNvPr id="3" name="Picture 2" descr="A picture containing person, sport, dancer, dressed&#10;&#10;Description automatically generated">
            <a:extLst>
              <a:ext uri="{FF2B5EF4-FFF2-40B4-BE49-F238E27FC236}">
                <a16:creationId xmlns:a16="http://schemas.microsoft.com/office/drawing/2014/main" id="{426EF561-1CF3-D16F-7782-DD5A56BB71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90"/>
          <a:stretch/>
        </p:blipFill>
        <p:spPr>
          <a:xfrm>
            <a:off x="3955640" y="3459656"/>
            <a:ext cx="4475653" cy="2775199"/>
          </a:xfrm>
          <a:prstGeom prst="rect">
            <a:avLst/>
          </a:prstGeom>
        </p:spPr>
      </p:pic>
      <p:sp>
        <p:nvSpPr>
          <p:cNvPr id="14" name="Rectangle 13"/>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5" name="Picture 14"/>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39184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collage of people in religious attire&#10;&#10;Description automatically generated">
            <a:extLst>
              <a:ext uri="{FF2B5EF4-FFF2-40B4-BE49-F238E27FC236}">
                <a16:creationId xmlns:a16="http://schemas.microsoft.com/office/drawing/2014/main" id="{310F22AC-57F5-8FB2-3F50-C065E3C53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0" b="4327"/>
          <a:stretch/>
        </p:blipFill>
        <p:spPr>
          <a:xfrm>
            <a:off x="0" y="-267509"/>
            <a:ext cx="9144000" cy="6172787"/>
          </a:xfrm>
          <a:prstGeom prst="rect">
            <a:avLst/>
          </a:prstGeom>
        </p:spPr>
      </p:pic>
      <p:sp>
        <p:nvSpPr>
          <p:cNvPr id="24" name="Rectangle 23">
            <a:extLst>
              <a:ext uri="{FF2B5EF4-FFF2-40B4-BE49-F238E27FC236}">
                <a16:creationId xmlns:a16="http://schemas.microsoft.com/office/drawing/2014/main" id="{870299DA-CF48-4F32-890C-FA54EEA72E02}"/>
              </a:ext>
            </a:extLst>
          </p:cNvPr>
          <p:cNvSpPr/>
          <p:nvPr/>
        </p:nvSpPr>
        <p:spPr>
          <a:xfrm>
            <a:off x="-50414" y="5905278"/>
            <a:ext cx="3902171" cy="952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22" name="Title 21">
            <a:extLst>
              <a:ext uri="{FF2B5EF4-FFF2-40B4-BE49-F238E27FC236}">
                <a16:creationId xmlns:a16="http://schemas.microsoft.com/office/drawing/2014/main" id="{41CA8851-753D-457B-8FDE-558B9CF261AD}"/>
              </a:ext>
            </a:extLst>
          </p:cNvPr>
          <p:cNvSpPr>
            <a:spLocks noGrp="1"/>
          </p:cNvSpPr>
          <p:nvPr>
            <p:ph type="title"/>
          </p:nvPr>
        </p:nvSpPr>
        <p:spPr>
          <a:xfrm>
            <a:off x="-275302" y="3695700"/>
            <a:ext cx="9419302" cy="1828800"/>
          </a:xfrm>
          <a:solidFill>
            <a:srgbClr val="CEC9B5">
              <a:alpha val="80000"/>
            </a:srgbClr>
          </a:solidFill>
        </p:spPr>
        <p:txBody>
          <a:bodyPr rIns="3383280"/>
          <a:lstStyle/>
          <a:p>
            <a:pPr algn="r"/>
            <a:r>
              <a:rPr lang="en-US" sz="4800"/>
              <a:t>Appendices</a:t>
            </a:r>
          </a:p>
        </p:txBody>
      </p:sp>
      <p:pic>
        <p:nvPicPr>
          <p:cNvPr id="25" name="Picture 24" descr="A picture containing drawing&#10;&#10;Description automatically generated">
            <a:extLst>
              <a:ext uri="{FF2B5EF4-FFF2-40B4-BE49-F238E27FC236}">
                <a16:creationId xmlns:a16="http://schemas.microsoft.com/office/drawing/2014/main" id="{6EF97268-9F3C-4A26-8095-656564C055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491" y="6147837"/>
            <a:ext cx="3195782" cy="416913"/>
          </a:xfrm>
          <a:prstGeom prst="rect">
            <a:avLst/>
          </a:prstGeom>
        </p:spPr>
      </p:pic>
      <p:sp>
        <p:nvSpPr>
          <p:cNvPr id="7" name="Text Placeholder 1">
            <a:extLst>
              <a:ext uri="{FF2B5EF4-FFF2-40B4-BE49-F238E27FC236}">
                <a16:creationId xmlns:a16="http://schemas.microsoft.com/office/drawing/2014/main" id="{9D114CDD-C5FE-4411-9CEC-E61E846F7692}"/>
              </a:ext>
            </a:extLst>
          </p:cNvPr>
          <p:cNvSpPr>
            <a:spLocks noGrp="1"/>
          </p:cNvSpPr>
          <p:nvPr>
            <p:ph type="body" sz="quarter" idx="10"/>
          </p:nvPr>
        </p:nvSpPr>
        <p:spPr>
          <a:xfrm>
            <a:off x="6164580" y="3352800"/>
            <a:ext cx="2560320" cy="2552478"/>
          </a:xfrm>
        </p:spPr>
        <p:txBody>
          <a:bodyPr/>
          <a:lstStyle/>
          <a:p>
            <a:r>
              <a:rPr lang="en-US" sz="1700" dirty="0">
                <a:latin typeface="Franklin Gothic Demi Cond"/>
              </a:rPr>
              <a:t>Overview of the Section</a:t>
            </a:r>
          </a:p>
          <a:p>
            <a:pPr marL="342900" indent="-342900">
              <a:lnSpc>
                <a:spcPct val="110000"/>
              </a:lnSpc>
              <a:buFont typeface="Wingdings" panose="05000000000000000000" pitchFamily="2" charset="2"/>
              <a:buChar char="§"/>
            </a:pPr>
            <a:r>
              <a:rPr lang="en-US" sz="1600" dirty="0">
                <a:latin typeface="Franklin Gothic Demi Cond"/>
              </a:rPr>
              <a:t>Appendix A</a:t>
            </a:r>
          </a:p>
          <a:p>
            <a:pPr marL="342900" lvl="1" indent="-342900">
              <a:buFont typeface="Wingdings" panose="05000000000000000000" pitchFamily="2" charset="2"/>
              <a:buChar char="§"/>
            </a:pPr>
            <a:r>
              <a:rPr lang="en-US" sz="1500" dirty="0"/>
              <a:t>Methods</a:t>
            </a:r>
          </a:p>
          <a:p>
            <a:pPr marL="342900" lvl="1" indent="-342900">
              <a:buFont typeface="Wingdings" panose="05000000000000000000" pitchFamily="2" charset="2"/>
              <a:buChar char="§"/>
            </a:pPr>
            <a:r>
              <a:rPr lang="en-US" sz="1500" dirty="0"/>
              <a:t>Sample Design</a:t>
            </a:r>
          </a:p>
          <a:p>
            <a:pPr marL="342900" lvl="1" indent="-342900">
              <a:buFont typeface="Wingdings" panose="05000000000000000000" pitchFamily="2" charset="2"/>
              <a:buChar char="§"/>
            </a:pPr>
            <a:r>
              <a:rPr lang="en-US" sz="1500" dirty="0"/>
              <a:t>Analysis</a:t>
            </a:r>
          </a:p>
          <a:p>
            <a:pPr marL="342900" indent="-342900">
              <a:lnSpc>
                <a:spcPct val="110000"/>
              </a:lnSpc>
              <a:buFont typeface="Wingdings" panose="05000000000000000000" pitchFamily="2" charset="2"/>
              <a:buChar char="§"/>
            </a:pPr>
            <a:r>
              <a:rPr lang="en-US" sz="1600" dirty="0">
                <a:latin typeface="Franklin Gothic Demi Cond"/>
              </a:rPr>
              <a:t>Appendix B</a:t>
            </a:r>
          </a:p>
          <a:p>
            <a:pPr marL="342900" lvl="1" indent="-342900">
              <a:buFont typeface="Wingdings" panose="05000000000000000000" pitchFamily="2" charset="2"/>
              <a:buChar char="§"/>
            </a:pPr>
            <a:r>
              <a:rPr lang="en-US" sz="1500" dirty="0"/>
              <a:t>Questions Asked and Response Percentages</a:t>
            </a:r>
            <a:endParaRPr lang="en-US" sz="1500" dirty="0">
              <a:solidFill>
                <a:schemeClr val="tx2"/>
              </a:solidFill>
              <a:latin typeface="Franklin Gothic Book" panose="020B0503020102020204" pitchFamily="34" charset="0"/>
            </a:endParaRPr>
          </a:p>
        </p:txBody>
      </p:sp>
      <p:sp>
        <p:nvSpPr>
          <p:cNvPr id="10" name="Rectangle 9"/>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1" name="Picture 10"/>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37197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1062"/>
            <a:ext cx="7981950" cy="914402"/>
          </a:xfrm>
        </p:spPr>
        <p:txBody>
          <a:bodyPr/>
          <a:lstStyle/>
          <a:p>
            <a:r>
              <a:rPr lang="en-US" sz="2800" dirty="0"/>
              <a:t>Methods: How the Study Was Conducted</a:t>
            </a:r>
          </a:p>
        </p:txBody>
      </p:sp>
      <p:sp>
        <p:nvSpPr>
          <p:cNvPr id="17" name="Text Placeholder 16"/>
          <p:cNvSpPr>
            <a:spLocks noGrp="1"/>
          </p:cNvSpPr>
          <p:nvPr>
            <p:ph type="body" idx="28"/>
          </p:nvPr>
        </p:nvSpPr>
        <p:spPr/>
        <p:txBody>
          <a:bodyPr/>
          <a:lstStyle/>
          <a:p>
            <a:r>
              <a:rPr lang="en-US"/>
              <a:t>Appendix A</a:t>
            </a:r>
          </a:p>
        </p:txBody>
      </p:sp>
      <p:sp>
        <p:nvSpPr>
          <p:cNvPr id="7" name="Content Placeholder 7">
            <a:extLst>
              <a:ext uri="{FF2B5EF4-FFF2-40B4-BE49-F238E27FC236}">
                <a16:creationId xmlns:a16="http://schemas.microsoft.com/office/drawing/2014/main" id="{C210D8E8-B8C3-44F5-AB76-6988B618641F}"/>
              </a:ext>
            </a:extLst>
          </p:cNvPr>
          <p:cNvSpPr txBox="1">
            <a:spLocks/>
          </p:cNvSpPr>
          <p:nvPr/>
        </p:nvSpPr>
        <p:spPr>
          <a:xfrm>
            <a:off x="704086" y="1841174"/>
            <a:ext cx="3867914" cy="2910304"/>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2">
              <a:spcBef>
                <a:spcPts val="0"/>
              </a:spcBef>
              <a:spcAft>
                <a:spcPts val="0"/>
              </a:spcAft>
              <a:buNone/>
            </a:pPr>
            <a:r>
              <a:rPr lang="en-US" sz="1200" b="1" dirty="0">
                <a:solidFill>
                  <a:schemeClr val="accent1"/>
                </a:solidFill>
              </a:rPr>
              <a:t>Overview</a:t>
            </a:r>
          </a:p>
          <a:p>
            <a:pPr lvl="2">
              <a:lnSpc>
                <a:spcPct val="100000"/>
              </a:lnSpc>
              <a:spcBef>
                <a:spcPts val="0"/>
              </a:spcBef>
              <a:spcAft>
                <a:spcPts val="0"/>
              </a:spcAft>
              <a:buNone/>
            </a:pPr>
            <a:endParaRPr lang="en-US" sz="1200" dirty="0">
              <a:solidFill>
                <a:schemeClr val="accent1"/>
              </a:solidFill>
            </a:endParaRPr>
          </a:p>
          <a:p>
            <a:pPr lvl="2">
              <a:lnSpc>
                <a:spcPct val="100000"/>
              </a:lnSpc>
              <a:spcBef>
                <a:spcPts val="0"/>
              </a:spcBef>
              <a:spcAft>
                <a:spcPts val="0"/>
              </a:spcAft>
              <a:buNone/>
            </a:pPr>
            <a:r>
              <a:rPr lang="en-US" sz="1200" dirty="0">
                <a:solidFill>
                  <a:schemeClr val="accent1"/>
                </a:solidFill>
              </a:rPr>
              <a:t>This survey was patterned after surveys in 1995, 2005 and 2015, which were fielded in support of the 25th, 35th and 45th anniversaries of the ordination of women.</a:t>
            </a:r>
          </a:p>
          <a:p>
            <a:pPr lvl="2">
              <a:lnSpc>
                <a:spcPct val="100000"/>
              </a:lnSpc>
              <a:spcBef>
                <a:spcPts val="0"/>
              </a:spcBef>
              <a:spcAft>
                <a:spcPts val="0"/>
              </a:spcAft>
            </a:pPr>
            <a:endParaRPr lang="en-US" sz="1200" dirty="0">
              <a:solidFill>
                <a:schemeClr val="accent1"/>
              </a:solidFill>
            </a:endParaRPr>
          </a:p>
          <a:p>
            <a:pPr lvl="2">
              <a:lnSpc>
                <a:spcPct val="100000"/>
              </a:lnSpc>
              <a:spcBef>
                <a:spcPts val="0"/>
              </a:spcBef>
              <a:spcAft>
                <a:spcPts val="0"/>
              </a:spcAft>
            </a:pPr>
            <a:r>
              <a:rPr lang="en-US" sz="1200" dirty="0">
                <a:solidFill>
                  <a:schemeClr val="accent1"/>
                </a:solidFill>
              </a:rPr>
              <a:t>This is a quantitative study supported with qualitative responses. The survey included mostly closed-ended questions that were assigned numeric response values for statistical analysis, but also included a few open-ended questions to which participants provided answers in their own words.  </a:t>
            </a:r>
          </a:p>
          <a:p>
            <a:pPr lvl="2">
              <a:lnSpc>
                <a:spcPct val="100000"/>
              </a:lnSpc>
              <a:spcBef>
                <a:spcPts val="0"/>
              </a:spcBef>
              <a:spcAft>
                <a:spcPts val="0"/>
              </a:spcAft>
            </a:pPr>
            <a:endParaRPr lang="en-US" sz="1200" dirty="0">
              <a:solidFill>
                <a:schemeClr val="accent1"/>
              </a:solidFill>
            </a:endParaRPr>
          </a:p>
          <a:p>
            <a:pPr lvl="2">
              <a:lnSpc>
                <a:spcPct val="100000"/>
              </a:lnSpc>
              <a:spcBef>
                <a:spcPts val="0"/>
              </a:spcBef>
              <a:spcAft>
                <a:spcPts val="0"/>
              </a:spcAft>
            </a:pPr>
            <a:r>
              <a:rPr lang="en-US" sz="1200" dirty="0">
                <a:solidFill>
                  <a:schemeClr val="accent1"/>
                </a:solidFill>
              </a:rPr>
              <a:t>See Appendix B for exact question wording and detailed survey responses.</a:t>
            </a:r>
          </a:p>
          <a:p>
            <a:pPr lvl="2">
              <a:spcBef>
                <a:spcPts val="0"/>
              </a:spcBef>
              <a:spcAft>
                <a:spcPts val="0"/>
              </a:spcAft>
            </a:pPr>
            <a:endParaRPr lang="en-US" sz="1200" dirty="0"/>
          </a:p>
          <a:p>
            <a:pPr lvl="2">
              <a:spcBef>
                <a:spcPts val="0"/>
              </a:spcBef>
              <a:spcAft>
                <a:spcPts val="0"/>
              </a:spcAft>
            </a:pPr>
            <a:endParaRPr lang="en-US" sz="1200" dirty="0"/>
          </a:p>
        </p:txBody>
      </p:sp>
      <p:sp>
        <p:nvSpPr>
          <p:cNvPr id="12" name="Content Placeholder 15">
            <a:extLst>
              <a:ext uri="{FF2B5EF4-FFF2-40B4-BE49-F238E27FC236}">
                <a16:creationId xmlns:a16="http://schemas.microsoft.com/office/drawing/2014/main" id="{B89A767B-BACE-4709-B5EC-19D354B33CEA}"/>
              </a:ext>
            </a:extLst>
          </p:cNvPr>
          <p:cNvSpPr txBox="1">
            <a:spLocks/>
          </p:cNvSpPr>
          <p:nvPr/>
        </p:nvSpPr>
        <p:spPr>
          <a:xfrm>
            <a:off x="5085969" y="2216937"/>
            <a:ext cx="3229356" cy="2942577"/>
          </a:xfrm>
          <a:prstGeom prst="rect">
            <a:avLst/>
          </a:prstGeom>
        </p:spPr>
        <p:txBody>
          <a:bodyPr lIns="0" tIns="0" rIns="0" bIns="0" anchor="t"/>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Aft>
                <a:spcPts val="600"/>
              </a:spcAft>
            </a:pPr>
            <a:r>
              <a:rPr lang="en-US" sz="1400" dirty="0">
                <a:solidFill>
                  <a:schemeClr val="tx2"/>
                </a:solidFill>
              </a:rPr>
              <a:t>The year 2020 was the 50th anniversary of Lutheran church bodies in the United States deciding to ordain women in ministry. </a:t>
            </a:r>
          </a:p>
          <a:p>
            <a:pPr>
              <a:lnSpc>
                <a:spcPct val="100000"/>
              </a:lnSpc>
              <a:spcAft>
                <a:spcPts val="600"/>
              </a:spcAft>
            </a:pPr>
            <a:r>
              <a:rPr lang="en-US" sz="1400" dirty="0">
                <a:solidFill>
                  <a:schemeClr val="tx2"/>
                </a:solidFill>
              </a:rPr>
              <a:t>An extensive survey was conducted to explore the differences and similarities in the ministerial experiences between rostered women and men. </a:t>
            </a:r>
          </a:p>
        </p:txBody>
      </p:sp>
      <p:sp>
        <p:nvSpPr>
          <p:cNvPr id="9" name="Rectangle 8"/>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2579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2719"/>
            <a:ext cx="8032750" cy="914402"/>
          </a:xfrm>
        </p:spPr>
        <p:txBody>
          <a:bodyPr/>
          <a:lstStyle/>
          <a:p>
            <a:r>
              <a:rPr lang="en-US" sz="2800" dirty="0"/>
              <a:t>Methods: How the Study Was Conducted</a:t>
            </a:r>
          </a:p>
        </p:txBody>
      </p:sp>
      <p:sp>
        <p:nvSpPr>
          <p:cNvPr id="17" name="Text Placeholder 16"/>
          <p:cNvSpPr>
            <a:spLocks noGrp="1"/>
          </p:cNvSpPr>
          <p:nvPr>
            <p:ph type="body" idx="28"/>
          </p:nvPr>
        </p:nvSpPr>
        <p:spPr/>
        <p:txBody>
          <a:bodyPr/>
          <a:lstStyle/>
          <a:p>
            <a:r>
              <a:rPr lang="en-US"/>
              <a:t>Appendix A</a:t>
            </a:r>
          </a:p>
        </p:txBody>
      </p:sp>
      <p:sp>
        <p:nvSpPr>
          <p:cNvPr id="4" name="Rectangle 3">
            <a:extLst>
              <a:ext uri="{FF2B5EF4-FFF2-40B4-BE49-F238E27FC236}">
                <a16:creationId xmlns:a16="http://schemas.microsoft.com/office/drawing/2014/main" id="{ED1819AC-4123-4468-847F-5AE60FADF715}"/>
              </a:ext>
            </a:extLst>
          </p:cNvPr>
          <p:cNvSpPr/>
          <p:nvPr/>
        </p:nvSpPr>
        <p:spPr>
          <a:xfrm>
            <a:off x="685800" y="1925484"/>
            <a:ext cx="3886202" cy="3631763"/>
          </a:xfrm>
          <a:prstGeom prst="rect">
            <a:avLst/>
          </a:prstGeom>
        </p:spPr>
        <p:txBody>
          <a:bodyPr wrap="square" lIns="0" tIns="0" rIns="0" bIns="0" anchor="t">
            <a:spAutoFit/>
          </a:bodyPr>
          <a:lstStyle/>
          <a:p>
            <a:pPr>
              <a:spcBef>
                <a:spcPts val="600"/>
              </a:spcBef>
              <a:spcAft>
                <a:spcPts val="600"/>
              </a:spcAft>
            </a:pPr>
            <a:r>
              <a:rPr lang="en-US" sz="1200" b="1" dirty="0">
                <a:solidFill>
                  <a:schemeClr val="accent1"/>
                </a:solidFill>
              </a:rPr>
              <a:t>Study Design and Implementation</a:t>
            </a:r>
            <a:endParaRPr lang="en-US" sz="1200" dirty="0">
              <a:solidFill>
                <a:schemeClr val="accent1"/>
              </a:solidFill>
            </a:endParaRPr>
          </a:p>
          <a:p>
            <a:pPr>
              <a:spcBef>
                <a:spcPts val="600"/>
              </a:spcBef>
              <a:spcAft>
                <a:spcPts val="600"/>
              </a:spcAft>
            </a:pPr>
            <a:r>
              <a:rPr lang="en-US" sz="1200" dirty="0">
                <a:solidFill>
                  <a:schemeClr val="accent1"/>
                </a:solidFill>
              </a:rPr>
              <a:t>John Hessian and Deborah Coe, Ph.D., in collaboration with other members of the project team, designed the study and questionnaire. Data were collected by John Hessian. Quantitative and qualitative data analyses were completed by Rebecca Sims, Ph.D. Photos were added by Heather Dean and Deacon Shannon Johnson. Deacon Shannon Johnson added information and data about the roster in consultation with Deacon Krista Anderson.</a:t>
            </a:r>
          </a:p>
          <a:p>
            <a:pPr>
              <a:spcBef>
                <a:spcPts val="600"/>
              </a:spcBef>
              <a:spcAft>
                <a:spcPts val="600"/>
              </a:spcAft>
            </a:pPr>
            <a:r>
              <a:rPr lang="en-US" sz="1200" dirty="0">
                <a:solidFill>
                  <a:schemeClr val="accent1"/>
                </a:solidFill>
              </a:rPr>
              <a:t>The 50th Anniversary of the Ordination of Women Questionnaire was emailed to all ELCA Word and Service ministers on Nov. 8, 2019. (A sample of ELCA Word and Sacrament ministers was also surveyed; those results are presented in a separate report.) A reminder was sent on Dec. 19, 2019, and the survey was closed on Jan. 8, 2020. Although data collection started in 2019, we use the year 2020 throughout the report for ease of reporting and consistency.</a:t>
            </a:r>
          </a:p>
        </p:txBody>
      </p:sp>
      <p:sp>
        <p:nvSpPr>
          <p:cNvPr id="8" name="Content Placeholder 15">
            <a:extLst>
              <a:ext uri="{FF2B5EF4-FFF2-40B4-BE49-F238E27FC236}">
                <a16:creationId xmlns:a16="http://schemas.microsoft.com/office/drawing/2014/main" id="{57CB526A-A3FC-4E99-8174-B7165B34B3FE}"/>
              </a:ext>
            </a:extLst>
          </p:cNvPr>
          <p:cNvSpPr txBox="1">
            <a:spLocks/>
          </p:cNvSpPr>
          <p:nvPr/>
        </p:nvSpPr>
        <p:spPr>
          <a:xfrm>
            <a:off x="5105135" y="2209799"/>
            <a:ext cx="3353065" cy="3466673"/>
          </a:xfrm>
          <a:prstGeom prst="rect">
            <a:avLst/>
          </a:prstGeom>
        </p:spPr>
        <p:txBody>
          <a:bodyPr lIns="0" tIns="0" rIns="0" bIns="0"/>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Aft>
                <a:spcPts val="600"/>
              </a:spcAft>
            </a:pPr>
            <a:r>
              <a:rPr lang="en-US" sz="1400" dirty="0">
                <a:solidFill>
                  <a:schemeClr val="tx2"/>
                </a:solidFill>
              </a:rPr>
              <a:t>The project team consisted of the following ELCA churchwide organization staff:</a:t>
            </a:r>
          </a:p>
          <a:p>
            <a:pPr>
              <a:lnSpc>
                <a:spcPct val="100000"/>
              </a:lnSpc>
              <a:spcAft>
                <a:spcPts val="600"/>
              </a:spcAft>
            </a:pPr>
            <a:r>
              <a:rPr lang="en-US" sz="1400" dirty="0">
                <a:solidFill>
                  <a:schemeClr val="tx2"/>
                </a:solidFill>
              </a:rPr>
              <a:t>John Hessian, Rebecca Sims, Ph.D., and Deborah Coe, Ph.D., Research, Analysis and Data</a:t>
            </a:r>
          </a:p>
          <a:p>
            <a:pPr>
              <a:lnSpc>
                <a:spcPct val="100000"/>
              </a:lnSpc>
              <a:spcAft>
                <a:spcPts val="600"/>
              </a:spcAft>
            </a:pPr>
            <a:r>
              <a:rPr lang="en-US" sz="1400" dirty="0">
                <a:solidFill>
                  <a:schemeClr val="tx2"/>
                </a:solidFill>
              </a:rPr>
              <a:t>Mary Streufert, Ph.D., and Heather Dean, Office of the Presiding Bishop</a:t>
            </a:r>
          </a:p>
          <a:p>
            <a:pPr>
              <a:lnSpc>
                <a:spcPct val="100000"/>
              </a:lnSpc>
              <a:spcAft>
                <a:spcPts val="600"/>
              </a:spcAft>
            </a:pPr>
            <a:r>
              <a:rPr lang="en-US" sz="1400" dirty="0">
                <a:solidFill>
                  <a:schemeClr val="tx2"/>
                </a:solidFill>
              </a:rPr>
              <a:t>The Rev. Cherlyne Beck, Christian Community and Leadership</a:t>
            </a:r>
          </a:p>
          <a:p>
            <a:pPr>
              <a:lnSpc>
                <a:spcPct val="100000"/>
              </a:lnSpc>
              <a:spcAft>
                <a:spcPts val="600"/>
              </a:spcAft>
            </a:pPr>
            <a:r>
              <a:rPr lang="en-US" sz="1400" dirty="0">
                <a:solidFill>
                  <a:schemeClr val="tx2"/>
                </a:solidFill>
              </a:rPr>
              <a:t>The Rev. Brenda Smith, Domestic Mission</a:t>
            </a:r>
          </a:p>
        </p:txBody>
      </p:sp>
      <p:sp>
        <p:nvSpPr>
          <p:cNvPr id="9" name="Rectangle 8"/>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58259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1062"/>
            <a:ext cx="8032750" cy="914402"/>
          </a:xfrm>
        </p:spPr>
        <p:txBody>
          <a:bodyPr/>
          <a:lstStyle/>
          <a:p>
            <a:r>
              <a:rPr lang="en-US" sz="2800"/>
              <a:t>Methods: How the Study Was Conducted</a:t>
            </a:r>
          </a:p>
        </p:txBody>
      </p:sp>
      <p:sp>
        <p:nvSpPr>
          <p:cNvPr id="17" name="Text Placeholder 16"/>
          <p:cNvSpPr>
            <a:spLocks noGrp="1"/>
          </p:cNvSpPr>
          <p:nvPr>
            <p:ph type="body" idx="28"/>
          </p:nvPr>
        </p:nvSpPr>
        <p:spPr/>
        <p:txBody>
          <a:bodyPr/>
          <a:lstStyle/>
          <a:p>
            <a:r>
              <a:rPr lang="en-US"/>
              <a:t>Appendix A</a:t>
            </a:r>
          </a:p>
        </p:txBody>
      </p:sp>
      <p:sp>
        <p:nvSpPr>
          <p:cNvPr id="4" name="Rectangle 3">
            <a:extLst>
              <a:ext uri="{FF2B5EF4-FFF2-40B4-BE49-F238E27FC236}">
                <a16:creationId xmlns:a16="http://schemas.microsoft.com/office/drawing/2014/main" id="{ED1819AC-4123-4468-847F-5AE60FADF715}"/>
              </a:ext>
            </a:extLst>
          </p:cNvPr>
          <p:cNvSpPr/>
          <p:nvPr/>
        </p:nvSpPr>
        <p:spPr>
          <a:xfrm>
            <a:off x="685800" y="2209800"/>
            <a:ext cx="7772400" cy="1969770"/>
          </a:xfrm>
          <a:prstGeom prst="rect">
            <a:avLst/>
          </a:prstGeom>
        </p:spPr>
        <p:txBody>
          <a:bodyPr wrap="square" lIns="0" tIns="0" rIns="0" bIns="0">
            <a:spAutoFit/>
          </a:bodyPr>
          <a:lstStyle/>
          <a:p>
            <a:pPr>
              <a:spcBef>
                <a:spcPts val="600"/>
              </a:spcBef>
              <a:spcAft>
                <a:spcPts val="600"/>
              </a:spcAft>
            </a:pPr>
            <a:r>
              <a:rPr lang="en-US" sz="1400" b="1" dirty="0">
                <a:solidFill>
                  <a:schemeClr val="accent1"/>
                </a:solidFill>
              </a:rPr>
              <a:t>Data Analysis</a:t>
            </a:r>
          </a:p>
          <a:p>
            <a:pPr>
              <a:spcBef>
                <a:spcPts val="600"/>
              </a:spcBef>
              <a:spcAft>
                <a:spcPts val="600"/>
              </a:spcAft>
            </a:pPr>
            <a:r>
              <a:rPr lang="en-US" sz="1400" dirty="0">
                <a:solidFill>
                  <a:schemeClr val="accent1"/>
                </a:solidFill>
              </a:rPr>
              <a:t>We analyzed survey results by gender, race/ethnicity and roster status. These analyses help to identify patterns in responses.</a:t>
            </a:r>
          </a:p>
          <a:p>
            <a:pPr>
              <a:spcBef>
                <a:spcPts val="600"/>
              </a:spcBef>
              <a:spcAft>
                <a:spcPts val="600"/>
              </a:spcAft>
            </a:pPr>
            <a:r>
              <a:rPr lang="en-US" sz="1400" dirty="0">
                <a:solidFill>
                  <a:schemeClr val="accent1"/>
                </a:solidFill>
              </a:rPr>
              <a:t>In this report, differences between groups were considered statistically significant when they exceeded the </a:t>
            </a:r>
            <a:r>
              <a:rPr lang="en-US" sz="1400" i="1" dirty="0">
                <a:solidFill>
                  <a:schemeClr val="accent1"/>
                </a:solidFill>
              </a:rPr>
              <a:t>p</a:t>
            </a:r>
            <a:r>
              <a:rPr lang="en-US" sz="1400" dirty="0">
                <a:solidFill>
                  <a:schemeClr val="accent1"/>
                </a:solidFill>
              </a:rPr>
              <a:t> &lt; .05 level. This means that there is a less-than-5% chance that we incorrectly detected a difference between groups when they were, indeed, equivalent.</a:t>
            </a:r>
          </a:p>
          <a:p>
            <a:pPr>
              <a:spcBef>
                <a:spcPts val="600"/>
              </a:spcBef>
              <a:spcAft>
                <a:spcPts val="600"/>
              </a:spcAft>
            </a:pPr>
            <a:r>
              <a:rPr lang="en-US" sz="1400" dirty="0">
                <a:solidFill>
                  <a:schemeClr val="accent1"/>
                </a:solidFill>
              </a:rPr>
              <a:t>We analyzed qualitative data using content analysis.</a:t>
            </a:r>
          </a:p>
        </p:txBody>
      </p:sp>
      <p:sp>
        <p:nvSpPr>
          <p:cNvPr id="9" name="Rectangle 8"/>
          <p:cNvSpPr>
            <a:spLocks noGrp="1" noRot="1" noMove="1" noResize="1" noEditPoints="1" noAdjustHandles="1" noChangeArrowheads="1" noChangeShapeType="1"/>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88106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800" y="2057401"/>
            <a:ext cx="3657600" cy="4019107"/>
          </a:xfrm>
        </p:spPr>
        <p:txBody>
          <a:bodyPr/>
          <a:lstStyle/>
          <a:p>
            <a:pPr lvl="0">
              <a:lnSpc>
                <a:spcPct val="100000"/>
              </a:lnSpc>
              <a:spcBef>
                <a:spcPts val="0"/>
              </a:spcBef>
              <a:spcAft>
                <a:spcPts val="0"/>
              </a:spcAft>
              <a:buNone/>
            </a:pPr>
            <a:r>
              <a:rPr lang="en-US" sz="1200" b="1">
                <a:solidFill>
                  <a:srgbClr val="897C57"/>
                </a:solidFill>
              </a:rPr>
              <a:t>1. In what year did you enter candidacy? </a:t>
            </a:r>
            <a:r>
              <a:rPr lang="en-US" sz="1200">
                <a:solidFill>
                  <a:srgbClr val="897C57"/>
                </a:solidFill>
              </a:rPr>
              <a:t>(Various years were entered.)</a:t>
            </a:r>
          </a:p>
          <a:p>
            <a:pPr lvl="0">
              <a:lnSpc>
                <a:spcPct val="100000"/>
              </a:lnSpc>
              <a:spcBef>
                <a:spcPts val="0"/>
              </a:spcBef>
              <a:spcAft>
                <a:spcPts val="0"/>
              </a:spcAft>
              <a:buNone/>
            </a:pPr>
            <a:r>
              <a:rPr lang="en-US" sz="1200">
                <a:solidFill>
                  <a:srgbClr val="897C57"/>
                </a:solidFill>
              </a:rPr>
              <a:t> </a:t>
            </a:r>
          </a:p>
          <a:p>
            <a:pPr lvl="0">
              <a:lnSpc>
                <a:spcPct val="100000"/>
              </a:lnSpc>
              <a:spcBef>
                <a:spcPts val="0"/>
              </a:spcBef>
              <a:spcAft>
                <a:spcPts val="0"/>
              </a:spcAft>
              <a:buNone/>
            </a:pPr>
            <a:r>
              <a:rPr lang="en-US" sz="1200" b="1">
                <a:solidFill>
                  <a:srgbClr val="897C57"/>
                </a:solidFill>
              </a:rPr>
              <a:t>2. In what year did you graduate from seminary? </a:t>
            </a:r>
            <a:r>
              <a:rPr lang="en-US" sz="1200">
                <a:solidFill>
                  <a:srgbClr val="897C57"/>
                </a:solidFill>
              </a:rPr>
              <a:t>(Various years were entered.)</a:t>
            </a:r>
          </a:p>
          <a:p>
            <a:pPr lvl="0">
              <a:lnSpc>
                <a:spcPct val="100000"/>
              </a:lnSpc>
              <a:spcBef>
                <a:spcPts val="0"/>
              </a:spcBef>
              <a:spcAft>
                <a:spcPts val="0"/>
              </a:spcAft>
              <a:buNone/>
            </a:pPr>
            <a:endParaRPr lang="en-US" sz="1200">
              <a:solidFill>
                <a:srgbClr val="897C57"/>
              </a:solidFill>
            </a:endParaRPr>
          </a:p>
          <a:p>
            <a:pPr lvl="0">
              <a:lnSpc>
                <a:spcPct val="100000"/>
              </a:lnSpc>
              <a:spcBef>
                <a:spcPts val="0"/>
              </a:spcBef>
              <a:spcAft>
                <a:spcPts val="0"/>
              </a:spcAft>
              <a:buNone/>
            </a:pPr>
            <a:r>
              <a:rPr lang="en-US" sz="1200" b="1">
                <a:solidFill>
                  <a:srgbClr val="897C57"/>
                </a:solidFill>
              </a:rPr>
              <a:t>3. What is your current/most recent call?</a:t>
            </a:r>
          </a:p>
          <a:p>
            <a:pPr lvl="0">
              <a:lnSpc>
                <a:spcPct val="100000"/>
              </a:lnSpc>
              <a:spcBef>
                <a:spcPts val="0"/>
              </a:spcBef>
              <a:spcAft>
                <a:spcPts val="0"/>
              </a:spcAft>
              <a:buNone/>
            </a:pPr>
            <a:r>
              <a:rPr lang="en-US" sz="1200">
                <a:solidFill>
                  <a:srgbClr val="897C57"/>
                </a:solidFill>
              </a:rPr>
              <a:t>39.2  First call</a:t>
            </a:r>
          </a:p>
          <a:p>
            <a:pPr lvl="0">
              <a:lnSpc>
                <a:spcPct val="100000"/>
              </a:lnSpc>
              <a:spcBef>
                <a:spcPts val="0"/>
              </a:spcBef>
              <a:spcAft>
                <a:spcPts val="0"/>
              </a:spcAft>
              <a:buNone/>
            </a:pPr>
            <a:r>
              <a:rPr lang="en-US" sz="1200">
                <a:solidFill>
                  <a:srgbClr val="897C57"/>
                </a:solidFill>
              </a:rPr>
              <a:t>31.6  Second call</a:t>
            </a:r>
          </a:p>
          <a:p>
            <a:pPr lvl="0">
              <a:lnSpc>
                <a:spcPct val="100000"/>
              </a:lnSpc>
              <a:spcBef>
                <a:spcPts val="0"/>
              </a:spcBef>
              <a:spcAft>
                <a:spcPts val="0"/>
              </a:spcAft>
              <a:buNone/>
            </a:pPr>
            <a:r>
              <a:rPr lang="en-US" sz="1200">
                <a:solidFill>
                  <a:srgbClr val="897C57"/>
                </a:solidFill>
              </a:rPr>
              <a:t>16.5  Third call</a:t>
            </a:r>
          </a:p>
          <a:p>
            <a:pPr lvl="0">
              <a:lnSpc>
                <a:spcPct val="100000"/>
              </a:lnSpc>
              <a:spcBef>
                <a:spcPts val="0"/>
              </a:spcBef>
              <a:spcAft>
                <a:spcPts val="0"/>
              </a:spcAft>
              <a:buNone/>
            </a:pPr>
            <a:r>
              <a:rPr lang="en-US" sz="1200">
                <a:solidFill>
                  <a:srgbClr val="897C57"/>
                </a:solidFill>
              </a:rPr>
              <a:t>  8.2  Fourth call</a:t>
            </a:r>
          </a:p>
          <a:p>
            <a:pPr lvl="0">
              <a:lnSpc>
                <a:spcPct val="100000"/>
              </a:lnSpc>
              <a:spcBef>
                <a:spcPts val="0"/>
              </a:spcBef>
              <a:spcAft>
                <a:spcPts val="0"/>
              </a:spcAft>
              <a:buNone/>
            </a:pPr>
            <a:r>
              <a:rPr lang="en-US" sz="1200">
                <a:solidFill>
                  <a:srgbClr val="897C57"/>
                </a:solidFill>
              </a:rPr>
              <a:t>  4.4  Fifth or subsequent call</a:t>
            </a:r>
          </a:p>
          <a:p>
            <a:pPr lvl="0">
              <a:lnSpc>
                <a:spcPct val="100000"/>
              </a:lnSpc>
              <a:spcBef>
                <a:spcPts val="0"/>
              </a:spcBef>
              <a:spcAft>
                <a:spcPts val="0"/>
              </a:spcAft>
              <a:buNone/>
            </a:pPr>
            <a:endParaRPr lang="en-US" sz="1200">
              <a:solidFill>
                <a:srgbClr val="897C57"/>
              </a:solidFill>
            </a:endParaRPr>
          </a:p>
          <a:p>
            <a:pPr lvl="0">
              <a:lnSpc>
                <a:spcPct val="100000"/>
              </a:lnSpc>
              <a:spcBef>
                <a:spcPts val="0"/>
              </a:spcBef>
              <a:spcAft>
                <a:spcPts val="0"/>
              </a:spcAft>
              <a:buNone/>
            </a:pPr>
            <a:r>
              <a:rPr lang="en-US" sz="1200" b="1">
                <a:solidFill>
                  <a:srgbClr val="897C57"/>
                </a:solidFill>
              </a:rPr>
              <a:t>4. Please indicate the approximate number of months you waited for your first call (from the time of assignment until you received your first call).</a:t>
            </a:r>
          </a:p>
          <a:p>
            <a:pPr lvl="0">
              <a:lnSpc>
                <a:spcPct val="100000"/>
              </a:lnSpc>
              <a:spcBef>
                <a:spcPts val="0"/>
              </a:spcBef>
              <a:spcAft>
                <a:spcPts val="0"/>
              </a:spcAft>
              <a:buNone/>
            </a:pPr>
            <a:r>
              <a:rPr lang="en-US" sz="1200">
                <a:solidFill>
                  <a:srgbClr val="897C57"/>
                </a:solidFill>
              </a:rPr>
              <a:t>67.5  One to four months</a:t>
            </a:r>
          </a:p>
          <a:p>
            <a:pPr lvl="0">
              <a:lnSpc>
                <a:spcPct val="100000"/>
              </a:lnSpc>
              <a:spcBef>
                <a:spcPts val="0"/>
              </a:spcBef>
              <a:spcAft>
                <a:spcPts val="0"/>
              </a:spcAft>
              <a:buNone/>
            </a:pPr>
            <a:r>
              <a:rPr lang="en-US" sz="1200">
                <a:solidFill>
                  <a:srgbClr val="897C57"/>
                </a:solidFill>
              </a:rPr>
              <a:t>  9.6  Five to eight months</a:t>
            </a:r>
          </a:p>
          <a:p>
            <a:pPr lvl="0">
              <a:lnSpc>
                <a:spcPct val="100000"/>
              </a:lnSpc>
              <a:spcBef>
                <a:spcPts val="0"/>
              </a:spcBef>
              <a:spcAft>
                <a:spcPts val="0"/>
              </a:spcAft>
              <a:buNone/>
            </a:pPr>
            <a:r>
              <a:rPr lang="en-US" sz="1200">
                <a:solidFill>
                  <a:srgbClr val="897C57"/>
                </a:solidFill>
              </a:rPr>
              <a:t>  7.6  Nine to 12 months</a:t>
            </a:r>
          </a:p>
          <a:p>
            <a:pPr lvl="0">
              <a:lnSpc>
                <a:spcPct val="100000"/>
              </a:lnSpc>
              <a:spcBef>
                <a:spcPts val="0"/>
              </a:spcBef>
              <a:spcAft>
                <a:spcPts val="0"/>
              </a:spcAft>
              <a:buNone/>
            </a:pPr>
            <a:r>
              <a:rPr lang="en-US" sz="1200">
                <a:solidFill>
                  <a:srgbClr val="897C57"/>
                </a:solidFill>
              </a:rPr>
              <a:t>  3.8  13 to 18 months</a:t>
            </a:r>
          </a:p>
          <a:p>
            <a:pPr lvl="0">
              <a:lnSpc>
                <a:spcPct val="100000"/>
              </a:lnSpc>
              <a:spcBef>
                <a:spcPts val="0"/>
              </a:spcBef>
              <a:spcAft>
                <a:spcPts val="0"/>
              </a:spcAft>
              <a:buNone/>
            </a:pPr>
            <a:r>
              <a:rPr lang="en-US" sz="1200">
                <a:solidFill>
                  <a:srgbClr val="897C57"/>
                </a:solidFill>
              </a:rPr>
              <a:t>  1.9  19 to 24 months</a:t>
            </a:r>
          </a:p>
          <a:p>
            <a:pPr lvl="0">
              <a:lnSpc>
                <a:spcPct val="100000"/>
              </a:lnSpc>
              <a:spcBef>
                <a:spcPts val="0"/>
              </a:spcBef>
              <a:spcAft>
                <a:spcPts val="0"/>
              </a:spcAft>
              <a:buNone/>
            </a:pPr>
            <a:r>
              <a:rPr lang="en-US" sz="1200">
                <a:solidFill>
                  <a:srgbClr val="897C57"/>
                </a:solidFill>
              </a:rPr>
              <a:t>  9.6  25 months or more</a:t>
            </a:r>
          </a:p>
          <a:p>
            <a:pPr lvl="0">
              <a:lnSpc>
                <a:spcPct val="100000"/>
              </a:lnSpc>
              <a:spcBef>
                <a:spcPts val="0"/>
              </a:spcBef>
              <a:spcAft>
                <a:spcPts val="0"/>
              </a:spcAft>
              <a:buNone/>
            </a:pPr>
            <a:endParaRPr lang="en-US" sz="1200">
              <a:solidFill>
                <a:srgbClr val="897C57"/>
              </a:solidFill>
            </a:endParaRPr>
          </a:p>
          <a:p>
            <a:pPr lvl="0">
              <a:lnSpc>
                <a:spcPct val="100000"/>
              </a:lnSpc>
              <a:spcBef>
                <a:spcPts val="0"/>
              </a:spcBef>
              <a:spcAft>
                <a:spcPts val="0"/>
              </a:spcAft>
              <a:buNone/>
            </a:pPr>
            <a:endParaRPr lang="en-US" sz="1200">
              <a:solidFill>
                <a:srgbClr val="897C57"/>
              </a:solidFill>
            </a:endParaRPr>
          </a:p>
          <a:p>
            <a:endParaRPr lang="en-US"/>
          </a:p>
        </p:txBody>
      </p:sp>
      <p:sp>
        <p:nvSpPr>
          <p:cNvPr id="6" name="Content Placeholder 5">
            <a:extLst>
              <a:ext uri="{FF2B5EF4-FFF2-40B4-BE49-F238E27FC236}">
                <a16:creationId xmlns:a16="http://schemas.microsoft.com/office/drawing/2014/main" id="{7F42C3F4-B023-48A2-A0BC-A398FB88F587}"/>
              </a:ext>
            </a:extLst>
          </p:cNvPr>
          <p:cNvSpPr>
            <a:spLocks noGrp="1"/>
          </p:cNvSpPr>
          <p:nvPr>
            <p:ph sz="quarter" idx="16"/>
          </p:nvPr>
        </p:nvSpPr>
        <p:spPr>
          <a:xfrm>
            <a:off x="4800600" y="2057401"/>
            <a:ext cx="3657600" cy="4534785"/>
          </a:xfrm>
        </p:spPr>
        <p:txBody>
          <a:bodyPr/>
          <a:lstStyle/>
          <a:p>
            <a:pPr lvl="0">
              <a:lnSpc>
                <a:spcPct val="100000"/>
              </a:lnSpc>
              <a:spcBef>
                <a:spcPts val="0"/>
              </a:spcBef>
              <a:spcAft>
                <a:spcPts val="0"/>
              </a:spcAft>
            </a:pPr>
            <a:r>
              <a:rPr lang="en-US" sz="1200" b="1">
                <a:solidFill>
                  <a:schemeClr val="tx2"/>
                </a:solidFill>
              </a:rPr>
              <a:t>5. Please indicate the approximate number of months you waited for your current/most recent call (from the time you began actively seeking a call).</a:t>
            </a:r>
          </a:p>
          <a:p>
            <a:pPr>
              <a:lnSpc>
                <a:spcPct val="100000"/>
              </a:lnSpc>
              <a:spcBef>
                <a:spcPts val="0"/>
              </a:spcBef>
              <a:spcAft>
                <a:spcPts val="0"/>
              </a:spcAft>
            </a:pPr>
            <a:r>
              <a:rPr lang="en-US" sz="1200">
                <a:solidFill>
                  <a:schemeClr val="tx2"/>
                </a:solidFill>
              </a:rPr>
              <a:t>48.1  One to four months</a:t>
            </a:r>
          </a:p>
          <a:p>
            <a:pPr>
              <a:lnSpc>
                <a:spcPct val="100000"/>
              </a:lnSpc>
              <a:spcBef>
                <a:spcPts val="0"/>
              </a:spcBef>
              <a:spcAft>
                <a:spcPts val="0"/>
              </a:spcAft>
            </a:pPr>
            <a:r>
              <a:rPr lang="en-US" sz="1200">
                <a:solidFill>
                  <a:schemeClr val="tx2"/>
                </a:solidFill>
              </a:rPr>
              <a:t>11.5  Five to eight months</a:t>
            </a:r>
          </a:p>
          <a:p>
            <a:pPr>
              <a:lnSpc>
                <a:spcPct val="100000"/>
              </a:lnSpc>
              <a:spcBef>
                <a:spcPts val="0"/>
              </a:spcBef>
              <a:spcAft>
                <a:spcPts val="0"/>
              </a:spcAft>
            </a:pPr>
            <a:r>
              <a:rPr lang="en-US" sz="1200">
                <a:solidFill>
                  <a:schemeClr val="tx2"/>
                </a:solidFill>
              </a:rPr>
              <a:t>  7.7  Nine to 12 months</a:t>
            </a:r>
          </a:p>
          <a:p>
            <a:pPr>
              <a:lnSpc>
                <a:spcPct val="100000"/>
              </a:lnSpc>
              <a:spcBef>
                <a:spcPts val="0"/>
              </a:spcBef>
              <a:spcAft>
                <a:spcPts val="0"/>
              </a:spcAft>
            </a:pPr>
            <a:r>
              <a:rPr lang="en-US" sz="1200">
                <a:solidFill>
                  <a:schemeClr val="tx2"/>
                </a:solidFill>
              </a:rPr>
              <a:t>  5.1  13 to 18 months</a:t>
            </a:r>
          </a:p>
          <a:p>
            <a:pPr>
              <a:lnSpc>
                <a:spcPct val="100000"/>
              </a:lnSpc>
              <a:spcBef>
                <a:spcPts val="0"/>
              </a:spcBef>
              <a:spcAft>
                <a:spcPts val="0"/>
              </a:spcAft>
            </a:pPr>
            <a:r>
              <a:rPr lang="en-US" sz="1200">
                <a:solidFill>
                  <a:schemeClr val="tx2"/>
                </a:solidFill>
              </a:rPr>
              <a:t>  3.2  19 to 24 months</a:t>
            </a:r>
          </a:p>
          <a:p>
            <a:pPr>
              <a:lnSpc>
                <a:spcPct val="100000"/>
              </a:lnSpc>
              <a:spcBef>
                <a:spcPts val="0"/>
              </a:spcBef>
              <a:spcAft>
                <a:spcPts val="0"/>
              </a:spcAft>
            </a:pPr>
            <a:r>
              <a:rPr lang="en-US" sz="1200">
                <a:solidFill>
                  <a:schemeClr val="tx2"/>
                </a:solidFill>
              </a:rPr>
              <a:t>  4.5  25 months or more</a:t>
            </a:r>
          </a:p>
          <a:p>
            <a:pPr>
              <a:lnSpc>
                <a:spcPct val="100000"/>
              </a:lnSpc>
              <a:spcBef>
                <a:spcPts val="0"/>
              </a:spcBef>
              <a:spcAft>
                <a:spcPts val="0"/>
              </a:spcAft>
            </a:pPr>
            <a:r>
              <a:rPr lang="en-US" sz="1200">
                <a:solidFill>
                  <a:schemeClr val="tx2"/>
                </a:solidFill>
              </a:rPr>
              <a:t>19.9  This is my first call.</a:t>
            </a:r>
          </a:p>
          <a:p>
            <a:pPr>
              <a:lnSpc>
                <a:spcPct val="100000"/>
              </a:lnSpc>
              <a:spcBef>
                <a:spcPts val="0"/>
              </a:spcBef>
              <a:spcAft>
                <a:spcPts val="0"/>
              </a:spcAft>
            </a:pPr>
            <a:r>
              <a:rPr lang="en-US" sz="1200">
                <a:solidFill>
                  <a:schemeClr val="tx2"/>
                </a:solidFill>
              </a:rPr>
              <a:t> </a:t>
            </a:r>
          </a:p>
          <a:p>
            <a:pPr lvl="0">
              <a:lnSpc>
                <a:spcPct val="100000"/>
              </a:lnSpc>
              <a:spcBef>
                <a:spcPts val="0"/>
              </a:spcBef>
              <a:spcAft>
                <a:spcPts val="0"/>
              </a:spcAft>
            </a:pPr>
            <a:r>
              <a:rPr lang="en-US" sz="1200" b="1">
                <a:solidFill>
                  <a:schemeClr val="tx2"/>
                </a:solidFill>
              </a:rPr>
              <a:t>6. Please indicate which, if any, of the following reasons influenced your placement for your current/most recent call. (Please choose all that apply unless you had no restrictions.)</a:t>
            </a:r>
          </a:p>
          <a:p>
            <a:pPr>
              <a:lnSpc>
                <a:spcPct val="100000"/>
              </a:lnSpc>
              <a:spcBef>
                <a:spcPts val="0"/>
              </a:spcBef>
              <a:spcAft>
                <a:spcPts val="0"/>
              </a:spcAft>
            </a:pPr>
            <a:r>
              <a:rPr lang="en-US" sz="1200">
                <a:solidFill>
                  <a:schemeClr val="tx2"/>
                </a:solidFill>
              </a:rPr>
              <a:t>50.6  Geographic</a:t>
            </a:r>
          </a:p>
          <a:p>
            <a:pPr>
              <a:lnSpc>
                <a:spcPct val="100000"/>
              </a:lnSpc>
              <a:spcBef>
                <a:spcPts val="0"/>
              </a:spcBef>
              <a:spcAft>
                <a:spcPts val="0"/>
              </a:spcAft>
            </a:pPr>
            <a:r>
              <a:rPr lang="en-US" sz="1200">
                <a:solidFill>
                  <a:schemeClr val="tx2"/>
                </a:solidFill>
              </a:rPr>
              <a:t>32.9  Familial</a:t>
            </a:r>
          </a:p>
          <a:p>
            <a:pPr>
              <a:lnSpc>
                <a:spcPct val="100000"/>
              </a:lnSpc>
              <a:spcBef>
                <a:spcPts val="0"/>
              </a:spcBef>
              <a:spcAft>
                <a:spcPts val="0"/>
              </a:spcAft>
            </a:pPr>
            <a:r>
              <a:rPr lang="en-US" sz="1200">
                <a:solidFill>
                  <a:schemeClr val="tx2"/>
                </a:solidFill>
              </a:rPr>
              <a:t>22.4  Congregational (i.e., size, staffing)</a:t>
            </a:r>
          </a:p>
          <a:p>
            <a:pPr>
              <a:lnSpc>
                <a:spcPct val="100000"/>
              </a:lnSpc>
              <a:spcBef>
                <a:spcPts val="0"/>
              </a:spcBef>
              <a:spcAft>
                <a:spcPts val="0"/>
              </a:spcAft>
            </a:pPr>
            <a:r>
              <a:rPr lang="en-US" sz="1200">
                <a:solidFill>
                  <a:schemeClr val="tx2"/>
                </a:solidFill>
              </a:rPr>
              <a:t>17.6  No restrictions</a:t>
            </a:r>
          </a:p>
          <a:p>
            <a:pPr>
              <a:lnSpc>
                <a:spcPct val="100000"/>
              </a:lnSpc>
              <a:spcBef>
                <a:spcPts val="0"/>
              </a:spcBef>
              <a:spcAft>
                <a:spcPts val="0"/>
              </a:spcAft>
            </a:pPr>
            <a:endParaRPr lang="en-US" sz="1200">
              <a:solidFill>
                <a:schemeClr val="tx2"/>
              </a:solidFill>
            </a:endParaRPr>
          </a:p>
          <a:p>
            <a:pPr lvl="0">
              <a:lnSpc>
                <a:spcPct val="100000"/>
              </a:lnSpc>
              <a:spcBef>
                <a:spcPts val="0"/>
              </a:spcBef>
              <a:spcAft>
                <a:spcPts val="0"/>
              </a:spcAft>
            </a:pPr>
            <a:r>
              <a:rPr lang="en-US" sz="1200" b="1">
                <a:solidFill>
                  <a:schemeClr val="tx2"/>
                </a:solidFill>
              </a:rPr>
              <a:t>7. What is the status of your current/most recent call?</a:t>
            </a:r>
          </a:p>
          <a:p>
            <a:pPr>
              <a:lnSpc>
                <a:spcPct val="100000"/>
              </a:lnSpc>
              <a:spcBef>
                <a:spcPts val="0"/>
              </a:spcBef>
              <a:spcAft>
                <a:spcPts val="0"/>
              </a:spcAft>
            </a:pPr>
            <a:r>
              <a:rPr lang="en-US" sz="1200">
                <a:solidFill>
                  <a:schemeClr val="tx2"/>
                </a:solidFill>
              </a:rPr>
              <a:t>65.4   Full-time</a:t>
            </a:r>
          </a:p>
          <a:p>
            <a:pPr>
              <a:lnSpc>
                <a:spcPct val="100000"/>
              </a:lnSpc>
              <a:spcBef>
                <a:spcPts val="0"/>
              </a:spcBef>
              <a:spcAft>
                <a:spcPts val="0"/>
              </a:spcAft>
            </a:pPr>
            <a:r>
              <a:rPr lang="en-US" sz="1200">
                <a:solidFill>
                  <a:schemeClr val="tx2"/>
                </a:solidFill>
              </a:rPr>
              <a:t>34.6   Part-time</a:t>
            </a:r>
          </a:p>
          <a:p>
            <a:endParaRPr lang="en-US"/>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p:txBody>
          <a:bodyPr/>
          <a:lstStyle/>
          <a:p>
            <a:r>
              <a:rPr lang="en-US"/>
              <a:t>Appendix B</a:t>
            </a:r>
          </a:p>
        </p:txBody>
      </p:sp>
      <p:sp>
        <p:nvSpPr>
          <p:cNvPr id="8" name="Content Placeholder 15">
            <a:extLst>
              <a:ext uri="{FF2B5EF4-FFF2-40B4-BE49-F238E27FC236}">
                <a16:creationId xmlns:a16="http://schemas.microsoft.com/office/drawing/2014/main" id="{57CB526A-A3FC-4E99-8174-B7165B34B3FE}"/>
              </a:ext>
            </a:extLst>
          </p:cNvPr>
          <p:cNvSpPr txBox="1">
            <a:spLocks/>
          </p:cNvSpPr>
          <p:nvPr/>
        </p:nvSpPr>
        <p:spPr>
          <a:xfrm>
            <a:off x="5041127" y="2057401"/>
            <a:ext cx="3417073" cy="2590595"/>
          </a:xfrm>
          <a:prstGeom prst="rect">
            <a:avLst/>
          </a:prstGeom>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Aft>
                <a:spcPts val="600"/>
              </a:spcAft>
            </a:pPr>
            <a:endParaRPr lang="en-US">
              <a:solidFill>
                <a:schemeClr val="accent1"/>
              </a:solidFill>
            </a:endParaRPr>
          </a:p>
        </p:txBody>
      </p:sp>
      <p:sp>
        <p:nvSpPr>
          <p:cNvPr id="3" name="TextBox 2">
            <a:extLst>
              <a:ext uri="{FF2B5EF4-FFF2-40B4-BE49-F238E27FC236}">
                <a16:creationId xmlns:a16="http://schemas.microsoft.com/office/drawing/2014/main" id="{2287F851-F12C-4CB7-AC62-4F68568B559B}"/>
              </a:ext>
            </a:extLst>
          </p:cNvPr>
          <p:cNvSpPr txBox="1"/>
          <p:nvPr/>
        </p:nvSpPr>
        <p:spPr>
          <a:xfrm>
            <a:off x="685800" y="1475546"/>
            <a:ext cx="7134447" cy="430887"/>
          </a:xfrm>
          <a:prstGeom prst="rect">
            <a:avLst/>
          </a:prstGeom>
          <a:noFill/>
        </p:spPr>
        <p:txBody>
          <a:bodyPr wrap="square" lIns="0" tIns="0" rIns="0" bIns="0" rtlCol="0">
            <a:spAutoFit/>
          </a:bodyPr>
          <a:lstStyle/>
          <a:p>
            <a:r>
              <a:rPr lang="en-US" sz="1200" b="1" dirty="0">
                <a:solidFill>
                  <a:schemeClr val="tx2"/>
                </a:solidFill>
              </a:rPr>
              <a:t>Number of surveys completed = 170   </a:t>
            </a:r>
            <a:r>
              <a:rPr lang="en-US" sz="1400" i="1" dirty="0">
                <a:solidFill>
                  <a:schemeClr val="accent1"/>
                </a:solidFill>
              </a:rPr>
              <a:t>Note: All responses are shown as percentages. They include respondents of all genders. </a:t>
            </a:r>
          </a:p>
        </p:txBody>
      </p:sp>
      <p:grpSp>
        <p:nvGrpSpPr>
          <p:cNvPr id="4" name="Group 3"/>
          <p:cNvGrpSpPr/>
          <p:nvPr/>
        </p:nvGrpSpPr>
        <p:grpSpPr>
          <a:xfrm>
            <a:off x="129093" y="6088828"/>
            <a:ext cx="3267824" cy="591671"/>
            <a:chOff x="129093" y="6088828"/>
            <a:chExt cx="3267824" cy="591671"/>
          </a:xfrm>
        </p:grpSpPr>
        <p:sp>
          <p:nvSpPr>
            <p:cNvPr id="9" name="Rectangle 8"/>
            <p:cNvSpPr/>
            <p:nvPr/>
          </p:nvSpPr>
          <p:spPr>
            <a:xfrm>
              <a:off x="129093" y="6088828"/>
              <a:ext cx="326782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grpSp>
    </p:spTree>
    <p:extLst>
      <p:ext uri="{BB962C8B-B14F-4D97-AF65-F5344CB8AC3E}">
        <p14:creationId xmlns:p14="http://schemas.microsoft.com/office/powerpoint/2010/main" val="261702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4008"/>
            <a:ext cx="7772400" cy="409354"/>
          </a:xfrm>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800" y="1295539"/>
            <a:ext cx="7772400" cy="3663323"/>
          </a:xfrm>
        </p:spPr>
        <p:txBody>
          <a:bodyPr/>
          <a:lstStyle/>
          <a:p>
            <a:pPr lvl="0">
              <a:lnSpc>
                <a:spcPct val="100000"/>
              </a:lnSpc>
              <a:spcBef>
                <a:spcPts val="0"/>
              </a:spcBef>
              <a:spcAft>
                <a:spcPts val="0"/>
              </a:spcAft>
              <a:buNone/>
            </a:pPr>
            <a:r>
              <a:rPr lang="en-US" sz="1200" b="1" dirty="0">
                <a:solidFill>
                  <a:srgbClr val="897C57"/>
                </a:solidFill>
              </a:rPr>
              <a:t>8. Why are you in a part-time call? (Choose all that apply.)</a:t>
            </a:r>
          </a:p>
          <a:p>
            <a:pPr lvl="0">
              <a:lnSpc>
                <a:spcPct val="100000"/>
              </a:lnSpc>
              <a:spcBef>
                <a:spcPts val="0"/>
              </a:spcBef>
              <a:spcAft>
                <a:spcPts val="0"/>
              </a:spcAft>
              <a:buNone/>
            </a:pPr>
            <a:r>
              <a:rPr lang="en-US" sz="1200" dirty="0">
                <a:solidFill>
                  <a:srgbClr val="897C57"/>
                </a:solidFill>
              </a:rPr>
              <a:t>12.7  At my request for personal health reasons</a:t>
            </a:r>
          </a:p>
          <a:p>
            <a:pPr lvl="0">
              <a:lnSpc>
                <a:spcPct val="100000"/>
              </a:lnSpc>
              <a:spcBef>
                <a:spcPts val="0"/>
              </a:spcBef>
              <a:spcAft>
                <a:spcPts val="0"/>
              </a:spcAft>
              <a:buNone/>
            </a:pPr>
            <a:r>
              <a:rPr lang="en-US" sz="1200" dirty="0">
                <a:solidFill>
                  <a:srgbClr val="897C57"/>
                </a:solidFill>
              </a:rPr>
              <a:t>  1.8  At my request for family health reasons</a:t>
            </a:r>
          </a:p>
          <a:p>
            <a:pPr lvl="0">
              <a:lnSpc>
                <a:spcPct val="100000"/>
              </a:lnSpc>
              <a:spcBef>
                <a:spcPts val="0"/>
              </a:spcBef>
              <a:spcAft>
                <a:spcPts val="0"/>
              </a:spcAft>
              <a:buNone/>
            </a:pPr>
            <a:r>
              <a:rPr lang="en-US" sz="1200" dirty="0">
                <a:solidFill>
                  <a:srgbClr val="897C57"/>
                </a:solidFill>
              </a:rPr>
              <a:t>14.5  At my request to focus on raising my child/children</a:t>
            </a:r>
          </a:p>
          <a:p>
            <a:pPr lvl="0">
              <a:lnSpc>
                <a:spcPct val="100000"/>
              </a:lnSpc>
              <a:spcBef>
                <a:spcPts val="0"/>
              </a:spcBef>
              <a:spcAft>
                <a:spcPts val="0"/>
              </a:spcAft>
              <a:buNone/>
            </a:pPr>
            <a:r>
              <a:rPr lang="en-US" sz="1200" dirty="0">
                <a:solidFill>
                  <a:srgbClr val="897C57"/>
                </a:solidFill>
              </a:rPr>
              <a:t>  5.5  At my request to serve jointly with my spouse</a:t>
            </a:r>
          </a:p>
          <a:p>
            <a:pPr lvl="0">
              <a:lnSpc>
                <a:spcPct val="100000"/>
              </a:lnSpc>
              <a:spcBef>
                <a:spcPts val="0"/>
              </a:spcBef>
              <a:spcAft>
                <a:spcPts val="0"/>
              </a:spcAft>
              <a:buNone/>
            </a:pPr>
            <a:r>
              <a:rPr lang="en-US" sz="1200" dirty="0">
                <a:solidFill>
                  <a:srgbClr val="897C57"/>
                </a:solidFill>
              </a:rPr>
              <a:t>50.9  At congregation/agency request because of financial restraints</a:t>
            </a: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r>
              <a:rPr lang="en-US" sz="1200" b="1" dirty="0">
                <a:solidFill>
                  <a:srgbClr val="897C57"/>
                </a:solidFill>
              </a:rPr>
              <a:t>9. In order to assess exactly how you are doing financially, please let us know your annual defined compensation for 2019. </a:t>
            </a:r>
            <a:r>
              <a:rPr lang="en-US" sz="1200" dirty="0">
                <a:solidFill>
                  <a:srgbClr val="897C57"/>
                </a:solidFill>
              </a:rPr>
              <a:t>(Various dollar amounts were entered.)</a:t>
            </a: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r>
              <a:rPr lang="en-US" sz="1200" b="1" dirty="0">
                <a:solidFill>
                  <a:srgbClr val="897C57"/>
                </a:solidFill>
              </a:rPr>
              <a:t>10. For each of the following calls, please indicate whether, for the majority of time during that call period, your compensation was at, above or below your synod’s guidelines.</a:t>
            </a:r>
          </a:p>
          <a:p>
            <a:pPr lvl="0">
              <a:lnSpc>
                <a:spcPct val="100000"/>
              </a:lnSpc>
              <a:spcBef>
                <a:spcPts val="0"/>
              </a:spcBef>
              <a:spcAft>
                <a:spcPts val="0"/>
              </a:spcAft>
              <a:buNone/>
            </a:pPr>
            <a:r>
              <a:rPr lang="en-US" sz="1200" dirty="0">
                <a:solidFill>
                  <a:srgbClr val="897C57"/>
                </a:solidFill>
              </a:rPr>
              <a:t>		</a:t>
            </a:r>
            <a:r>
              <a:rPr lang="en-US" sz="1200" u="sng" dirty="0">
                <a:solidFill>
                  <a:srgbClr val="897C57"/>
                </a:solidFill>
              </a:rPr>
              <a:t>At</a:t>
            </a:r>
            <a:r>
              <a:rPr lang="en-US" sz="1200" dirty="0">
                <a:solidFill>
                  <a:srgbClr val="897C57"/>
                </a:solidFill>
              </a:rPr>
              <a:t>	</a:t>
            </a:r>
            <a:r>
              <a:rPr lang="en-US" sz="1200" u="sng" dirty="0">
                <a:solidFill>
                  <a:srgbClr val="897C57"/>
                </a:solidFill>
              </a:rPr>
              <a:t>Above</a:t>
            </a:r>
            <a:r>
              <a:rPr lang="en-US" sz="1200" dirty="0">
                <a:solidFill>
                  <a:srgbClr val="897C57"/>
                </a:solidFill>
              </a:rPr>
              <a:t>	</a:t>
            </a:r>
            <a:r>
              <a:rPr lang="en-US" sz="1200" u="sng" dirty="0">
                <a:solidFill>
                  <a:srgbClr val="897C57"/>
                </a:solidFill>
              </a:rPr>
              <a:t>Below</a:t>
            </a:r>
          </a:p>
          <a:p>
            <a:pPr lvl="0">
              <a:lnSpc>
                <a:spcPct val="100000"/>
              </a:lnSpc>
              <a:spcBef>
                <a:spcPts val="0"/>
              </a:spcBef>
              <a:spcAft>
                <a:spcPts val="0"/>
              </a:spcAft>
              <a:buNone/>
            </a:pPr>
            <a:r>
              <a:rPr lang="en-US" sz="1200" dirty="0">
                <a:solidFill>
                  <a:srgbClr val="897C57"/>
                </a:solidFill>
              </a:rPr>
              <a:t>First call ...............................	45.6	  7.9	46.5		  </a:t>
            </a:r>
          </a:p>
          <a:p>
            <a:pPr lvl="0">
              <a:lnSpc>
                <a:spcPct val="100000"/>
              </a:lnSpc>
              <a:spcBef>
                <a:spcPts val="0"/>
              </a:spcBef>
              <a:spcAft>
                <a:spcPts val="0"/>
              </a:spcAft>
              <a:buNone/>
            </a:pPr>
            <a:r>
              <a:rPr lang="en-US" sz="1200" dirty="0">
                <a:solidFill>
                  <a:srgbClr val="897C57"/>
                </a:solidFill>
              </a:rPr>
              <a:t>Second call ..........................	46.7	17.3	36.0	</a:t>
            </a:r>
          </a:p>
          <a:p>
            <a:pPr lvl="0">
              <a:lnSpc>
                <a:spcPct val="100000"/>
              </a:lnSpc>
              <a:spcBef>
                <a:spcPts val="0"/>
              </a:spcBef>
              <a:spcAft>
                <a:spcPts val="0"/>
              </a:spcAft>
              <a:buNone/>
            </a:pPr>
            <a:r>
              <a:rPr lang="en-US" sz="1200" dirty="0">
                <a:solidFill>
                  <a:srgbClr val="897C57"/>
                </a:solidFill>
              </a:rPr>
              <a:t>Third call...............................	41.7	19.4	38.9		</a:t>
            </a:r>
          </a:p>
          <a:p>
            <a:pPr lvl="0">
              <a:lnSpc>
                <a:spcPct val="100000"/>
              </a:lnSpc>
              <a:spcBef>
                <a:spcPts val="0"/>
              </a:spcBef>
              <a:spcAft>
                <a:spcPts val="0"/>
              </a:spcAft>
              <a:buNone/>
            </a:pPr>
            <a:r>
              <a:rPr lang="en-US" sz="1200" dirty="0">
                <a:solidFill>
                  <a:srgbClr val="897C57"/>
                </a:solidFill>
              </a:rPr>
              <a:t>Most recent call ..................  56.0	24.0	20.0		</a:t>
            </a:r>
          </a:p>
          <a:p>
            <a:pPr lvl="0">
              <a:lnSpc>
                <a:spcPct val="100000"/>
              </a:lnSpc>
              <a:spcBef>
                <a:spcPts val="0"/>
              </a:spcBef>
              <a:spcAft>
                <a:spcPts val="0"/>
              </a:spcAft>
              <a:buNone/>
            </a:pPr>
            <a:r>
              <a:rPr lang="en-US" sz="1200" dirty="0">
                <a:solidFill>
                  <a:srgbClr val="897C57"/>
                </a:solidFill>
              </a:rPr>
              <a:t>(fourth or subsequent call)	</a:t>
            </a: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r>
              <a:rPr lang="en-US" sz="1200" b="1" dirty="0">
                <a:solidFill>
                  <a:srgbClr val="897C57"/>
                </a:solidFill>
              </a:rPr>
              <a:t>11. </a:t>
            </a:r>
            <a:r>
              <a:rPr lang="en-US" sz="1200" b="1" dirty="0">
                <a:solidFill>
                  <a:schemeClr val="tx2"/>
                </a:solidFill>
              </a:rPr>
              <a:t>For each of the following calls, how frequently did you receive pay raises?</a:t>
            </a: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390832"/>
            <a:ext cx="7772400" cy="233982"/>
          </a:xfrm>
        </p:spPr>
        <p:txBody>
          <a:bodyPr/>
          <a:lstStyle/>
          <a:p>
            <a:r>
              <a:rPr lang="en-US"/>
              <a:t>Appendix B</a:t>
            </a:r>
          </a:p>
        </p:txBody>
      </p:sp>
      <p:sp>
        <p:nvSpPr>
          <p:cNvPr id="8" name="Content Placeholder 15">
            <a:extLst>
              <a:ext uri="{FF2B5EF4-FFF2-40B4-BE49-F238E27FC236}">
                <a16:creationId xmlns:a16="http://schemas.microsoft.com/office/drawing/2014/main" id="{57CB526A-A3FC-4E99-8174-B7165B34B3FE}"/>
              </a:ext>
            </a:extLst>
          </p:cNvPr>
          <p:cNvSpPr txBox="1">
            <a:spLocks/>
          </p:cNvSpPr>
          <p:nvPr/>
        </p:nvSpPr>
        <p:spPr>
          <a:xfrm>
            <a:off x="5041127" y="2057401"/>
            <a:ext cx="3417073" cy="2590595"/>
          </a:xfrm>
          <a:prstGeom prst="rect">
            <a:avLst/>
          </a:prstGeom>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Aft>
                <a:spcPts val="600"/>
              </a:spcAft>
            </a:pPr>
            <a:endParaRPr lang="en-US">
              <a:solidFill>
                <a:schemeClr val="accent1"/>
              </a:solidFill>
            </a:endParaRPr>
          </a:p>
        </p:txBody>
      </p:sp>
      <p:sp>
        <p:nvSpPr>
          <p:cNvPr id="11" name="Rectangle 10"/>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2" name="Picture 11"/>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915342852"/>
              </p:ext>
            </p:extLst>
          </p:nvPr>
        </p:nvGraphicFramePr>
        <p:xfrm>
          <a:off x="685800" y="4967761"/>
          <a:ext cx="7904288" cy="1097280"/>
        </p:xfrm>
        <a:graphic>
          <a:graphicData uri="http://schemas.openxmlformats.org/drawingml/2006/table">
            <a:tbl>
              <a:tblPr firstRow="1" bandRow="1">
                <a:tableStyleId>{5C22544A-7EE6-4342-B048-85BDC9FD1C3A}</a:tableStyleId>
              </a:tblPr>
              <a:tblGrid>
                <a:gridCol w="3399440">
                  <a:extLst>
                    <a:ext uri="{9D8B030D-6E8A-4147-A177-3AD203B41FA5}">
                      <a16:colId xmlns:a16="http://schemas.microsoft.com/office/drawing/2014/main" val="644936383"/>
                    </a:ext>
                  </a:extLst>
                </a:gridCol>
                <a:gridCol w="1176920">
                  <a:extLst>
                    <a:ext uri="{9D8B030D-6E8A-4147-A177-3AD203B41FA5}">
                      <a16:colId xmlns:a16="http://schemas.microsoft.com/office/drawing/2014/main" val="1021332385"/>
                    </a:ext>
                  </a:extLst>
                </a:gridCol>
                <a:gridCol w="1176920">
                  <a:extLst>
                    <a:ext uri="{9D8B030D-6E8A-4147-A177-3AD203B41FA5}">
                      <a16:colId xmlns:a16="http://schemas.microsoft.com/office/drawing/2014/main" val="2963889032"/>
                    </a:ext>
                  </a:extLst>
                </a:gridCol>
                <a:gridCol w="1266824">
                  <a:extLst>
                    <a:ext uri="{9D8B030D-6E8A-4147-A177-3AD203B41FA5}">
                      <a16:colId xmlns:a16="http://schemas.microsoft.com/office/drawing/2014/main" val="570924488"/>
                    </a:ext>
                  </a:extLst>
                </a:gridCol>
                <a:gridCol w="884184">
                  <a:extLst>
                    <a:ext uri="{9D8B030D-6E8A-4147-A177-3AD203B41FA5}">
                      <a16:colId xmlns:a16="http://schemas.microsoft.com/office/drawing/2014/main" val="2640555318"/>
                    </a:ext>
                  </a:extLst>
                </a:gridCol>
              </a:tblGrid>
              <a:tr h="259080">
                <a:tc>
                  <a:txBody>
                    <a:bodyPr/>
                    <a:lstStyle/>
                    <a:p>
                      <a:pPr algn="ctr">
                        <a:lnSpc>
                          <a:spcPct val="100000"/>
                        </a:lnSpc>
                      </a:pPr>
                      <a:endParaRPr lang="en-US" sz="1200" b="0"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b="0" dirty="0">
                          <a:solidFill>
                            <a:schemeClr val="tx2"/>
                          </a:solidFill>
                        </a:rPr>
                        <a:t>Annually or</a:t>
                      </a:r>
                      <a:br>
                        <a:rPr lang="en-US" sz="1200" b="0" dirty="0">
                          <a:solidFill>
                            <a:schemeClr val="tx2"/>
                          </a:solidFill>
                        </a:rPr>
                      </a:br>
                      <a:r>
                        <a:rPr lang="en-US" sz="1200" b="0" u="sng" dirty="0">
                          <a:solidFill>
                            <a:schemeClr val="tx2"/>
                          </a:solidFill>
                        </a:rPr>
                        <a:t>more often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b="0" dirty="0">
                          <a:solidFill>
                            <a:schemeClr val="tx2"/>
                          </a:solidFill>
                        </a:rPr>
                        <a:t>Every 2-5</a:t>
                      </a:r>
                      <a:br>
                        <a:rPr lang="en-US" sz="1200" b="0" dirty="0">
                          <a:solidFill>
                            <a:schemeClr val="tx2"/>
                          </a:solidFill>
                        </a:rPr>
                      </a:br>
                      <a:r>
                        <a:rPr lang="en-US" sz="1200" b="0" u="sng" dirty="0">
                          <a:solidFill>
                            <a:schemeClr val="tx2"/>
                          </a:solidFill>
                        </a:rPr>
                        <a:t>years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b="0" dirty="0">
                          <a:solidFill>
                            <a:schemeClr val="tx2"/>
                          </a:solidFill>
                        </a:rPr>
                        <a:t>Less than once</a:t>
                      </a:r>
                      <a:br>
                        <a:rPr lang="en-US" sz="1200" b="0" dirty="0">
                          <a:solidFill>
                            <a:schemeClr val="tx2"/>
                          </a:solidFill>
                        </a:rPr>
                      </a:br>
                      <a:r>
                        <a:rPr lang="en-US" sz="1200" b="0" u="sng" dirty="0">
                          <a:solidFill>
                            <a:schemeClr val="tx2"/>
                          </a:solidFill>
                        </a:rPr>
                        <a:t>every</a:t>
                      </a:r>
                      <a:r>
                        <a:rPr lang="en-US" sz="1200" b="0" u="sng" baseline="0" dirty="0">
                          <a:solidFill>
                            <a:schemeClr val="tx2"/>
                          </a:solidFill>
                        </a:rPr>
                        <a:t> 5 years</a:t>
                      </a:r>
                      <a:endParaRPr lang="en-US" sz="1200" b="0"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b="0" u="sng" dirty="0">
                          <a:solidFill>
                            <a:schemeClr val="tx2"/>
                          </a:solidFill>
                        </a:rPr>
                        <a:t>Never</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228299"/>
                  </a:ext>
                </a:extLst>
              </a:tr>
              <a:tr h="129540">
                <a:tc>
                  <a:txBody>
                    <a:bodyPr/>
                    <a:lstStyle/>
                    <a:p>
                      <a:pPr>
                        <a:lnSpc>
                          <a:spcPct val="100000"/>
                        </a:lnSpc>
                      </a:pPr>
                      <a:r>
                        <a:rPr lang="en-US" sz="1200" dirty="0">
                          <a:solidFill>
                            <a:schemeClr val="tx2"/>
                          </a:solidFill>
                        </a:rPr>
                        <a:t>In my first call.................................................................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45.6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27.9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22.8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10220"/>
                  </a:ext>
                </a:extLst>
              </a:tr>
              <a:tr h="129540">
                <a:tc>
                  <a:txBody>
                    <a:bodyPr/>
                    <a:lstStyle/>
                    <a:p>
                      <a:pPr>
                        <a:lnSpc>
                          <a:spcPct val="100000"/>
                        </a:lnSpc>
                      </a:pPr>
                      <a:r>
                        <a:rPr lang="en-US" sz="1200" dirty="0">
                          <a:solidFill>
                            <a:schemeClr val="tx2"/>
                          </a:solidFill>
                        </a:rPr>
                        <a:t>In my second call……………………………………………………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54.1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25.7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16.2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020109"/>
                  </a:ext>
                </a:extLst>
              </a:tr>
              <a:tr h="129540">
                <a:tc>
                  <a:txBody>
                    <a:bodyPr/>
                    <a:lstStyle/>
                    <a:p>
                      <a:pPr>
                        <a:lnSpc>
                          <a:spcPct val="100000"/>
                        </a:lnSpc>
                      </a:pPr>
                      <a:r>
                        <a:rPr lang="en-US" sz="1200" dirty="0">
                          <a:solidFill>
                            <a:schemeClr val="tx2"/>
                          </a:solidFill>
                        </a:rPr>
                        <a:t>In</a:t>
                      </a:r>
                      <a:r>
                        <a:rPr lang="en-US" sz="1200" baseline="0" dirty="0">
                          <a:solidFill>
                            <a:schemeClr val="tx2"/>
                          </a:solidFill>
                        </a:rPr>
                        <a:t> my third call……………………………………………………….</a:t>
                      </a:r>
                      <a:endParaRPr lang="en-US" sz="1200" dirty="0">
                        <a:solidFill>
                          <a:schemeClr val="tx2"/>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51.4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27.0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a:solidFill>
                            <a:schemeClr val="tx2"/>
                          </a:solidFill>
                        </a:rPr>
                        <a:t>8.1</a:t>
                      </a:r>
                      <a:endParaRPr lang="en-US" sz="1200" dirty="0">
                        <a:solidFill>
                          <a:schemeClr val="tx2"/>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122074"/>
                  </a:ext>
                </a:extLst>
              </a:tr>
              <a:tr h="129540">
                <a:tc>
                  <a:txBody>
                    <a:bodyPr/>
                    <a:lstStyle/>
                    <a:p>
                      <a:pPr>
                        <a:lnSpc>
                          <a:spcPct val="100000"/>
                        </a:lnSpc>
                      </a:pPr>
                      <a:r>
                        <a:rPr lang="en-US" sz="1200" dirty="0">
                          <a:solidFill>
                            <a:schemeClr val="tx2"/>
                          </a:solidFill>
                        </a:rPr>
                        <a:t>In my most recent call (fourth or subsequent call)……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69.2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dirty="0">
                          <a:solidFill>
                            <a:schemeClr val="tx2"/>
                          </a:solidFill>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200">
                          <a:solidFill>
                            <a:schemeClr val="tx2"/>
                          </a:solidFill>
                        </a:rPr>
                        <a:t>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496908"/>
                  </a:ext>
                </a:extLst>
              </a:tr>
            </a:tbl>
          </a:graphicData>
        </a:graphic>
      </p:graphicFrame>
    </p:spTree>
    <p:extLst>
      <p:ext uri="{BB962C8B-B14F-4D97-AF65-F5344CB8AC3E}">
        <p14:creationId xmlns:p14="http://schemas.microsoft.com/office/powerpoint/2010/main" val="412227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sport&#10;&#10;Description automatically generated">
            <a:extLst>
              <a:ext uri="{FF2B5EF4-FFF2-40B4-BE49-F238E27FC236}">
                <a16:creationId xmlns:a16="http://schemas.microsoft.com/office/drawing/2014/main" id="{64A2354E-5E03-EEF3-224F-D643B220A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5"/>
          <a:stretch/>
        </p:blipFill>
        <p:spPr>
          <a:xfrm>
            <a:off x="0" y="-53340"/>
            <a:ext cx="9144000" cy="5920740"/>
          </a:xfrm>
          <a:prstGeom prst="rect">
            <a:avLst/>
          </a:prstGeom>
        </p:spPr>
      </p:pic>
      <p:sp>
        <p:nvSpPr>
          <p:cNvPr id="4" name="Text Placeholder 3"/>
          <p:cNvSpPr>
            <a:spLocks noGrp="1"/>
          </p:cNvSpPr>
          <p:nvPr>
            <p:ph type="body" sz="quarter" idx="11"/>
          </p:nvPr>
        </p:nvSpPr>
        <p:spPr>
          <a:xfrm>
            <a:off x="0" y="3713988"/>
            <a:ext cx="9144000" cy="1810512"/>
          </a:xfrm>
          <a:solidFill>
            <a:srgbClr val="CEC9B5">
              <a:alpha val="75000"/>
            </a:srgbClr>
          </a:solidFill>
        </p:spPr>
        <p:txBody>
          <a:bodyPr lIns="91440" tIns="91440" rIns="3383280" bIns="91440" anchor="ctr" anchorCtr="0"/>
          <a:lstStyle/>
          <a:p>
            <a:pPr>
              <a:lnSpc>
                <a:spcPct val="100000"/>
              </a:lnSpc>
              <a:spcBef>
                <a:spcPts val="0"/>
              </a:spcBef>
              <a:spcAft>
                <a:spcPts val="0"/>
              </a:spcAft>
            </a:pPr>
            <a:r>
              <a:rPr lang="en-US" sz="4800">
                <a:solidFill>
                  <a:schemeClr val="tx1"/>
                </a:solidFill>
              </a:rPr>
              <a:t>Introduction:</a:t>
            </a:r>
            <a:br>
              <a:rPr lang="en-US" sz="4800">
                <a:solidFill>
                  <a:schemeClr val="tx1"/>
                </a:solidFill>
              </a:rPr>
            </a:br>
            <a:r>
              <a:rPr lang="en-US" sz="4800">
                <a:solidFill>
                  <a:schemeClr val="tx1"/>
                </a:solidFill>
              </a:rPr>
              <a:t>Research Questions</a:t>
            </a:r>
          </a:p>
        </p:txBody>
      </p:sp>
      <p:sp>
        <p:nvSpPr>
          <p:cNvPr id="5" name="Text Placeholder 4"/>
          <p:cNvSpPr>
            <a:spLocks noGrp="1"/>
          </p:cNvSpPr>
          <p:nvPr>
            <p:ph type="body" sz="quarter" idx="10"/>
          </p:nvPr>
        </p:nvSpPr>
        <p:spPr>
          <a:xfrm>
            <a:off x="6164580" y="3429000"/>
            <a:ext cx="2560320" cy="2439215"/>
          </a:xfrm>
          <a:solidFill>
            <a:schemeClr val="bg1">
              <a:alpha val="75000"/>
            </a:schemeClr>
          </a:solidFill>
        </p:spPr>
        <p:txBody>
          <a:bodyPr lIns="91440" tIns="91440" rIns="91440" anchor="ctr" anchorCtr="0"/>
          <a:lstStyle/>
          <a:p>
            <a:pPr>
              <a:buNone/>
            </a:pPr>
            <a:r>
              <a:rPr lang="en-US" dirty="0"/>
              <a:t>O</a:t>
            </a:r>
            <a:r>
              <a:rPr lang="en-US" dirty="0">
                <a:solidFill>
                  <a:schemeClr val="tx1"/>
                </a:solidFill>
              </a:rPr>
              <a:t>verview of the Section</a:t>
            </a:r>
            <a:endParaRPr lang="en-US" dirty="0"/>
          </a:p>
          <a:p>
            <a:pPr marL="285750" lvl="1" indent="-285750">
              <a:buFont typeface="Wingdings" panose="05000000000000000000" pitchFamily="2" charset="2"/>
              <a:buChar char="§"/>
            </a:pPr>
            <a:r>
              <a:rPr lang="en-US" dirty="0">
                <a:solidFill>
                  <a:schemeClr val="tx1"/>
                </a:solidFill>
              </a:rPr>
              <a:t>Purpose of the Study</a:t>
            </a:r>
          </a:p>
          <a:p>
            <a:pPr marL="285750" lvl="1" indent="-285750">
              <a:buFont typeface="Wingdings" panose="05000000000000000000" pitchFamily="2" charset="2"/>
              <a:buChar char="§"/>
            </a:pPr>
            <a:r>
              <a:rPr lang="en-US" dirty="0">
                <a:solidFill>
                  <a:schemeClr val="tx1"/>
                </a:solidFill>
              </a:rPr>
              <a:t>Research Questions</a:t>
            </a:r>
          </a:p>
          <a:p>
            <a:pPr marL="285750" lvl="1" indent="-285750">
              <a:buFont typeface="Wingdings" panose="05000000000000000000" pitchFamily="2" charset="2"/>
              <a:buChar char="§"/>
            </a:pPr>
            <a:r>
              <a:rPr lang="en-US" dirty="0">
                <a:solidFill>
                  <a:schemeClr val="tx1"/>
                </a:solidFill>
              </a:rPr>
              <a:t>How the Study Was Conducted</a:t>
            </a:r>
          </a:p>
        </p:txBody>
      </p:sp>
      <p:sp>
        <p:nvSpPr>
          <p:cNvPr id="7" name="Rectangle 6">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89023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3375837" cy="292177"/>
          </a:xfrm>
        </p:spPr>
        <p:txBody>
          <a:bodyPr/>
          <a:lstStyle/>
          <a:p>
            <a:r>
              <a:rPr lang="en-US" sz="27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800" y="1895555"/>
            <a:ext cx="3779874" cy="4558538"/>
          </a:xfrm>
        </p:spPr>
        <p:txBody>
          <a:bodyPr/>
          <a:lstStyle/>
          <a:p>
            <a:pPr lvl="0">
              <a:lnSpc>
                <a:spcPct val="100000"/>
              </a:lnSpc>
              <a:spcBef>
                <a:spcPts val="0"/>
              </a:spcBef>
              <a:spcAft>
                <a:spcPts val="0"/>
              </a:spcAft>
            </a:pPr>
            <a:r>
              <a:rPr lang="en-US" sz="1200" b="1" dirty="0">
                <a:solidFill>
                  <a:schemeClr val="tx2"/>
                </a:solidFill>
              </a:rPr>
              <a:t>12. When you moved from your first to second call, how did the amount of your salary and benefits change?</a:t>
            </a:r>
          </a:p>
          <a:p>
            <a:pPr>
              <a:lnSpc>
                <a:spcPct val="100000"/>
              </a:lnSpc>
              <a:spcBef>
                <a:spcPts val="0"/>
              </a:spcBef>
              <a:spcAft>
                <a:spcPts val="0"/>
              </a:spcAft>
            </a:pPr>
            <a:r>
              <a:rPr lang="en-US" sz="1200" dirty="0">
                <a:solidFill>
                  <a:schemeClr val="tx2"/>
                </a:solidFill>
              </a:rPr>
              <a:t>32.0  My salary/benefits package increased.</a:t>
            </a:r>
          </a:p>
          <a:p>
            <a:pPr>
              <a:lnSpc>
                <a:spcPct val="100000"/>
              </a:lnSpc>
              <a:spcBef>
                <a:spcPts val="0"/>
              </a:spcBef>
              <a:spcAft>
                <a:spcPts val="0"/>
              </a:spcAft>
            </a:pPr>
            <a:r>
              <a:rPr lang="en-US" sz="1200" dirty="0">
                <a:solidFill>
                  <a:schemeClr val="tx2"/>
                </a:solidFill>
              </a:rPr>
              <a:t>11.6  My salary/benefits package decreased.</a:t>
            </a:r>
          </a:p>
          <a:p>
            <a:pPr>
              <a:lnSpc>
                <a:spcPct val="100000"/>
              </a:lnSpc>
              <a:spcBef>
                <a:spcPts val="0"/>
              </a:spcBef>
              <a:spcAft>
                <a:spcPts val="0"/>
              </a:spcAft>
            </a:pPr>
            <a:r>
              <a:rPr lang="en-US" sz="1200" dirty="0">
                <a:solidFill>
                  <a:schemeClr val="tx2"/>
                </a:solidFill>
              </a:rPr>
              <a:t>12.2  My salary/benefits package stayed the same.</a:t>
            </a:r>
          </a:p>
          <a:p>
            <a:pPr>
              <a:lnSpc>
                <a:spcPct val="100000"/>
              </a:lnSpc>
              <a:spcBef>
                <a:spcPts val="0"/>
              </a:spcBef>
              <a:spcAft>
                <a:spcPts val="0"/>
              </a:spcAft>
            </a:pPr>
            <a:r>
              <a:rPr lang="en-US" sz="1200" dirty="0">
                <a:solidFill>
                  <a:schemeClr val="tx2"/>
                </a:solidFill>
              </a:rPr>
              <a:t>  2.0  Not sure</a:t>
            </a:r>
          </a:p>
          <a:p>
            <a:pPr>
              <a:lnSpc>
                <a:spcPct val="100000"/>
              </a:lnSpc>
              <a:spcBef>
                <a:spcPts val="0"/>
              </a:spcBef>
              <a:spcAft>
                <a:spcPts val="0"/>
              </a:spcAft>
            </a:pPr>
            <a:r>
              <a:rPr lang="en-US" sz="1200" dirty="0">
                <a:solidFill>
                  <a:schemeClr val="tx2"/>
                </a:solidFill>
              </a:rPr>
              <a:t>42.2  Not applicable</a:t>
            </a:r>
          </a:p>
          <a:p>
            <a:pPr>
              <a:lnSpc>
                <a:spcPct val="100000"/>
              </a:lnSpc>
              <a:spcBef>
                <a:spcPts val="0"/>
              </a:spcBef>
              <a:spcAft>
                <a:spcPts val="0"/>
              </a:spcAft>
            </a:pPr>
            <a:endParaRPr lang="en-US" sz="1200" dirty="0">
              <a:solidFill>
                <a:schemeClr val="tx2"/>
              </a:solidFill>
            </a:endParaRPr>
          </a:p>
          <a:p>
            <a:pPr lvl="0">
              <a:lnSpc>
                <a:spcPct val="100000"/>
              </a:lnSpc>
              <a:spcBef>
                <a:spcPts val="0"/>
              </a:spcBef>
              <a:spcAft>
                <a:spcPts val="0"/>
              </a:spcAft>
              <a:buNone/>
            </a:pPr>
            <a:r>
              <a:rPr lang="en-US" sz="1200" b="1" dirty="0">
                <a:solidFill>
                  <a:srgbClr val="897C57"/>
                </a:solidFill>
              </a:rPr>
              <a:t>13. In your current/most recent call, what is the status of your health care coverage?</a:t>
            </a:r>
          </a:p>
          <a:p>
            <a:pPr lvl="0">
              <a:lnSpc>
                <a:spcPct val="100000"/>
              </a:lnSpc>
              <a:spcBef>
                <a:spcPts val="0"/>
              </a:spcBef>
              <a:spcAft>
                <a:spcPts val="0"/>
              </a:spcAft>
              <a:buNone/>
            </a:pPr>
            <a:r>
              <a:rPr lang="en-US" sz="1200" dirty="0">
                <a:solidFill>
                  <a:srgbClr val="897C57"/>
                </a:solidFill>
              </a:rPr>
              <a:t>51.4  My employer covers the entire health care premium.</a:t>
            </a:r>
          </a:p>
          <a:p>
            <a:pPr lvl="0">
              <a:lnSpc>
                <a:spcPct val="100000"/>
              </a:lnSpc>
              <a:spcBef>
                <a:spcPts val="0"/>
              </a:spcBef>
              <a:spcAft>
                <a:spcPts val="0"/>
              </a:spcAft>
              <a:buNone/>
            </a:pPr>
            <a:r>
              <a:rPr lang="en-US" sz="1200" dirty="0">
                <a:solidFill>
                  <a:srgbClr val="897C57"/>
                </a:solidFill>
              </a:rPr>
              <a:t>11.5  I pay part of my health care premium.</a:t>
            </a:r>
          </a:p>
          <a:p>
            <a:pPr lvl="0">
              <a:lnSpc>
                <a:spcPct val="100000"/>
              </a:lnSpc>
              <a:spcBef>
                <a:spcPts val="0"/>
              </a:spcBef>
              <a:spcAft>
                <a:spcPts val="0"/>
              </a:spcAft>
              <a:buNone/>
            </a:pPr>
            <a:r>
              <a:rPr lang="en-US" sz="1200" dirty="0">
                <a:solidFill>
                  <a:srgbClr val="897C57"/>
                </a:solidFill>
              </a:rPr>
              <a:t>27.0  I have health care coverage through a different </a:t>
            </a:r>
          </a:p>
          <a:p>
            <a:pPr lvl="0">
              <a:lnSpc>
                <a:spcPct val="100000"/>
              </a:lnSpc>
              <a:spcBef>
                <a:spcPts val="0"/>
              </a:spcBef>
              <a:spcAft>
                <a:spcPts val="0"/>
              </a:spcAft>
              <a:buNone/>
            </a:pPr>
            <a:r>
              <a:rPr lang="en-US" sz="1200" dirty="0">
                <a:solidFill>
                  <a:srgbClr val="897C57"/>
                </a:solidFill>
              </a:rPr>
              <a:t>          source than my employer.</a:t>
            </a:r>
          </a:p>
          <a:p>
            <a:pPr lvl="0">
              <a:lnSpc>
                <a:spcPct val="100000"/>
              </a:lnSpc>
              <a:spcBef>
                <a:spcPts val="0"/>
              </a:spcBef>
              <a:spcAft>
                <a:spcPts val="0"/>
              </a:spcAft>
              <a:buNone/>
            </a:pPr>
            <a:r>
              <a:rPr lang="en-US" sz="1200" dirty="0">
                <a:solidFill>
                  <a:srgbClr val="897C57"/>
                </a:solidFill>
              </a:rPr>
              <a:t>10.1  I do not have health care coverage.</a:t>
            </a: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r>
              <a:rPr lang="en-US" sz="1200" b="1" dirty="0">
                <a:solidFill>
                  <a:srgbClr val="897C57"/>
                </a:solidFill>
              </a:rPr>
              <a:t>14. Has your employer reduced your health care coverage during your current/most recent call?</a:t>
            </a:r>
          </a:p>
          <a:p>
            <a:pPr lvl="0">
              <a:lnSpc>
                <a:spcPct val="100000"/>
              </a:lnSpc>
              <a:spcBef>
                <a:spcPts val="0"/>
              </a:spcBef>
              <a:spcAft>
                <a:spcPts val="0"/>
              </a:spcAft>
              <a:buNone/>
            </a:pPr>
            <a:r>
              <a:rPr lang="en-US" sz="1200" dirty="0">
                <a:solidFill>
                  <a:srgbClr val="897C57"/>
                </a:solidFill>
              </a:rPr>
              <a:t>  9.0   Yes</a:t>
            </a:r>
          </a:p>
          <a:p>
            <a:pPr lvl="0">
              <a:lnSpc>
                <a:spcPct val="100000"/>
              </a:lnSpc>
              <a:spcBef>
                <a:spcPts val="0"/>
              </a:spcBef>
              <a:spcAft>
                <a:spcPts val="0"/>
              </a:spcAft>
              <a:buNone/>
            </a:pPr>
            <a:r>
              <a:rPr lang="en-US" sz="1200" dirty="0">
                <a:solidFill>
                  <a:srgbClr val="897C57"/>
                </a:solidFill>
              </a:rPr>
              <a:t>91.0   No</a:t>
            </a: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sp>
        <p:nvSpPr>
          <p:cNvPr id="4" name="Content Placeholder 3">
            <a:extLst>
              <a:ext uri="{FF2B5EF4-FFF2-40B4-BE49-F238E27FC236}">
                <a16:creationId xmlns:a16="http://schemas.microsoft.com/office/drawing/2014/main" id="{4386409E-1C76-4282-92D1-C6982A6B0E62}"/>
              </a:ext>
            </a:extLst>
          </p:cNvPr>
          <p:cNvSpPr>
            <a:spLocks noGrp="1"/>
          </p:cNvSpPr>
          <p:nvPr>
            <p:ph sz="quarter" idx="16"/>
          </p:nvPr>
        </p:nvSpPr>
        <p:spPr>
          <a:xfrm>
            <a:off x="4800600" y="472307"/>
            <a:ext cx="3657600" cy="5913385"/>
          </a:xfrm>
        </p:spPr>
        <p:txBody>
          <a:bodyPr/>
          <a:lstStyle/>
          <a:p>
            <a:pPr lvl="0">
              <a:lnSpc>
                <a:spcPct val="100000"/>
              </a:lnSpc>
              <a:spcBef>
                <a:spcPts val="0"/>
              </a:spcBef>
              <a:spcAft>
                <a:spcPts val="0"/>
              </a:spcAft>
              <a:buNone/>
            </a:pPr>
            <a:r>
              <a:rPr lang="en-US" sz="1200" b="1" dirty="0">
                <a:solidFill>
                  <a:srgbClr val="897C57"/>
                </a:solidFill>
              </a:rPr>
              <a:t>15. If you have ever been on leave from call, what were the reasons? (Please choose all that apply.)</a:t>
            </a:r>
          </a:p>
          <a:p>
            <a:pPr lvl="0">
              <a:lnSpc>
                <a:spcPct val="100000"/>
              </a:lnSpc>
              <a:spcBef>
                <a:spcPts val="0"/>
              </a:spcBef>
              <a:spcAft>
                <a:spcPts val="0"/>
              </a:spcAft>
              <a:buNone/>
            </a:pPr>
            <a:r>
              <a:rPr lang="en-US" sz="1200" dirty="0">
                <a:solidFill>
                  <a:srgbClr val="897C57"/>
                </a:solidFill>
              </a:rPr>
              <a:t>45.3  Never been on leave from call</a:t>
            </a:r>
          </a:p>
          <a:p>
            <a:pPr lvl="0">
              <a:lnSpc>
                <a:spcPct val="100000"/>
              </a:lnSpc>
              <a:spcBef>
                <a:spcPts val="0"/>
              </a:spcBef>
              <a:spcAft>
                <a:spcPts val="0"/>
              </a:spcAft>
              <a:buNone/>
            </a:pPr>
            <a:r>
              <a:rPr lang="en-US" sz="1200" dirty="0">
                <a:solidFill>
                  <a:srgbClr val="897C57"/>
                </a:solidFill>
              </a:rPr>
              <a:t>18.2  Actively seeking/waiting for a call</a:t>
            </a:r>
          </a:p>
          <a:p>
            <a:pPr lvl="0">
              <a:lnSpc>
                <a:spcPct val="100000"/>
              </a:lnSpc>
              <a:spcBef>
                <a:spcPts val="0"/>
              </a:spcBef>
              <a:spcAft>
                <a:spcPts val="0"/>
              </a:spcAft>
              <a:buNone/>
            </a:pPr>
            <a:r>
              <a:rPr lang="en-US" sz="1200" dirty="0">
                <a:solidFill>
                  <a:srgbClr val="897C57"/>
                </a:solidFill>
              </a:rPr>
              <a:t>  7.6  Unsure of next vocational steps</a:t>
            </a:r>
          </a:p>
          <a:p>
            <a:pPr lvl="0">
              <a:lnSpc>
                <a:spcPct val="100000"/>
              </a:lnSpc>
              <a:spcBef>
                <a:spcPts val="0"/>
              </a:spcBef>
              <a:spcAft>
                <a:spcPts val="0"/>
              </a:spcAft>
              <a:buNone/>
            </a:pPr>
            <a:r>
              <a:rPr lang="en-US" sz="1200" dirty="0">
                <a:solidFill>
                  <a:srgbClr val="897C57"/>
                </a:solidFill>
              </a:rPr>
              <a:t>  2.4  In a graduate study program</a:t>
            </a:r>
          </a:p>
          <a:p>
            <a:pPr lvl="0">
              <a:lnSpc>
                <a:spcPct val="100000"/>
              </a:lnSpc>
              <a:spcBef>
                <a:spcPts val="0"/>
              </a:spcBef>
              <a:spcAft>
                <a:spcPts val="0"/>
              </a:spcAft>
              <a:buNone/>
            </a:pPr>
            <a:r>
              <a:rPr lang="en-US" sz="1200" dirty="0">
                <a:solidFill>
                  <a:srgbClr val="897C57"/>
                </a:solidFill>
              </a:rPr>
              <a:t>  9.4  Caring for children/other family</a:t>
            </a:r>
          </a:p>
          <a:p>
            <a:pPr lvl="0">
              <a:lnSpc>
                <a:spcPct val="100000"/>
              </a:lnSpc>
              <a:spcBef>
                <a:spcPts val="0"/>
              </a:spcBef>
              <a:spcAft>
                <a:spcPts val="0"/>
              </a:spcAft>
              <a:buNone/>
            </a:pPr>
            <a:r>
              <a:rPr lang="en-US" sz="1200" dirty="0">
                <a:solidFill>
                  <a:srgbClr val="897C57"/>
                </a:solidFill>
              </a:rPr>
              <a:t>  4.7  Caring for own health/medical reasons</a:t>
            </a:r>
          </a:p>
          <a:p>
            <a:pPr lvl="0">
              <a:lnSpc>
                <a:spcPct val="100000"/>
              </a:lnSpc>
              <a:spcBef>
                <a:spcPts val="0"/>
              </a:spcBef>
              <a:spcAft>
                <a:spcPts val="0"/>
              </a:spcAft>
              <a:buNone/>
            </a:pPr>
            <a:r>
              <a:rPr lang="en-US" sz="1200" dirty="0">
                <a:solidFill>
                  <a:srgbClr val="897C57"/>
                </a:solidFill>
              </a:rPr>
              <a:t>  1.2  Taking steps for career change out of rostered </a:t>
            </a:r>
          </a:p>
          <a:p>
            <a:pPr lvl="0">
              <a:lnSpc>
                <a:spcPct val="100000"/>
              </a:lnSpc>
              <a:spcBef>
                <a:spcPts val="0"/>
              </a:spcBef>
              <a:spcAft>
                <a:spcPts val="0"/>
              </a:spcAft>
              <a:buNone/>
            </a:pPr>
            <a:r>
              <a:rPr lang="en-US" sz="1200" dirty="0">
                <a:solidFill>
                  <a:srgbClr val="897C57"/>
                </a:solidFill>
              </a:rPr>
              <a:t>          ministry</a:t>
            </a: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r>
              <a:rPr lang="en-US" sz="1200" b="1" dirty="0">
                <a:solidFill>
                  <a:schemeClr val="tx2"/>
                </a:solidFill>
              </a:rPr>
              <a:t>16. In your current call, is paid family leave part of your benefits package?</a:t>
            </a:r>
          </a:p>
          <a:p>
            <a:pPr>
              <a:lnSpc>
                <a:spcPct val="100000"/>
              </a:lnSpc>
              <a:spcBef>
                <a:spcPts val="0"/>
              </a:spcBef>
              <a:spcAft>
                <a:spcPts val="0"/>
              </a:spcAft>
            </a:pPr>
            <a:r>
              <a:rPr lang="en-US" sz="1200" dirty="0">
                <a:solidFill>
                  <a:schemeClr val="tx2"/>
                </a:solidFill>
              </a:rPr>
              <a:t>40.1   Yes</a:t>
            </a:r>
          </a:p>
          <a:p>
            <a:pPr>
              <a:lnSpc>
                <a:spcPct val="100000"/>
              </a:lnSpc>
              <a:spcBef>
                <a:spcPts val="0"/>
              </a:spcBef>
              <a:spcAft>
                <a:spcPts val="0"/>
              </a:spcAft>
            </a:pPr>
            <a:r>
              <a:rPr lang="en-US" sz="1200" dirty="0">
                <a:solidFill>
                  <a:schemeClr val="tx2"/>
                </a:solidFill>
              </a:rPr>
              <a:t>34.0   No</a:t>
            </a:r>
          </a:p>
          <a:p>
            <a:pPr>
              <a:lnSpc>
                <a:spcPct val="100000"/>
              </a:lnSpc>
              <a:spcBef>
                <a:spcPts val="0"/>
              </a:spcBef>
              <a:spcAft>
                <a:spcPts val="0"/>
              </a:spcAft>
            </a:pPr>
            <a:r>
              <a:rPr lang="en-US" sz="1200" dirty="0">
                <a:solidFill>
                  <a:schemeClr val="tx2"/>
                </a:solidFill>
              </a:rPr>
              <a:t>25.9   Don’t know/not sure</a:t>
            </a:r>
          </a:p>
          <a:p>
            <a:pPr>
              <a:lnSpc>
                <a:spcPct val="100000"/>
              </a:lnSpc>
              <a:spcBef>
                <a:spcPts val="0"/>
              </a:spcBef>
              <a:spcAft>
                <a:spcPts val="0"/>
              </a:spcAft>
            </a:pPr>
            <a:endParaRPr lang="en-US" sz="1200" dirty="0">
              <a:solidFill>
                <a:schemeClr val="tx2"/>
              </a:solidFill>
            </a:endParaRPr>
          </a:p>
          <a:p>
            <a:pPr>
              <a:lnSpc>
                <a:spcPct val="100000"/>
              </a:lnSpc>
              <a:spcBef>
                <a:spcPts val="0"/>
              </a:spcBef>
              <a:spcAft>
                <a:spcPts val="0"/>
              </a:spcAft>
            </a:pPr>
            <a:r>
              <a:rPr lang="en-US" sz="1200" b="1" dirty="0">
                <a:solidFill>
                  <a:schemeClr val="tx2"/>
                </a:solidFill>
              </a:rPr>
              <a:t>17. In your current call, was your ministry’s family leave policy clearly explained?</a:t>
            </a:r>
          </a:p>
          <a:p>
            <a:pPr>
              <a:lnSpc>
                <a:spcPct val="100000"/>
              </a:lnSpc>
              <a:spcBef>
                <a:spcPts val="0"/>
              </a:spcBef>
              <a:spcAft>
                <a:spcPts val="0"/>
              </a:spcAft>
            </a:pPr>
            <a:r>
              <a:rPr lang="en-US" sz="1200" dirty="0">
                <a:solidFill>
                  <a:schemeClr val="tx2"/>
                </a:solidFill>
              </a:rPr>
              <a:t>29.3   Yes</a:t>
            </a:r>
          </a:p>
          <a:p>
            <a:pPr>
              <a:lnSpc>
                <a:spcPct val="100000"/>
              </a:lnSpc>
              <a:spcBef>
                <a:spcPts val="0"/>
              </a:spcBef>
              <a:spcAft>
                <a:spcPts val="0"/>
              </a:spcAft>
            </a:pPr>
            <a:r>
              <a:rPr lang="en-US" sz="1200" dirty="0">
                <a:solidFill>
                  <a:schemeClr val="tx2"/>
                </a:solidFill>
              </a:rPr>
              <a:t>55.1   No</a:t>
            </a:r>
          </a:p>
          <a:p>
            <a:pPr>
              <a:lnSpc>
                <a:spcPct val="100000"/>
              </a:lnSpc>
              <a:spcBef>
                <a:spcPts val="0"/>
              </a:spcBef>
              <a:spcAft>
                <a:spcPts val="0"/>
              </a:spcAft>
            </a:pPr>
            <a:r>
              <a:rPr lang="en-US" sz="1200" dirty="0">
                <a:solidFill>
                  <a:schemeClr val="tx2"/>
                </a:solidFill>
              </a:rPr>
              <a:t>15.6  Don’t remember</a:t>
            </a:r>
          </a:p>
          <a:p>
            <a:pPr>
              <a:lnSpc>
                <a:spcPct val="100000"/>
              </a:lnSpc>
              <a:spcBef>
                <a:spcPts val="0"/>
              </a:spcBef>
              <a:spcAft>
                <a:spcPts val="0"/>
              </a:spcAft>
            </a:pPr>
            <a:endParaRPr lang="en-US" sz="1200" dirty="0">
              <a:solidFill>
                <a:schemeClr val="tx2"/>
              </a:solidFill>
            </a:endParaRPr>
          </a:p>
          <a:p>
            <a:pPr>
              <a:lnSpc>
                <a:spcPct val="100000"/>
              </a:lnSpc>
              <a:spcBef>
                <a:spcPts val="0"/>
              </a:spcBef>
              <a:spcAft>
                <a:spcPts val="0"/>
              </a:spcAft>
            </a:pPr>
            <a:r>
              <a:rPr lang="en-US" sz="1200" b="1" dirty="0">
                <a:solidFill>
                  <a:schemeClr val="tx2"/>
                </a:solidFill>
              </a:rPr>
              <a:t>18. Have you ever been an internship supervisor?</a:t>
            </a:r>
          </a:p>
          <a:p>
            <a:pPr>
              <a:lnSpc>
                <a:spcPct val="100000"/>
              </a:lnSpc>
              <a:spcBef>
                <a:spcPts val="0"/>
              </a:spcBef>
              <a:spcAft>
                <a:spcPts val="0"/>
              </a:spcAft>
            </a:pPr>
            <a:r>
              <a:rPr lang="en-US" sz="1200" dirty="0">
                <a:solidFill>
                  <a:schemeClr val="tx2"/>
                </a:solidFill>
              </a:rPr>
              <a:t>  8.1   Yes</a:t>
            </a:r>
          </a:p>
          <a:p>
            <a:pPr>
              <a:lnSpc>
                <a:spcPct val="100000"/>
              </a:lnSpc>
              <a:spcBef>
                <a:spcPts val="0"/>
              </a:spcBef>
              <a:spcAft>
                <a:spcPts val="0"/>
              </a:spcAft>
            </a:pPr>
            <a:r>
              <a:rPr lang="en-US" sz="1200" dirty="0">
                <a:solidFill>
                  <a:schemeClr val="tx2"/>
                </a:solidFill>
              </a:rPr>
              <a:t>91.9   No</a:t>
            </a:r>
          </a:p>
          <a:p>
            <a:pPr>
              <a:lnSpc>
                <a:spcPct val="100000"/>
              </a:lnSpc>
              <a:spcBef>
                <a:spcPts val="0"/>
              </a:spcBef>
              <a:spcAft>
                <a:spcPts val="0"/>
              </a:spcAft>
            </a:pPr>
            <a:endParaRPr lang="en-US" sz="1200" b="1" dirty="0">
              <a:solidFill>
                <a:schemeClr val="tx2"/>
              </a:solidFill>
            </a:endParaRPr>
          </a:p>
          <a:p>
            <a:pPr>
              <a:lnSpc>
                <a:spcPct val="100000"/>
              </a:lnSpc>
              <a:spcBef>
                <a:spcPts val="0"/>
              </a:spcBef>
              <a:spcAft>
                <a:spcPts val="0"/>
              </a:spcAft>
            </a:pPr>
            <a:r>
              <a:rPr lang="en-US" sz="1200" b="1" dirty="0">
                <a:solidFill>
                  <a:schemeClr val="tx2"/>
                </a:solidFill>
              </a:rPr>
              <a:t>19. How many interns have you supervised throughout your career?</a:t>
            </a:r>
          </a:p>
          <a:p>
            <a:pPr>
              <a:lnSpc>
                <a:spcPct val="100000"/>
              </a:lnSpc>
              <a:spcBef>
                <a:spcPts val="0"/>
              </a:spcBef>
              <a:spcAft>
                <a:spcPts val="0"/>
              </a:spcAft>
            </a:pPr>
            <a:r>
              <a:rPr lang="en-US" sz="1200" dirty="0">
                <a:solidFill>
                  <a:schemeClr val="tx2"/>
                </a:solidFill>
              </a:rPr>
              <a:t>75.0   One to five interns</a:t>
            </a:r>
          </a:p>
          <a:p>
            <a:pPr>
              <a:lnSpc>
                <a:spcPct val="100000"/>
              </a:lnSpc>
              <a:spcBef>
                <a:spcPts val="0"/>
              </a:spcBef>
              <a:spcAft>
                <a:spcPts val="0"/>
              </a:spcAft>
            </a:pPr>
            <a:r>
              <a:rPr lang="en-US" sz="1200" dirty="0">
                <a:solidFill>
                  <a:schemeClr val="tx2"/>
                </a:solidFill>
              </a:rPr>
              <a:t>  8.3   Six to 10 interns</a:t>
            </a:r>
          </a:p>
          <a:p>
            <a:pPr>
              <a:lnSpc>
                <a:spcPct val="100000"/>
              </a:lnSpc>
              <a:spcBef>
                <a:spcPts val="0"/>
              </a:spcBef>
              <a:spcAft>
                <a:spcPts val="0"/>
              </a:spcAft>
            </a:pPr>
            <a:r>
              <a:rPr lang="en-US" sz="1200" dirty="0">
                <a:solidFill>
                  <a:schemeClr val="tx2"/>
                </a:solidFill>
              </a:rPr>
              <a:t>16.7   11 or more interns</a:t>
            </a:r>
          </a:p>
          <a:p>
            <a:pPr>
              <a:lnSpc>
                <a:spcPct val="100000"/>
              </a:lnSpc>
              <a:spcBef>
                <a:spcPts val="0"/>
              </a:spcBef>
              <a:spcAft>
                <a:spcPts val="0"/>
              </a:spcAft>
            </a:pPr>
            <a:endParaRPr lang="en-US" sz="1200" dirty="0">
              <a:solidFill>
                <a:schemeClr val="tx2"/>
              </a:solidFill>
            </a:endParaRPr>
          </a:p>
          <a:p>
            <a:pPr>
              <a:lnSpc>
                <a:spcPct val="100000"/>
              </a:lnSpc>
              <a:spcBef>
                <a:spcPts val="0"/>
              </a:spcBef>
              <a:spcAft>
                <a:spcPts val="0"/>
              </a:spcAft>
            </a:pPr>
            <a:endParaRPr lang="en-US" sz="1200" dirty="0">
              <a:solidFill>
                <a:schemeClr val="tx2"/>
              </a:solidFill>
            </a:endParaRPr>
          </a:p>
          <a:p>
            <a:pPr>
              <a:lnSpc>
                <a:spcPct val="100000"/>
              </a:lnSpc>
              <a:spcBef>
                <a:spcPts val="0"/>
              </a:spcBef>
              <a:spcAft>
                <a:spcPts val="0"/>
              </a:spcAft>
            </a:pPr>
            <a:endParaRPr lang="en-US" sz="1200" dirty="0">
              <a:solidFill>
                <a:schemeClr val="tx2"/>
              </a:solidFill>
            </a:endParaRP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sz="quarter" idx="28"/>
          </p:nvPr>
        </p:nvSpPr>
        <p:spPr>
          <a:xfrm>
            <a:off x="685800" y="403907"/>
            <a:ext cx="7772400" cy="292177"/>
          </a:xfrm>
        </p:spPr>
        <p:txBody>
          <a:bodyPr/>
          <a:lstStyle/>
          <a:p>
            <a:r>
              <a:rPr lang="en-US"/>
              <a:t>Appendix B</a:t>
            </a:r>
          </a:p>
        </p:txBody>
      </p:sp>
      <p:sp>
        <p:nvSpPr>
          <p:cNvPr id="8" name="Content Placeholder 15">
            <a:extLst>
              <a:ext uri="{FF2B5EF4-FFF2-40B4-BE49-F238E27FC236}">
                <a16:creationId xmlns:a16="http://schemas.microsoft.com/office/drawing/2014/main" id="{57CB526A-A3FC-4E99-8174-B7165B34B3FE}"/>
              </a:ext>
            </a:extLst>
          </p:cNvPr>
          <p:cNvSpPr txBox="1">
            <a:spLocks/>
          </p:cNvSpPr>
          <p:nvPr/>
        </p:nvSpPr>
        <p:spPr>
          <a:xfrm>
            <a:off x="4678327" y="403907"/>
            <a:ext cx="3779874" cy="5981785"/>
          </a:xfrm>
          <a:prstGeom prst="rect">
            <a:avLst/>
          </a:prstGeom>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a:lnSpc>
                <a:spcPct val="100000"/>
              </a:lnSpc>
              <a:spcAft>
                <a:spcPts val="600"/>
              </a:spcAft>
            </a:pPr>
            <a:endParaRPr lang="en-US">
              <a:solidFill>
                <a:schemeClr val="accent1"/>
              </a:solidFill>
            </a:endParaRPr>
          </a:p>
        </p:txBody>
      </p:sp>
      <p:sp>
        <p:nvSpPr>
          <p:cNvPr id="9" name="Rectangle 8"/>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6905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5024"/>
            <a:ext cx="7772400" cy="409354"/>
          </a:xfrm>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800" y="1295538"/>
            <a:ext cx="7772400" cy="3818723"/>
          </a:xfrm>
        </p:spPr>
        <p:txBody>
          <a:bodyPr/>
          <a:lstStyle/>
          <a:p>
            <a:pPr lvl="2">
              <a:lnSpc>
                <a:spcPct val="100000"/>
              </a:lnSpc>
              <a:spcBef>
                <a:spcPts val="0"/>
              </a:spcBef>
              <a:spcAft>
                <a:spcPts val="0"/>
              </a:spcAft>
            </a:pPr>
            <a:r>
              <a:rPr lang="en-US" sz="1200" b="1" dirty="0"/>
              <a:t>20. </a:t>
            </a:r>
            <a:r>
              <a:rPr lang="en-US" altLang="en-US" sz="1200" b="1" dirty="0">
                <a:ea typeface="Calibri" panose="020F0502020204030204" pitchFamily="34" charset="0"/>
              </a:rPr>
              <a:t>Please describe how accurately each of the following describes you as a rostered minister</a:t>
            </a:r>
            <a:r>
              <a:rPr lang="en-US" altLang="en-US" sz="1200" dirty="0">
                <a:ea typeface="Calibri" panose="020F0502020204030204" pitchFamily="34" charset="0"/>
              </a:rPr>
              <a:t>.</a:t>
            </a:r>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dirty="0"/>
          </a:p>
          <a:p>
            <a:pPr lvl="2">
              <a:lnSpc>
                <a:spcPct val="100000"/>
              </a:lnSpc>
              <a:spcBef>
                <a:spcPts val="0"/>
              </a:spcBef>
              <a:spcAft>
                <a:spcPts val="0"/>
              </a:spcAft>
            </a:pPr>
            <a:endParaRPr lang="en-US" altLang="en-US" sz="1200" b="1" dirty="0"/>
          </a:p>
          <a:p>
            <a:pPr lvl="2">
              <a:lnSpc>
                <a:spcPct val="100000"/>
              </a:lnSpc>
              <a:spcBef>
                <a:spcPts val="0"/>
              </a:spcBef>
              <a:spcAft>
                <a:spcPts val="0"/>
              </a:spcAft>
            </a:pPr>
            <a:r>
              <a:rPr lang="en-US" altLang="en-US" sz="1200" b="1" dirty="0"/>
              <a:t>21. </a:t>
            </a:r>
            <a:r>
              <a:rPr lang="en-US" sz="1200" b="1" dirty="0"/>
              <a:t>Please indicate how accurately each of the following describes your role as a rostered minister.</a:t>
            </a:r>
          </a:p>
          <a:p>
            <a:pPr lvl="2">
              <a:lnSpc>
                <a:spcPct val="100000"/>
              </a:lnSpc>
              <a:spcBef>
                <a:spcPts val="0"/>
              </a:spcBef>
              <a:spcAft>
                <a:spcPts val="0"/>
              </a:spcAft>
            </a:pPr>
            <a:endParaRPr lang="en-US" altLang="en-US" sz="1200" dirty="0"/>
          </a:p>
          <a:p>
            <a:pPr lvl="2">
              <a:lnSpc>
                <a:spcPct val="100000"/>
              </a:lnSpc>
              <a:spcBef>
                <a:spcPts val="0"/>
              </a:spcBef>
              <a:spcAft>
                <a:spcPts val="0"/>
              </a:spcAft>
            </a:pPr>
            <a:r>
              <a:rPr lang="en-US" sz="1200" dirty="0"/>
              <a:t> </a:t>
            </a: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390719"/>
            <a:ext cx="7772400" cy="233982"/>
          </a:xfrm>
        </p:spPr>
        <p:txBody>
          <a:bodyPr/>
          <a:lstStyle/>
          <a:p>
            <a:r>
              <a:rPr lang="en-US"/>
              <a:t>Appendix B</a:t>
            </a:r>
          </a:p>
        </p:txBody>
      </p:sp>
      <p:graphicFrame>
        <p:nvGraphicFramePr>
          <p:cNvPr id="6" name="Table 5">
            <a:extLst>
              <a:ext uri="{FF2B5EF4-FFF2-40B4-BE49-F238E27FC236}">
                <a16:creationId xmlns:a16="http://schemas.microsoft.com/office/drawing/2014/main" id="{47B4A05C-28F4-4757-918D-466D33B1BC37}"/>
              </a:ext>
            </a:extLst>
          </p:cNvPr>
          <p:cNvGraphicFramePr>
            <a:graphicFrameLocks noGrp="1"/>
          </p:cNvGraphicFramePr>
          <p:nvPr>
            <p:extLst>
              <p:ext uri="{D42A27DB-BD31-4B8C-83A1-F6EECF244321}">
                <p14:modId xmlns:p14="http://schemas.microsoft.com/office/powerpoint/2010/main" val="1300618712"/>
              </p:ext>
            </p:extLst>
          </p:nvPr>
        </p:nvGraphicFramePr>
        <p:xfrm>
          <a:off x="685800" y="3424053"/>
          <a:ext cx="7657793" cy="2145219"/>
        </p:xfrm>
        <a:graphic>
          <a:graphicData uri="http://schemas.openxmlformats.org/drawingml/2006/table">
            <a:tbl>
              <a:tblPr firstRow="1" firstCol="1" lastRow="1" lastCol="1" bandRow="1" bandCol="1">
                <a:tableStyleId>{2D5ABB26-0587-4C30-8999-92F81FD0307C}</a:tableStyleId>
              </a:tblPr>
              <a:tblGrid>
                <a:gridCol w="1340604">
                  <a:extLst>
                    <a:ext uri="{9D8B030D-6E8A-4147-A177-3AD203B41FA5}">
                      <a16:colId xmlns:a16="http://schemas.microsoft.com/office/drawing/2014/main" val="1932146241"/>
                    </a:ext>
                  </a:extLst>
                </a:gridCol>
                <a:gridCol w="841375">
                  <a:extLst>
                    <a:ext uri="{9D8B030D-6E8A-4147-A177-3AD203B41FA5}">
                      <a16:colId xmlns:a16="http://schemas.microsoft.com/office/drawing/2014/main" val="655111550"/>
                    </a:ext>
                  </a:extLst>
                </a:gridCol>
                <a:gridCol w="736349">
                  <a:extLst>
                    <a:ext uri="{9D8B030D-6E8A-4147-A177-3AD203B41FA5}">
                      <a16:colId xmlns:a16="http://schemas.microsoft.com/office/drawing/2014/main" val="2366483843"/>
                    </a:ext>
                  </a:extLst>
                </a:gridCol>
                <a:gridCol w="736349">
                  <a:extLst>
                    <a:ext uri="{9D8B030D-6E8A-4147-A177-3AD203B41FA5}">
                      <a16:colId xmlns:a16="http://schemas.microsoft.com/office/drawing/2014/main" val="2994148244"/>
                    </a:ext>
                  </a:extLst>
                </a:gridCol>
                <a:gridCol w="736349">
                  <a:extLst>
                    <a:ext uri="{9D8B030D-6E8A-4147-A177-3AD203B41FA5}">
                      <a16:colId xmlns:a16="http://schemas.microsoft.com/office/drawing/2014/main" val="3966187615"/>
                    </a:ext>
                  </a:extLst>
                </a:gridCol>
                <a:gridCol w="895349">
                  <a:extLst>
                    <a:ext uri="{9D8B030D-6E8A-4147-A177-3AD203B41FA5}">
                      <a16:colId xmlns:a16="http://schemas.microsoft.com/office/drawing/2014/main" val="3643882852"/>
                    </a:ext>
                  </a:extLst>
                </a:gridCol>
                <a:gridCol w="809625">
                  <a:extLst>
                    <a:ext uri="{9D8B030D-6E8A-4147-A177-3AD203B41FA5}">
                      <a16:colId xmlns:a16="http://schemas.microsoft.com/office/drawing/2014/main" val="1053585726"/>
                    </a:ext>
                  </a:extLst>
                </a:gridCol>
                <a:gridCol w="828675">
                  <a:extLst>
                    <a:ext uri="{9D8B030D-6E8A-4147-A177-3AD203B41FA5}">
                      <a16:colId xmlns:a16="http://schemas.microsoft.com/office/drawing/2014/main" val="1525885718"/>
                    </a:ext>
                  </a:extLst>
                </a:gridCol>
                <a:gridCol w="733118">
                  <a:extLst>
                    <a:ext uri="{9D8B030D-6E8A-4147-A177-3AD203B41FA5}">
                      <a16:colId xmlns:a16="http://schemas.microsoft.com/office/drawing/2014/main" val="1528018540"/>
                    </a:ext>
                  </a:extLst>
                </a:gridCol>
              </a:tblGrid>
              <a:tr h="363846">
                <a:tc>
                  <a:txBody>
                    <a:bodyPr/>
                    <a:lstStyle/>
                    <a:p>
                      <a:pPr marL="986790" marR="65405" algn="ctr">
                        <a:lnSpc>
                          <a:spcPct val="100000"/>
                        </a:lnSpc>
                        <a:spcBef>
                          <a:spcPts val="0"/>
                        </a:spcBef>
                        <a:spcAft>
                          <a:spcPts val="0"/>
                        </a:spcAft>
                      </a:pPr>
                      <a:endParaRPr lang="en-US" sz="1100" b="1" dirty="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pPr>
                      <a:r>
                        <a:rPr lang="en-US" sz="1100" b="1" u="sng" dirty="0">
                          <a:solidFill>
                            <a:schemeClr val="tx2"/>
                          </a:solidFill>
                        </a:rPr>
                        <a:t>Not true at all</a:t>
                      </a:r>
                      <a:br>
                        <a:rPr lang="en-US" sz="1100" b="1" u="sng" dirty="0">
                          <a:solidFill>
                            <a:schemeClr val="tx2"/>
                          </a:solidFill>
                        </a:rPr>
                      </a:br>
                      <a:r>
                        <a:rPr lang="en-US" sz="1100" b="1" i="0" u="none" dirty="0">
                          <a:solidFill>
                            <a:schemeClr val="tx2"/>
                          </a:solidFill>
                        </a:rPr>
                        <a:t>1</a:t>
                      </a:r>
                      <a:endParaRPr lang="en-US" sz="1100" b="1" u="sng"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2"/>
                          </a:solidFill>
                          <a:effectLst/>
                        </a:rPr>
                        <a:t> </a:t>
                      </a:r>
                      <a:endParaRPr lang="en-US" sz="1100" b="1" dirty="0">
                        <a:solidFill>
                          <a:schemeClr val="tx2"/>
                        </a:solidFill>
                        <a:effectLst/>
                      </a:endParaRPr>
                    </a:p>
                    <a:p>
                      <a:pPr algn="ctr"/>
                      <a:r>
                        <a:rPr lang="en-US" sz="1100" b="1" dirty="0">
                          <a:solidFill>
                            <a:schemeClr val="tx2"/>
                          </a:solidFill>
                        </a:rPr>
                        <a:t>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900" b="1" dirty="0">
                          <a:solidFill>
                            <a:schemeClr val="tx2"/>
                          </a:solidFill>
                          <a:effectLst/>
                        </a:rPr>
                        <a:t> </a:t>
                      </a:r>
                      <a:endParaRPr lang="en-US" sz="1100" b="1" dirty="0">
                        <a:solidFill>
                          <a:schemeClr val="tx2"/>
                        </a:solidFill>
                        <a:effectLst/>
                      </a:endParaRPr>
                    </a:p>
                    <a:p>
                      <a:pPr marL="635" marR="0" algn="ctr">
                        <a:lnSpc>
                          <a:spcPct val="100000"/>
                        </a:lnSpc>
                        <a:spcBef>
                          <a:spcPts val="0"/>
                        </a:spcBef>
                        <a:spcAft>
                          <a:spcPts val="0"/>
                        </a:spcAft>
                      </a:pPr>
                      <a:r>
                        <a:rPr lang="en-US" sz="1100" b="1" dirty="0">
                          <a:solidFill>
                            <a:schemeClr val="tx2"/>
                          </a:solidFill>
                          <a:effectLst/>
                        </a:rPr>
                        <a:t>3</a:t>
                      </a:r>
                      <a:endParaRPr lang="en-US" sz="11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100" b="1" dirty="0">
                          <a:solidFill>
                            <a:schemeClr val="tx2"/>
                          </a:solidFill>
                          <a:effectLst/>
                        </a:rPr>
                        <a:t> 4</a:t>
                      </a:r>
                      <a:endParaRPr lang="en-US" sz="1600"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u="sng" dirty="0">
                          <a:solidFill>
                            <a:schemeClr val="tx2"/>
                          </a:solidFill>
                        </a:rPr>
                        <a:t>Very true</a:t>
                      </a:r>
                      <a:br>
                        <a:rPr lang="en-US" sz="1100" b="1" u="sng" dirty="0">
                          <a:solidFill>
                            <a:schemeClr val="tx2"/>
                          </a:solidFill>
                        </a:rPr>
                      </a:br>
                      <a:r>
                        <a:rPr lang="en-US" sz="1100" b="1" u="none" dirty="0">
                          <a:solidFill>
                            <a:schemeClr val="tx2"/>
                          </a:solidFill>
                        </a:rPr>
                        <a:t>5</a:t>
                      </a:r>
                      <a:endParaRPr lang="en-US" sz="1100" b="1" u="sng"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pPr>
                      <a:r>
                        <a:rPr lang="en-US" sz="1100" b="1" dirty="0">
                          <a:solidFill>
                            <a:schemeClr val="tx2"/>
                          </a:solidFill>
                        </a:rPr>
                        <a:t>Not</a:t>
                      </a:r>
                      <a:br>
                        <a:rPr lang="en-US" sz="1100" b="1" dirty="0">
                          <a:solidFill>
                            <a:schemeClr val="tx2"/>
                          </a:solidFill>
                        </a:rPr>
                      </a:br>
                      <a:r>
                        <a:rPr lang="en-US" sz="1100" b="1" u="sng" dirty="0">
                          <a:solidFill>
                            <a:schemeClr val="tx2"/>
                          </a:solidFill>
                        </a:rPr>
                        <a:t>sure</a:t>
                      </a:r>
                      <a:endParaRPr lang="en-US" sz="1100" b="1"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8110" marR="97155" algn="ctr">
                        <a:lnSpc>
                          <a:spcPct val="100000"/>
                        </a:lnSpc>
                        <a:spcBef>
                          <a:spcPts val="0"/>
                        </a:spcBef>
                        <a:spcAft>
                          <a:spcPts val="0"/>
                        </a:spcAft>
                      </a:pPr>
                      <a:r>
                        <a:rPr lang="en-US" sz="1100" b="1" dirty="0">
                          <a:solidFill>
                            <a:schemeClr val="tx2"/>
                          </a:solidFill>
                          <a:effectLst/>
                        </a:rPr>
                        <a:t>Not</a:t>
                      </a:r>
                    </a:p>
                    <a:p>
                      <a:pPr marL="118110" marR="97155" algn="ctr">
                        <a:lnSpc>
                          <a:spcPct val="100000"/>
                        </a:lnSpc>
                        <a:spcBef>
                          <a:spcPts val="0"/>
                        </a:spcBef>
                        <a:spcAft>
                          <a:spcPts val="0"/>
                        </a:spcAft>
                      </a:pPr>
                      <a:r>
                        <a:rPr lang="en-US" sz="1100" b="1" u="sng" dirty="0">
                          <a:solidFill>
                            <a:schemeClr val="tx2"/>
                          </a:solidFill>
                          <a:effectLst/>
                        </a:rPr>
                        <a:t>applicable</a:t>
                      </a:r>
                      <a:endParaRPr lang="en-US" sz="11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900" b="1" dirty="0">
                          <a:solidFill>
                            <a:schemeClr val="tx2"/>
                          </a:solidFill>
                          <a:effectLst/>
                        </a:rPr>
                        <a:t> </a:t>
                      </a:r>
                      <a:endParaRPr lang="en-US" sz="1100" b="1" dirty="0">
                        <a:solidFill>
                          <a:schemeClr val="tx2"/>
                        </a:solidFill>
                        <a:effectLst/>
                      </a:endParaRPr>
                    </a:p>
                    <a:p>
                      <a:pPr algn="ctr">
                        <a:lnSpc>
                          <a:spcPct val="100000"/>
                        </a:lnSpc>
                        <a:spcBef>
                          <a:spcPts val="0"/>
                        </a:spcBef>
                        <a:spcAft>
                          <a:spcPts val="0"/>
                        </a:spcAft>
                      </a:pPr>
                      <a:r>
                        <a:rPr lang="en-US" sz="1100" b="1" u="sng" dirty="0">
                          <a:solidFill>
                            <a:schemeClr val="tx2"/>
                          </a:solidFill>
                        </a:rPr>
                        <a:t>Mean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9025621"/>
                  </a:ext>
                </a:extLst>
              </a:tr>
              <a:tr h="181923">
                <a:tc>
                  <a:txBody>
                    <a:bodyPr/>
                    <a:lstStyle/>
                    <a:p>
                      <a:pPr marL="32385" marR="0" algn="l">
                        <a:lnSpc>
                          <a:spcPct val="100000"/>
                        </a:lnSpc>
                        <a:spcBef>
                          <a:spcPts val="0"/>
                        </a:spcBef>
                        <a:spcAft>
                          <a:spcPts val="0"/>
                        </a:spcAft>
                        <a:tabLst>
                          <a:tab pos="1491615" algn="r"/>
                        </a:tabLst>
                      </a:pPr>
                      <a:r>
                        <a:rPr lang="en-US" sz="1100" kern="1200" dirty="0">
                          <a:solidFill>
                            <a:schemeClr val="tx2"/>
                          </a:solidFill>
                          <a:effectLst/>
                          <a:latin typeface="+mn-lt"/>
                          <a:ea typeface="+mn-ea"/>
                          <a:cs typeface="+mn-cs"/>
                        </a:rPr>
                        <a:t>Teacher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2385" marR="0" algn="ctr">
                        <a:lnSpc>
                          <a:spcPct val="100000"/>
                        </a:lnSpc>
                        <a:spcBef>
                          <a:spcPts val="0"/>
                        </a:spcBef>
                        <a:spcAft>
                          <a:spcPts val="0"/>
                        </a:spcAft>
                        <a:tabLst>
                          <a:tab pos="1491615" algn="r"/>
                        </a:tabLst>
                      </a:pPr>
                      <a:r>
                        <a:rPr lang="en-US" sz="1100" kern="1200" dirty="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06375" marR="206375" algn="ctr">
                        <a:lnSpc>
                          <a:spcPct val="100000"/>
                        </a:lnSpc>
                        <a:spcBef>
                          <a:spcPts val="0"/>
                        </a:spcBef>
                        <a:spcAft>
                          <a:spcPts val="0"/>
                        </a:spcAft>
                      </a:pPr>
                      <a:r>
                        <a:rPr lang="en-US" sz="1100" kern="1200" dirty="0">
                          <a:solidFill>
                            <a:schemeClr val="tx2"/>
                          </a:solidFill>
                          <a:effectLst/>
                          <a:latin typeface="+mn-lt"/>
                          <a:ea typeface="+mn-ea"/>
                          <a:cs typeface="+mn-cs"/>
                        </a:rPr>
                        <a:t>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16.8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0175" algn="ctr">
                        <a:lnSpc>
                          <a:spcPct val="100000"/>
                        </a:lnSpc>
                        <a:spcBef>
                          <a:spcPts val="0"/>
                        </a:spcBef>
                        <a:spcAft>
                          <a:spcPts val="0"/>
                        </a:spcAft>
                      </a:pPr>
                      <a:r>
                        <a:rPr lang="en-US" sz="1100" kern="1200" dirty="0">
                          <a:solidFill>
                            <a:schemeClr val="tx2"/>
                          </a:solidFill>
                          <a:effectLst/>
                          <a:latin typeface="+mn-lt"/>
                          <a:ea typeface="+mn-ea"/>
                          <a:cs typeface="+mn-cs"/>
                        </a:rPr>
                        <a:t>67.9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7005" marR="154940" algn="ctr">
                        <a:lnSpc>
                          <a:spcPct val="100000"/>
                        </a:lnSpc>
                        <a:spcBef>
                          <a:spcPts val="0"/>
                        </a:spcBef>
                        <a:spcAft>
                          <a:spcPts val="0"/>
                        </a:spcAf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8110" marR="97155" algn="ctr">
                        <a:lnSpc>
                          <a:spcPct val="100000"/>
                        </a:lnSpc>
                        <a:spcBef>
                          <a:spcPts val="0"/>
                        </a:spcBef>
                        <a:spcAft>
                          <a:spcPts val="0"/>
                        </a:spcAft>
                      </a:pPr>
                      <a:r>
                        <a:rPr lang="en-US" sz="1100" kern="1200" dirty="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7155" marR="17780" algn="ctr">
                        <a:lnSpc>
                          <a:spcPct val="100000"/>
                        </a:lnSpc>
                        <a:spcBef>
                          <a:spcPts val="0"/>
                        </a:spcBef>
                        <a:spcAft>
                          <a:spcPts val="0"/>
                        </a:spcAft>
                      </a:pPr>
                      <a:r>
                        <a:rPr lang="en-US" sz="1100" kern="1200" dirty="0">
                          <a:solidFill>
                            <a:schemeClr val="tx2"/>
                          </a:solidFill>
                          <a:effectLst/>
                          <a:latin typeface="+mn-lt"/>
                          <a:ea typeface="+mn-ea"/>
                          <a:cs typeface="+mn-cs"/>
                        </a:rPr>
                        <a:t>4.49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664055"/>
                  </a:ext>
                </a:extLst>
              </a:tr>
              <a:tr h="181923">
                <a:tc>
                  <a:txBody>
                    <a:bodyPr/>
                    <a:lstStyle/>
                    <a:p>
                      <a:pPr marL="31750" marR="0" algn="l">
                        <a:lnSpc>
                          <a:spcPct val="100000"/>
                        </a:lnSpc>
                        <a:spcBef>
                          <a:spcPts val="0"/>
                        </a:spcBef>
                        <a:spcAft>
                          <a:spcPts val="0"/>
                        </a:spcAft>
                        <a:tabLst>
                          <a:tab pos="1315085" algn="l"/>
                        </a:tabLst>
                      </a:pPr>
                      <a:r>
                        <a:rPr lang="en-US" sz="1100" kern="1200" dirty="0">
                          <a:solidFill>
                            <a:schemeClr val="tx2"/>
                          </a:solidFill>
                          <a:effectLst/>
                          <a:latin typeface="+mn-lt"/>
                          <a:ea typeface="+mn-ea"/>
                          <a:cs typeface="+mn-cs"/>
                        </a:rPr>
                        <a:t>Priest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315085" algn="l"/>
                        </a:tabLst>
                      </a:pPr>
                      <a:r>
                        <a:rPr lang="en-US" sz="1100" kern="1200" dirty="0">
                          <a:solidFill>
                            <a:schemeClr val="tx2"/>
                          </a:solidFill>
                          <a:effectLst/>
                          <a:latin typeface="+mn-lt"/>
                          <a:ea typeface="+mn-ea"/>
                          <a:cs typeface="+mn-cs"/>
                        </a:rPr>
                        <a:t>27.1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23.3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06375" marR="206375" algn="ctr">
                        <a:lnSpc>
                          <a:spcPct val="100000"/>
                        </a:lnSpc>
                        <a:spcBef>
                          <a:spcPts val="0"/>
                        </a:spcBef>
                        <a:spcAft>
                          <a:spcPts val="0"/>
                        </a:spcAft>
                      </a:pPr>
                      <a:r>
                        <a:rPr lang="en-US" sz="1100" kern="1200" dirty="0">
                          <a:solidFill>
                            <a:schemeClr val="tx2"/>
                          </a:solidFill>
                          <a:effectLst/>
                          <a:latin typeface="+mn-lt"/>
                          <a:ea typeface="+mn-ea"/>
                          <a:cs typeface="+mn-cs"/>
                        </a:rPr>
                        <a:t>19.5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0810" algn="ctr">
                        <a:lnSpc>
                          <a:spcPct val="100000"/>
                        </a:lnSpc>
                        <a:spcBef>
                          <a:spcPts val="0"/>
                        </a:spcBef>
                        <a:spcAft>
                          <a:spcPts val="0"/>
                        </a:spcAft>
                      </a:pPr>
                      <a:r>
                        <a:rPr lang="en-US" sz="1100" kern="1200" dirty="0">
                          <a:solidFill>
                            <a:schemeClr val="tx2"/>
                          </a:solidFill>
                          <a:effectLst/>
                          <a:latin typeface="+mn-lt"/>
                          <a:ea typeface="+mn-ea"/>
                          <a:cs typeface="+mn-cs"/>
                        </a:rPr>
                        <a:t>8.3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7005" marR="155575" algn="ctr">
                        <a:lnSpc>
                          <a:spcPct val="100000"/>
                        </a:lnSpc>
                        <a:spcBef>
                          <a:spcPts val="0"/>
                        </a:spcBef>
                        <a:spcAft>
                          <a:spcPts val="0"/>
                        </a:spcAft>
                      </a:pPr>
                      <a:r>
                        <a:rPr lang="en-US" sz="1100" kern="1200" dirty="0">
                          <a:solidFill>
                            <a:schemeClr val="tx2"/>
                          </a:solidFill>
                          <a:effectLst/>
                          <a:latin typeface="+mn-lt"/>
                          <a:ea typeface="+mn-ea"/>
                          <a:cs typeface="+mn-cs"/>
                        </a:rPr>
                        <a:t>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7475" marR="97155" algn="ctr">
                        <a:lnSpc>
                          <a:spcPct val="100000"/>
                        </a:lnSpc>
                        <a:spcBef>
                          <a:spcPts val="0"/>
                        </a:spcBef>
                        <a:spcAft>
                          <a:spcPts val="0"/>
                        </a:spcAft>
                      </a:pPr>
                      <a:r>
                        <a:rPr lang="en-US" sz="1100" kern="1200">
                          <a:solidFill>
                            <a:schemeClr val="tx2"/>
                          </a:solidFill>
                          <a:effectLst/>
                          <a:latin typeface="+mn-lt"/>
                          <a:ea typeface="+mn-ea"/>
                          <a:cs typeface="+mn-cs"/>
                        </a:rPr>
                        <a:t>8.3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7155" marR="18415" algn="ctr">
                        <a:lnSpc>
                          <a:spcPct val="100000"/>
                        </a:lnSpc>
                        <a:spcBef>
                          <a:spcPts val="0"/>
                        </a:spcBef>
                        <a:spcAft>
                          <a:spcPts val="0"/>
                        </a:spcAft>
                      </a:pPr>
                      <a:r>
                        <a:rPr lang="en-US" sz="1100" kern="1200" dirty="0">
                          <a:solidFill>
                            <a:schemeClr val="tx2"/>
                          </a:solidFill>
                          <a:effectLst/>
                          <a:latin typeface="+mn-lt"/>
                          <a:ea typeface="+mn-ea"/>
                          <a:cs typeface="+mn-cs"/>
                        </a:rPr>
                        <a:t>2.47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777000"/>
                  </a:ext>
                </a:extLst>
              </a:tr>
              <a:tr h="181923">
                <a:tc>
                  <a:txBody>
                    <a:bodyPr/>
                    <a:lstStyle/>
                    <a:p>
                      <a:pPr marL="31750" marR="0" algn="l">
                        <a:lnSpc>
                          <a:spcPct val="100000"/>
                        </a:lnSpc>
                        <a:spcBef>
                          <a:spcPts val="0"/>
                        </a:spcBef>
                        <a:spcAft>
                          <a:spcPts val="0"/>
                        </a:spcAft>
                        <a:tabLst>
                          <a:tab pos="1490980" algn="r"/>
                        </a:tabLst>
                      </a:pPr>
                      <a:r>
                        <a:rPr lang="en-US" sz="1100" kern="1200" dirty="0">
                          <a:solidFill>
                            <a:schemeClr val="tx2"/>
                          </a:solidFill>
                          <a:effectLst/>
                          <a:latin typeface="+mn-lt"/>
                          <a:ea typeface="+mn-ea"/>
                          <a:cs typeface="+mn-cs"/>
                        </a:rPr>
                        <a:t>Prophet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490980" algn="r"/>
                        </a:tabLst>
                      </a:pPr>
                      <a:r>
                        <a:rPr lang="en-US" sz="1100" kern="1200" dirty="0">
                          <a:solidFill>
                            <a:schemeClr val="tx2"/>
                          </a:solidFill>
                          <a:effectLst/>
                          <a:latin typeface="+mn-lt"/>
                          <a:ea typeface="+mn-ea"/>
                          <a:cs typeface="+mn-cs"/>
                        </a:rPr>
                        <a:t>10.2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19.7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06375" marR="206375" algn="ctr">
                        <a:lnSpc>
                          <a:spcPct val="100000"/>
                        </a:lnSpc>
                        <a:spcBef>
                          <a:spcPts val="0"/>
                        </a:spcBef>
                        <a:spcAft>
                          <a:spcPts val="0"/>
                        </a:spcAft>
                      </a:pPr>
                      <a:r>
                        <a:rPr lang="en-US" sz="1100" kern="1200" dirty="0">
                          <a:solidFill>
                            <a:schemeClr val="tx2"/>
                          </a:solidFill>
                          <a:effectLst/>
                          <a:latin typeface="+mn-lt"/>
                          <a:ea typeface="+mn-ea"/>
                          <a:cs typeface="+mn-cs"/>
                        </a:rPr>
                        <a:t>28.5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24.1</a:t>
                      </a:r>
                      <a:endParaRPr lang="en-US" sz="1100" kern="1200" dirty="0">
                        <a:solidFill>
                          <a:schemeClr val="tx2"/>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1445" algn="ctr">
                        <a:lnSpc>
                          <a:spcPct val="100000"/>
                        </a:lnSpc>
                        <a:spcBef>
                          <a:spcPts val="0"/>
                        </a:spcBef>
                        <a:spcAft>
                          <a:spcPts val="0"/>
                        </a:spcAft>
                      </a:pPr>
                      <a:r>
                        <a:rPr lang="en-US" sz="1100" kern="1200" dirty="0">
                          <a:solidFill>
                            <a:schemeClr val="tx2"/>
                          </a:solidFill>
                          <a:effectLst/>
                          <a:latin typeface="+mn-lt"/>
                          <a:ea typeface="+mn-ea"/>
                          <a:cs typeface="+mn-cs"/>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7005" marR="155575" algn="ctr">
                        <a:lnSpc>
                          <a:spcPct val="100000"/>
                        </a:lnSpc>
                        <a:spcBef>
                          <a:spcPts val="0"/>
                        </a:spcBef>
                        <a:spcAft>
                          <a:spcPts val="0"/>
                        </a:spcAf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6840" marR="97155" algn="ctr">
                        <a:lnSpc>
                          <a:spcPct val="100000"/>
                        </a:lnSpc>
                        <a:spcBef>
                          <a:spcPts val="0"/>
                        </a:spcBef>
                        <a:spcAft>
                          <a:spcPts val="0"/>
                        </a:spcAft>
                      </a:pPr>
                      <a:r>
                        <a:rPr lang="en-US" sz="1100" kern="1200" dirty="0">
                          <a:solidFill>
                            <a:schemeClr val="tx2"/>
                          </a:solidFill>
                          <a:effectLst/>
                          <a:latin typeface="+mn-lt"/>
                          <a:ea typeface="+mn-ea"/>
                          <a:cs typeface="+mn-cs"/>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7155" marR="18415" algn="ctr">
                        <a:lnSpc>
                          <a:spcPct val="100000"/>
                        </a:lnSpc>
                        <a:spcBef>
                          <a:spcPts val="0"/>
                        </a:spcBef>
                        <a:spcAft>
                          <a:spcPts val="0"/>
                        </a:spcAft>
                      </a:pPr>
                      <a:r>
                        <a:rPr lang="en-US" sz="1100" kern="1200" dirty="0">
                          <a:solidFill>
                            <a:schemeClr val="tx2"/>
                          </a:solidFill>
                          <a:effectLst/>
                          <a:latin typeface="+mn-lt"/>
                          <a:ea typeface="+mn-ea"/>
                          <a:cs typeface="+mn-cs"/>
                        </a:rPr>
                        <a:t>3.14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0259215"/>
                  </a:ext>
                </a:extLst>
              </a:tr>
              <a:tr h="181923">
                <a:tc>
                  <a:txBody>
                    <a:bodyPr/>
                    <a:lstStyle/>
                    <a:p>
                      <a:pPr marL="31750" marR="0" algn="l">
                        <a:lnSpc>
                          <a:spcPct val="100000"/>
                        </a:lnSpc>
                        <a:spcBef>
                          <a:spcPts val="0"/>
                        </a:spcBef>
                        <a:spcAft>
                          <a:spcPts val="0"/>
                        </a:spcAft>
                      </a:pPr>
                      <a:r>
                        <a:rPr lang="en-US" sz="1100" kern="1200">
                          <a:solidFill>
                            <a:schemeClr val="tx2"/>
                          </a:solidFill>
                          <a:effectLst/>
                          <a:latin typeface="+mn-lt"/>
                          <a:ea typeface="+mn-ea"/>
                          <a:cs typeface="+mn-cs"/>
                        </a:rPr>
                        <a:t>Community organizer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pPr>
                      <a:r>
                        <a:rPr lang="en-US" sz="1100" kern="1200" dirty="0">
                          <a:solidFill>
                            <a:schemeClr val="tx2"/>
                          </a:solidFill>
                          <a:effectLst/>
                          <a:latin typeface="+mn-lt"/>
                          <a:ea typeface="+mn-ea"/>
                          <a:cs typeface="+mn-cs"/>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16.9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06375" marR="206375" algn="ctr">
                        <a:lnSpc>
                          <a:spcPct val="100000"/>
                        </a:lnSpc>
                        <a:spcBef>
                          <a:spcPts val="0"/>
                        </a:spcBef>
                        <a:spcAft>
                          <a:spcPts val="0"/>
                        </a:spcAft>
                      </a:pPr>
                      <a:r>
                        <a:rPr lang="en-US" sz="1100" kern="1200" dirty="0">
                          <a:solidFill>
                            <a:schemeClr val="tx2"/>
                          </a:solidFill>
                          <a:effectLst/>
                          <a:latin typeface="+mn-lt"/>
                          <a:ea typeface="+mn-ea"/>
                          <a:cs typeface="+mn-cs"/>
                        </a:rPr>
                        <a:t>22.8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25.7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1445" algn="ctr">
                        <a:lnSpc>
                          <a:spcPct val="100000"/>
                        </a:lnSpc>
                        <a:spcBef>
                          <a:spcPts val="0"/>
                        </a:spcBef>
                        <a:spcAft>
                          <a:spcPts val="0"/>
                        </a:spcAft>
                      </a:pPr>
                      <a:r>
                        <a:rPr lang="en-US" sz="1100" kern="1200" dirty="0">
                          <a:solidFill>
                            <a:schemeClr val="tx2"/>
                          </a:solidFill>
                          <a:effectLst/>
                          <a:latin typeface="+mn-lt"/>
                          <a:ea typeface="+mn-ea"/>
                          <a:cs typeface="+mn-cs"/>
                        </a:rPr>
                        <a:t>25.0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7005" marR="155575" algn="ctr">
                        <a:lnSpc>
                          <a:spcPct val="100000"/>
                        </a:lnSpc>
                        <a:spcBef>
                          <a:spcPts val="0"/>
                        </a:spcBef>
                        <a:spcAft>
                          <a:spcPts val="0"/>
                        </a:spcAf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6840" marR="97155" algn="ctr">
                        <a:lnSpc>
                          <a:spcPct val="100000"/>
                        </a:lnSpc>
                        <a:spcBef>
                          <a:spcPts val="0"/>
                        </a:spcBef>
                        <a:spcAft>
                          <a:spcPts val="0"/>
                        </a:spcAft>
                      </a:pPr>
                      <a:r>
                        <a:rPr lang="en-US" sz="1100" kern="1200">
                          <a:solidFill>
                            <a:schemeClr val="tx2"/>
                          </a:solidFill>
                          <a:effectLst/>
                          <a:latin typeface="+mn-lt"/>
                          <a:ea typeface="+mn-ea"/>
                          <a:cs typeface="+mn-cs"/>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6520" marR="18415" algn="ctr">
                        <a:lnSpc>
                          <a:spcPct val="100000"/>
                        </a:lnSpc>
                        <a:spcBef>
                          <a:spcPts val="0"/>
                        </a:spcBef>
                        <a:spcAft>
                          <a:spcPts val="0"/>
                        </a:spcAft>
                      </a:pPr>
                      <a:r>
                        <a:rPr lang="en-US" sz="1100" kern="1200" dirty="0">
                          <a:solidFill>
                            <a:schemeClr val="tx2"/>
                          </a:solidFill>
                          <a:effectLst/>
                          <a:latin typeface="+mn-lt"/>
                          <a:ea typeface="+mn-ea"/>
                          <a:cs typeface="+mn-cs"/>
                        </a:rPr>
                        <a:t>3.45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53405"/>
                  </a:ext>
                </a:extLst>
              </a:tr>
              <a:tr h="104034">
                <a:tc>
                  <a:txBody>
                    <a:bodyPr/>
                    <a:lstStyle/>
                    <a:p>
                      <a:pPr marL="31750" marR="0" algn="l">
                        <a:lnSpc>
                          <a:spcPct val="100000"/>
                        </a:lnSpc>
                        <a:spcBef>
                          <a:spcPts val="0"/>
                        </a:spcBef>
                        <a:spcAft>
                          <a:spcPts val="0"/>
                        </a:spcAft>
                        <a:tabLst>
                          <a:tab pos="1490980" algn="r"/>
                        </a:tabLst>
                      </a:pPr>
                      <a:r>
                        <a:rPr lang="en-US" sz="1100" kern="1200" dirty="0">
                          <a:solidFill>
                            <a:schemeClr val="tx2"/>
                          </a:solidFill>
                          <a:effectLst/>
                          <a:latin typeface="+mn-lt"/>
                          <a:ea typeface="+mn-ea"/>
                          <a:cs typeface="+mn-cs"/>
                        </a:rPr>
                        <a:t>Nurturer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490980" algn="r"/>
                        </a:tabLst>
                      </a:pPr>
                      <a:r>
                        <a:rPr lang="en-US" sz="1100" kern="120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06375" marR="206375" algn="ctr">
                        <a:lnSpc>
                          <a:spcPct val="100000"/>
                        </a:lnSpc>
                        <a:spcBef>
                          <a:spcPts val="0"/>
                        </a:spcBef>
                        <a:spcAft>
                          <a:spcPts val="0"/>
                        </a:spcAft>
                      </a:pPr>
                      <a:r>
                        <a:rPr lang="en-US" sz="1100" kern="1200" dirty="0">
                          <a:solidFill>
                            <a:schemeClr val="tx2"/>
                          </a:solidFill>
                          <a:effectLst/>
                          <a:latin typeface="+mn-lt"/>
                          <a:ea typeface="+mn-ea"/>
                          <a:cs typeface="+mn-cs"/>
                        </a:rPr>
                        <a:t>16.9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30.1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1445" algn="ctr">
                        <a:lnSpc>
                          <a:spcPct val="100000"/>
                        </a:lnSpc>
                        <a:spcBef>
                          <a:spcPts val="0"/>
                        </a:spcBef>
                        <a:spcAft>
                          <a:spcPts val="0"/>
                        </a:spcAft>
                      </a:pPr>
                      <a:r>
                        <a:rPr lang="en-US" sz="1100" kern="1200" dirty="0">
                          <a:solidFill>
                            <a:schemeClr val="tx2"/>
                          </a:solidFill>
                          <a:effectLst/>
                          <a:latin typeface="+mn-lt"/>
                          <a:ea typeface="+mn-ea"/>
                          <a:cs typeface="+mn-cs"/>
                        </a:rPr>
                        <a:t>50.0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6370" marR="155575" algn="ctr">
                        <a:lnSpc>
                          <a:spcPct val="100000"/>
                        </a:lnSpc>
                        <a:spcBef>
                          <a:spcPts val="0"/>
                        </a:spcBef>
                        <a:spcAft>
                          <a:spcPts val="0"/>
                        </a:spcAf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6840" marR="97155" algn="ctr">
                        <a:lnSpc>
                          <a:spcPct val="100000"/>
                        </a:lnSpc>
                        <a:spcBef>
                          <a:spcPts val="0"/>
                        </a:spcBef>
                        <a:spcAft>
                          <a:spcPts val="0"/>
                        </a:spcAft>
                      </a:pPr>
                      <a:r>
                        <a:rPr lang="en-US" sz="1100" kern="120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6520" marR="18415" algn="ctr">
                        <a:lnSpc>
                          <a:spcPct val="100000"/>
                        </a:lnSpc>
                        <a:spcBef>
                          <a:spcPts val="0"/>
                        </a:spcBef>
                        <a:spcAft>
                          <a:spcPts val="0"/>
                        </a:spcAft>
                      </a:pPr>
                      <a:r>
                        <a:rPr lang="en-US" sz="1100" kern="1200">
                          <a:solidFill>
                            <a:schemeClr val="tx2"/>
                          </a:solidFill>
                          <a:effectLst/>
                          <a:latin typeface="+mn-lt"/>
                          <a:ea typeface="+mn-ea"/>
                          <a:cs typeface="+mn-cs"/>
                        </a:rPr>
                        <a:t>4.26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3080138"/>
                  </a:ext>
                </a:extLst>
              </a:tr>
              <a:tr h="181923">
                <a:tc>
                  <a:txBody>
                    <a:bodyPr/>
                    <a:lstStyle/>
                    <a:p>
                      <a:pPr marL="31750" marR="0" algn="l">
                        <a:lnSpc>
                          <a:spcPct val="100000"/>
                        </a:lnSpc>
                        <a:spcBef>
                          <a:spcPts val="0"/>
                        </a:spcBef>
                        <a:spcAft>
                          <a:spcPts val="0"/>
                        </a:spcAft>
                        <a:tabLst>
                          <a:tab pos="1490980" algn="r"/>
                        </a:tabLst>
                      </a:pPr>
                      <a:r>
                        <a:rPr lang="en-US" sz="1100" kern="1200">
                          <a:solidFill>
                            <a:schemeClr val="tx2"/>
                          </a:solidFill>
                          <a:effectLst/>
                          <a:latin typeface="+mn-lt"/>
                          <a:ea typeface="+mn-ea"/>
                          <a:cs typeface="+mn-cs"/>
                        </a:rPr>
                        <a:t>Servant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490980" algn="r"/>
                        </a:tabLst>
                      </a:pPr>
                      <a:r>
                        <a:rPr lang="en-US" sz="1100" kern="120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06375" marR="206375" algn="ctr">
                        <a:lnSpc>
                          <a:spcPct val="100000"/>
                        </a:lnSpc>
                        <a:spcBef>
                          <a:spcPts val="0"/>
                        </a:spcBef>
                        <a:spcAft>
                          <a:spcPts val="0"/>
                        </a:spcAft>
                      </a:pPr>
                      <a:r>
                        <a:rPr lang="en-US" sz="1100" kern="1200" dirty="0">
                          <a:solidFill>
                            <a:schemeClr val="tx2"/>
                          </a:solidFill>
                          <a:effectLst/>
                          <a:latin typeface="+mn-lt"/>
                          <a:ea typeface="+mn-ea"/>
                          <a:cs typeface="+mn-cs"/>
                        </a:rPr>
                        <a:t>5.1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25.7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1445" algn="ctr">
                        <a:lnSpc>
                          <a:spcPct val="100000"/>
                        </a:lnSpc>
                        <a:spcBef>
                          <a:spcPts val="0"/>
                        </a:spcBef>
                        <a:spcAft>
                          <a:spcPts val="0"/>
                        </a:spcAft>
                      </a:pPr>
                      <a:r>
                        <a:rPr lang="en-US" sz="1100" kern="1200" dirty="0">
                          <a:solidFill>
                            <a:schemeClr val="tx2"/>
                          </a:solidFill>
                          <a:effectLst/>
                          <a:latin typeface="+mn-lt"/>
                          <a:ea typeface="+mn-ea"/>
                          <a:cs typeface="+mn-cs"/>
                        </a:rPr>
                        <a:t>66.2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6370" marR="155575" algn="ctr">
                        <a:lnSpc>
                          <a:spcPct val="100000"/>
                        </a:lnSpc>
                        <a:spcBef>
                          <a:spcPts val="0"/>
                        </a:spcBef>
                        <a:spcAft>
                          <a:spcPts val="0"/>
                        </a:spcAft>
                      </a:pPr>
                      <a:r>
                        <a:rPr lang="en-US" sz="1100" kern="120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6840" marR="97155" algn="ctr">
                        <a:lnSpc>
                          <a:spcPct val="100000"/>
                        </a:lnSpc>
                        <a:spcBef>
                          <a:spcPts val="0"/>
                        </a:spcBef>
                        <a:spcAft>
                          <a:spcPts val="0"/>
                        </a:spcAf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6520" marR="18415" algn="ctr">
                        <a:lnSpc>
                          <a:spcPct val="100000"/>
                        </a:lnSpc>
                        <a:spcBef>
                          <a:spcPts val="0"/>
                        </a:spcBef>
                        <a:spcAft>
                          <a:spcPts val="0"/>
                        </a:spcAft>
                      </a:pPr>
                      <a:r>
                        <a:rPr lang="en-US" sz="1100" kern="1200">
                          <a:solidFill>
                            <a:schemeClr val="tx2"/>
                          </a:solidFill>
                          <a:effectLst/>
                          <a:latin typeface="+mn-lt"/>
                          <a:ea typeface="+mn-ea"/>
                          <a:cs typeface="+mn-cs"/>
                        </a:rPr>
                        <a:t>4.54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4900594"/>
                  </a:ext>
                </a:extLst>
              </a:tr>
              <a:tr h="181923">
                <a:tc>
                  <a:txBody>
                    <a:bodyPr/>
                    <a:lstStyle/>
                    <a:p>
                      <a:pPr marL="31750" marR="0" algn="l">
                        <a:lnSpc>
                          <a:spcPct val="100000"/>
                        </a:lnSpc>
                        <a:spcBef>
                          <a:spcPts val="0"/>
                        </a:spcBef>
                        <a:spcAft>
                          <a:spcPts val="0"/>
                        </a:spcAft>
                        <a:tabLst>
                          <a:tab pos="1314450" algn="l"/>
                        </a:tabLst>
                      </a:pPr>
                      <a:r>
                        <a:rPr lang="en-US" sz="1100" kern="1200">
                          <a:solidFill>
                            <a:schemeClr val="tx2"/>
                          </a:solidFill>
                          <a:effectLst/>
                          <a:latin typeface="+mn-lt"/>
                          <a:ea typeface="+mn-ea"/>
                          <a:cs typeface="+mn-cs"/>
                        </a:rPr>
                        <a:t>Counselor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314450" algn="l"/>
                        </a:tabLst>
                      </a:pPr>
                      <a:r>
                        <a:rPr lang="en-US" sz="1100" kern="120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06375" marR="206375" algn="ctr">
                        <a:lnSpc>
                          <a:spcPct val="100000"/>
                        </a:lnSpc>
                        <a:spcBef>
                          <a:spcPts val="0"/>
                        </a:spcBef>
                        <a:spcAft>
                          <a:spcPts val="0"/>
                        </a:spcAft>
                      </a:pPr>
                      <a:r>
                        <a:rPr lang="en-US" sz="1100" kern="1200" dirty="0">
                          <a:solidFill>
                            <a:schemeClr val="tx2"/>
                          </a:solidFill>
                          <a:effectLst/>
                          <a:latin typeface="+mn-lt"/>
                          <a:ea typeface="+mn-ea"/>
                          <a:cs typeface="+mn-cs"/>
                        </a:rPr>
                        <a:t>19.3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38.5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1445" algn="ctr">
                        <a:lnSpc>
                          <a:spcPct val="100000"/>
                        </a:lnSpc>
                        <a:spcBef>
                          <a:spcPts val="0"/>
                        </a:spcBef>
                        <a:spcAft>
                          <a:spcPts val="0"/>
                        </a:spcAft>
                      </a:pPr>
                      <a:r>
                        <a:rPr lang="en-US" sz="1100" kern="1200" dirty="0">
                          <a:solidFill>
                            <a:schemeClr val="tx2"/>
                          </a:solidFill>
                          <a:effectLst/>
                          <a:latin typeface="+mn-lt"/>
                          <a:ea typeface="+mn-ea"/>
                          <a:cs typeface="+mn-cs"/>
                        </a:rPr>
                        <a:t>33.3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6370" marR="155575" algn="ctr">
                        <a:lnSpc>
                          <a:spcPct val="100000"/>
                        </a:lnSpc>
                        <a:spcBef>
                          <a:spcPts val="0"/>
                        </a:spcBef>
                        <a:spcAft>
                          <a:spcPts val="0"/>
                        </a:spcAf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6840" marR="97155" algn="ctr">
                        <a:lnSpc>
                          <a:spcPct val="100000"/>
                        </a:lnSpc>
                        <a:spcBef>
                          <a:spcPts val="0"/>
                        </a:spcBef>
                        <a:spcAft>
                          <a:spcPts val="0"/>
                        </a:spcAft>
                      </a:pPr>
                      <a:r>
                        <a:rPr lang="en-US" sz="1100" kern="1200" dirty="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6520" marR="18415" algn="ctr">
                        <a:lnSpc>
                          <a:spcPct val="100000"/>
                        </a:lnSpc>
                        <a:spcBef>
                          <a:spcPts val="0"/>
                        </a:spcBef>
                        <a:spcAft>
                          <a:spcPts val="0"/>
                        </a:spcAft>
                      </a:pPr>
                      <a:r>
                        <a:rPr lang="en-US" sz="1100" kern="1200" dirty="0">
                          <a:solidFill>
                            <a:schemeClr val="tx2"/>
                          </a:solidFill>
                          <a:effectLst/>
                          <a:latin typeface="+mn-lt"/>
                          <a:ea typeface="+mn-ea"/>
                          <a:cs typeface="+mn-cs"/>
                        </a:rPr>
                        <a:t>3.97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0319747"/>
                  </a:ext>
                </a:extLst>
              </a:tr>
              <a:tr h="186915">
                <a:tc>
                  <a:txBody>
                    <a:bodyPr/>
                    <a:lstStyle/>
                    <a:p>
                      <a:pPr marL="31750" marR="0" algn="l">
                        <a:lnSpc>
                          <a:spcPct val="100000"/>
                        </a:lnSpc>
                        <a:spcBef>
                          <a:spcPts val="0"/>
                        </a:spcBef>
                        <a:spcAft>
                          <a:spcPts val="0"/>
                        </a:spcAft>
                        <a:tabLst>
                          <a:tab pos="1490980" algn="r"/>
                        </a:tabLst>
                      </a:pPr>
                      <a:r>
                        <a:rPr lang="en-US" sz="1100" kern="1200">
                          <a:solidFill>
                            <a:schemeClr val="tx2"/>
                          </a:solidFill>
                          <a:effectLst/>
                          <a:latin typeface="+mn-lt"/>
                          <a:ea typeface="+mn-ea"/>
                          <a:cs typeface="+mn-cs"/>
                        </a:rPr>
                        <a:t>Administrator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490980" algn="r"/>
                        </a:tabLst>
                      </a:pPr>
                      <a:r>
                        <a:rPr lang="en-US" sz="1100" kern="1200">
                          <a:solidFill>
                            <a:schemeClr val="tx2"/>
                          </a:solidFill>
                          <a:effectLst/>
                          <a:latin typeface="+mn-lt"/>
                          <a:ea typeface="+mn-ea"/>
                          <a:cs typeface="+mn-cs"/>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4155" marR="206375" algn="ctr">
                        <a:lnSpc>
                          <a:spcPct val="100000"/>
                        </a:lnSpc>
                        <a:spcBef>
                          <a:spcPts val="0"/>
                        </a:spcBef>
                        <a:spcAft>
                          <a:spcPts val="0"/>
                        </a:spcAft>
                      </a:pPr>
                      <a:r>
                        <a:rPr lang="en-US" sz="1100" kern="1200" dirty="0">
                          <a:solidFill>
                            <a:schemeClr val="tx2"/>
                          </a:solidFill>
                          <a:effectLst/>
                          <a:latin typeface="+mn-lt"/>
                          <a:ea typeface="+mn-ea"/>
                          <a:cs typeface="+mn-cs"/>
                        </a:rPr>
                        <a:t>15.9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29.7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0175" algn="ctr">
                        <a:lnSpc>
                          <a:spcPct val="100000"/>
                        </a:lnSpc>
                        <a:spcBef>
                          <a:spcPts val="0"/>
                        </a:spcBef>
                        <a:spcAft>
                          <a:spcPts val="0"/>
                        </a:spcAft>
                      </a:pPr>
                      <a:r>
                        <a:rPr lang="en-US" sz="1100" kern="1200" dirty="0">
                          <a:solidFill>
                            <a:schemeClr val="tx2"/>
                          </a:solidFill>
                          <a:effectLst/>
                          <a:latin typeface="+mn-lt"/>
                          <a:ea typeface="+mn-ea"/>
                          <a:cs typeface="+mn-cs"/>
                        </a:rPr>
                        <a:t>42.0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7005" marR="154940" algn="ctr">
                        <a:lnSpc>
                          <a:spcPct val="100000"/>
                        </a:lnSpc>
                        <a:spcBef>
                          <a:spcPts val="0"/>
                        </a:spcBef>
                        <a:spcAft>
                          <a:spcPts val="0"/>
                        </a:spcAft>
                      </a:pPr>
                      <a:r>
                        <a:rPr lang="en-US" sz="1100" kern="1200" dirty="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7475" marR="97155" algn="ctr">
                        <a:lnSpc>
                          <a:spcPct val="100000"/>
                        </a:lnSpc>
                        <a:spcBef>
                          <a:spcPts val="0"/>
                        </a:spcBef>
                        <a:spcAft>
                          <a:spcPts val="0"/>
                        </a:spcAft>
                      </a:pPr>
                      <a:r>
                        <a:rPr lang="en-US" sz="1100" kern="1200">
                          <a:solidFill>
                            <a:schemeClr val="tx2"/>
                          </a:solidFill>
                          <a:effectLst/>
                          <a:latin typeface="+mn-lt"/>
                          <a:ea typeface="+mn-ea"/>
                          <a:cs typeface="+mn-cs"/>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7155" marR="17780" algn="ctr">
                        <a:lnSpc>
                          <a:spcPct val="100000"/>
                        </a:lnSpc>
                        <a:spcBef>
                          <a:spcPts val="0"/>
                        </a:spcBef>
                        <a:spcAft>
                          <a:spcPts val="0"/>
                        </a:spcAft>
                      </a:pPr>
                      <a:r>
                        <a:rPr lang="en-US" sz="1100" kern="1200" dirty="0">
                          <a:solidFill>
                            <a:schemeClr val="tx2"/>
                          </a:solidFill>
                          <a:effectLst/>
                          <a:latin typeface="+mn-lt"/>
                          <a:ea typeface="+mn-ea"/>
                          <a:cs typeface="+mn-cs"/>
                        </a:rPr>
                        <a:t>4.07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2720191"/>
                  </a:ext>
                </a:extLst>
              </a:tr>
              <a:tr h="0">
                <a:tc>
                  <a:txBody>
                    <a:bodyPr/>
                    <a:lstStyle/>
                    <a:p>
                      <a:pPr marL="31750" marR="0" algn="l">
                        <a:lnSpc>
                          <a:spcPct val="100000"/>
                        </a:lnSpc>
                        <a:spcBef>
                          <a:spcPts val="0"/>
                        </a:spcBef>
                        <a:spcAft>
                          <a:spcPts val="0"/>
                        </a:spcAft>
                        <a:tabLst>
                          <a:tab pos="1490980" algn="r"/>
                        </a:tabLst>
                      </a:pPr>
                      <a:r>
                        <a:rPr lang="en-US" sz="1100" kern="1200">
                          <a:solidFill>
                            <a:schemeClr val="tx2"/>
                          </a:solidFill>
                          <a:effectLst/>
                          <a:latin typeface="+mn-lt"/>
                          <a:ea typeface="+mn-ea"/>
                          <a:cs typeface="+mn-cs"/>
                        </a:rPr>
                        <a:t>Proclaimer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490980" algn="r"/>
                        </a:tabLst>
                      </a:pPr>
                      <a:r>
                        <a:rPr lang="en-US" sz="1100" kern="1200" dirty="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2885" marR="206375" algn="ctr">
                        <a:lnSpc>
                          <a:spcPct val="100000"/>
                        </a:lnSpc>
                        <a:spcBef>
                          <a:spcPts val="0"/>
                        </a:spcBef>
                        <a:spcAft>
                          <a:spcPts val="0"/>
                        </a:spcAft>
                      </a:pPr>
                      <a:r>
                        <a:rPr lang="en-US" sz="1100" kern="1200" dirty="0">
                          <a:solidFill>
                            <a:schemeClr val="tx2"/>
                          </a:solidFill>
                          <a:effectLst/>
                          <a:latin typeface="+mn-lt"/>
                          <a:ea typeface="+mn-ea"/>
                          <a:cs typeface="+mn-cs"/>
                        </a:rPr>
                        <a:t>21.2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33.6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0810" algn="ctr">
                        <a:lnSpc>
                          <a:spcPct val="100000"/>
                        </a:lnSpc>
                        <a:spcBef>
                          <a:spcPts val="0"/>
                        </a:spcBef>
                        <a:spcAft>
                          <a:spcPts val="0"/>
                        </a:spcAft>
                      </a:pPr>
                      <a:r>
                        <a:rPr lang="en-US" sz="1100" kern="1200" dirty="0">
                          <a:solidFill>
                            <a:schemeClr val="tx2"/>
                          </a:solidFill>
                          <a:effectLst/>
                          <a:latin typeface="+mn-lt"/>
                          <a:ea typeface="+mn-ea"/>
                          <a:cs typeface="+mn-cs"/>
                        </a:rPr>
                        <a:t>27.7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7005" marR="154940" algn="ctr">
                        <a:lnSpc>
                          <a:spcPct val="100000"/>
                        </a:lnSpc>
                        <a:spcBef>
                          <a:spcPts val="0"/>
                        </a:spcBef>
                        <a:spcAft>
                          <a:spcPts val="0"/>
                        </a:spcAft>
                      </a:pPr>
                      <a:r>
                        <a:rPr lang="en-US" sz="1100" kern="1200" dirty="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7475" marR="97155" algn="ctr">
                        <a:lnSpc>
                          <a:spcPct val="100000"/>
                        </a:lnSpc>
                        <a:spcBef>
                          <a:spcPts val="0"/>
                        </a:spcBef>
                        <a:spcAft>
                          <a:spcPts val="0"/>
                        </a:spcAft>
                      </a:pPr>
                      <a:r>
                        <a:rPr lang="en-US" sz="1100" kern="1200" dirty="0">
                          <a:solidFill>
                            <a:schemeClr val="tx2"/>
                          </a:solidFill>
                          <a:effectLst/>
                          <a:latin typeface="+mn-lt"/>
                          <a:ea typeface="+mn-ea"/>
                          <a:cs typeface="+mn-cs"/>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7155" marR="18415" algn="ctr">
                        <a:lnSpc>
                          <a:spcPct val="100000"/>
                        </a:lnSpc>
                        <a:spcBef>
                          <a:spcPts val="0"/>
                        </a:spcBef>
                        <a:spcAft>
                          <a:spcPts val="0"/>
                        </a:spcAft>
                      </a:pPr>
                      <a:r>
                        <a:rPr lang="en-US" sz="1100" kern="1200" dirty="0">
                          <a:solidFill>
                            <a:schemeClr val="tx2"/>
                          </a:solidFill>
                          <a:effectLst/>
                          <a:latin typeface="+mn-lt"/>
                          <a:ea typeface="+mn-ea"/>
                          <a:cs typeface="+mn-cs"/>
                        </a:rPr>
                        <a:t>3.75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0660270"/>
                  </a:ext>
                </a:extLst>
              </a:tr>
              <a:tr h="165385">
                <a:tc>
                  <a:txBody>
                    <a:bodyPr/>
                    <a:lstStyle/>
                    <a:p>
                      <a:pPr marL="31750" marR="0" algn="l">
                        <a:lnSpc>
                          <a:spcPct val="100000"/>
                        </a:lnSpc>
                        <a:spcBef>
                          <a:spcPts val="0"/>
                        </a:spcBef>
                        <a:spcAft>
                          <a:spcPts val="0"/>
                        </a:spcAft>
                        <a:tabLst>
                          <a:tab pos="1490980" algn="r"/>
                        </a:tabLst>
                      </a:pPr>
                      <a:r>
                        <a:rPr lang="en-US" sz="1100" kern="1200">
                          <a:solidFill>
                            <a:schemeClr val="tx2"/>
                          </a:solidFill>
                          <a:effectLst/>
                          <a:latin typeface="+mn-lt"/>
                          <a:ea typeface="+mn-ea"/>
                          <a:cs typeface="+mn-cs"/>
                        </a:rPr>
                        <a:t>Leader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0" marR="0" algn="ctr">
                        <a:lnSpc>
                          <a:spcPct val="100000"/>
                        </a:lnSpc>
                        <a:spcBef>
                          <a:spcPts val="0"/>
                        </a:spcBef>
                        <a:spcAft>
                          <a:spcPts val="0"/>
                        </a:spcAft>
                        <a:tabLst>
                          <a:tab pos="1490980" algn="r"/>
                        </a:tabLs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solidFill>
                            <a:schemeClr val="tx2"/>
                          </a:solidFill>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2885" marR="206375" algn="ctr">
                        <a:lnSpc>
                          <a:spcPct val="100000"/>
                        </a:lnSpc>
                        <a:spcBef>
                          <a:spcPts val="0"/>
                        </a:spcBef>
                        <a:spcAft>
                          <a:spcPts val="0"/>
                        </a:spcAft>
                      </a:pPr>
                      <a:r>
                        <a:rPr lang="en-US" sz="1100" kern="1200" dirty="0">
                          <a:solidFill>
                            <a:schemeClr val="tx2"/>
                          </a:solidFill>
                          <a:effectLst/>
                          <a:latin typeface="+mn-lt"/>
                          <a:ea typeface="+mn-ea"/>
                          <a:cs typeface="+mn-cs"/>
                        </a:rPr>
                        <a:t>13.0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solidFill>
                            <a:schemeClr val="tx2"/>
                          </a:solidFill>
                        </a:rPr>
                        <a:t>20.3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31445" marR="130810" algn="ctr">
                        <a:lnSpc>
                          <a:spcPct val="100000"/>
                        </a:lnSpc>
                        <a:spcBef>
                          <a:spcPts val="0"/>
                        </a:spcBef>
                        <a:spcAft>
                          <a:spcPts val="0"/>
                        </a:spcAft>
                      </a:pPr>
                      <a:r>
                        <a:rPr lang="en-US" sz="1100" kern="1200" dirty="0">
                          <a:solidFill>
                            <a:schemeClr val="tx2"/>
                          </a:solidFill>
                          <a:effectLst/>
                          <a:latin typeface="+mn-lt"/>
                          <a:ea typeface="+mn-ea"/>
                          <a:cs typeface="+mn-cs"/>
                        </a:rPr>
                        <a:t>64.5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7005" marR="154940" algn="ctr">
                        <a:lnSpc>
                          <a:spcPct val="100000"/>
                        </a:lnSpc>
                        <a:spcBef>
                          <a:spcPts val="0"/>
                        </a:spcBef>
                        <a:spcAft>
                          <a:spcPts val="0"/>
                        </a:spcAft>
                      </a:pPr>
                      <a:r>
                        <a:rPr lang="en-US" sz="1100" kern="1200" dirty="0">
                          <a:solidFill>
                            <a:schemeClr val="tx2"/>
                          </a:solidFill>
                          <a:effectLst/>
                          <a:latin typeface="+mn-lt"/>
                          <a:ea typeface="+mn-ea"/>
                          <a:cs typeface="+mn-cs"/>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7475" marR="97155" algn="ctr">
                        <a:lnSpc>
                          <a:spcPct val="100000"/>
                        </a:lnSpc>
                        <a:spcBef>
                          <a:spcPts val="0"/>
                        </a:spcBef>
                        <a:spcAft>
                          <a:spcPts val="0"/>
                        </a:spcAft>
                      </a:pPr>
                      <a:r>
                        <a:rPr lang="en-US" sz="1100" kern="1200" dirty="0">
                          <a:solidFill>
                            <a:schemeClr val="tx2"/>
                          </a:solidFill>
                          <a:effectLst/>
                          <a:latin typeface="+mn-lt"/>
                          <a:ea typeface="+mn-ea"/>
                          <a:cs typeface="+mn-cs"/>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7155" marR="18415" algn="ctr">
                        <a:lnSpc>
                          <a:spcPct val="100000"/>
                        </a:lnSpc>
                        <a:spcBef>
                          <a:spcPts val="0"/>
                        </a:spcBef>
                        <a:spcAft>
                          <a:spcPts val="0"/>
                        </a:spcAft>
                      </a:pPr>
                      <a:r>
                        <a:rPr lang="en-US" sz="1100" kern="1200" dirty="0">
                          <a:solidFill>
                            <a:schemeClr val="tx2"/>
                          </a:solidFill>
                          <a:effectLst/>
                          <a:latin typeface="+mn-lt"/>
                          <a:ea typeface="+mn-ea"/>
                          <a:cs typeface="+mn-cs"/>
                        </a:rPr>
                        <a:t>4.49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1484921"/>
                  </a:ext>
                </a:extLst>
              </a:tr>
            </a:tbl>
          </a:graphicData>
        </a:graphic>
      </p:graphicFrame>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673749655"/>
              </p:ext>
            </p:extLst>
          </p:nvPr>
        </p:nvGraphicFramePr>
        <p:xfrm>
          <a:off x="685800" y="1558385"/>
          <a:ext cx="7772402" cy="1341120"/>
        </p:xfrm>
        <a:graphic>
          <a:graphicData uri="http://schemas.openxmlformats.org/drawingml/2006/table">
            <a:tbl>
              <a:tblPr firstRow="1" bandRow="1">
                <a:tableStyleId>{5C22544A-7EE6-4342-B048-85BDC9FD1C3A}</a:tableStyleId>
              </a:tblPr>
              <a:tblGrid>
                <a:gridCol w="1096026">
                  <a:extLst>
                    <a:ext uri="{9D8B030D-6E8A-4147-A177-3AD203B41FA5}">
                      <a16:colId xmlns:a16="http://schemas.microsoft.com/office/drawing/2014/main" val="860774382"/>
                    </a:ext>
                  </a:extLst>
                </a:gridCol>
                <a:gridCol w="834547">
                  <a:extLst>
                    <a:ext uri="{9D8B030D-6E8A-4147-A177-3AD203B41FA5}">
                      <a16:colId xmlns:a16="http://schemas.microsoft.com/office/drawing/2014/main" val="772367425"/>
                    </a:ext>
                  </a:extLst>
                </a:gridCol>
                <a:gridCol w="834547">
                  <a:extLst>
                    <a:ext uri="{9D8B030D-6E8A-4147-A177-3AD203B41FA5}">
                      <a16:colId xmlns:a16="http://schemas.microsoft.com/office/drawing/2014/main" val="1815950754"/>
                    </a:ext>
                  </a:extLst>
                </a:gridCol>
                <a:gridCol w="834547">
                  <a:extLst>
                    <a:ext uri="{9D8B030D-6E8A-4147-A177-3AD203B41FA5}">
                      <a16:colId xmlns:a16="http://schemas.microsoft.com/office/drawing/2014/main" val="1289636647"/>
                    </a:ext>
                  </a:extLst>
                </a:gridCol>
                <a:gridCol w="834547">
                  <a:extLst>
                    <a:ext uri="{9D8B030D-6E8A-4147-A177-3AD203B41FA5}">
                      <a16:colId xmlns:a16="http://schemas.microsoft.com/office/drawing/2014/main" val="3264786240"/>
                    </a:ext>
                  </a:extLst>
                </a:gridCol>
                <a:gridCol w="834547">
                  <a:extLst>
                    <a:ext uri="{9D8B030D-6E8A-4147-A177-3AD203B41FA5}">
                      <a16:colId xmlns:a16="http://schemas.microsoft.com/office/drawing/2014/main" val="3117935295"/>
                    </a:ext>
                  </a:extLst>
                </a:gridCol>
                <a:gridCol w="834547">
                  <a:extLst>
                    <a:ext uri="{9D8B030D-6E8A-4147-A177-3AD203B41FA5}">
                      <a16:colId xmlns:a16="http://schemas.microsoft.com/office/drawing/2014/main" val="3550110286"/>
                    </a:ext>
                  </a:extLst>
                </a:gridCol>
                <a:gridCol w="834547">
                  <a:extLst>
                    <a:ext uri="{9D8B030D-6E8A-4147-A177-3AD203B41FA5}">
                      <a16:colId xmlns:a16="http://schemas.microsoft.com/office/drawing/2014/main" val="2699863783"/>
                    </a:ext>
                  </a:extLst>
                </a:gridCol>
                <a:gridCol w="834547">
                  <a:extLst>
                    <a:ext uri="{9D8B030D-6E8A-4147-A177-3AD203B41FA5}">
                      <a16:colId xmlns:a16="http://schemas.microsoft.com/office/drawing/2014/main" val="200554133"/>
                    </a:ext>
                  </a:extLst>
                </a:gridCol>
              </a:tblGrid>
              <a:tr h="303483">
                <a:tc>
                  <a:txBody>
                    <a:bodyPr/>
                    <a:lstStyle/>
                    <a:p>
                      <a:pPr algn="ctr"/>
                      <a:endParaRPr lang="en-US" sz="1100" b="1"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u="sng" dirty="0">
                          <a:solidFill>
                            <a:schemeClr val="tx2"/>
                          </a:solidFill>
                        </a:rPr>
                        <a:t>Not true at all</a:t>
                      </a:r>
                      <a:br>
                        <a:rPr lang="en-US" sz="1100" b="1" u="sng" dirty="0">
                          <a:solidFill>
                            <a:schemeClr val="tx2"/>
                          </a:solidFill>
                        </a:rPr>
                      </a:br>
                      <a:r>
                        <a:rPr lang="en-US" sz="1100" b="1" i="0" u="none" dirty="0">
                          <a:solidFill>
                            <a:schemeClr val="tx2"/>
                          </a:solidFill>
                        </a:rPr>
                        <a:t>1</a:t>
                      </a:r>
                      <a:endParaRPr lang="en-US" sz="1100" b="1" u="sng"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2"/>
                          </a:solidFill>
                        </a:rPr>
                        <a:t>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2"/>
                          </a:solidFill>
                        </a:rPr>
                        <a:t>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2"/>
                          </a:solidFill>
                        </a:rPr>
                        <a:t>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u="sng" dirty="0">
                          <a:solidFill>
                            <a:schemeClr val="tx2"/>
                          </a:solidFill>
                        </a:rPr>
                        <a:t>Very true</a:t>
                      </a:r>
                      <a:br>
                        <a:rPr lang="en-US" sz="1100" b="1" u="sng" dirty="0">
                          <a:solidFill>
                            <a:schemeClr val="tx2"/>
                          </a:solidFill>
                        </a:rPr>
                      </a:br>
                      <a:r>
                        <a:rPr lang="en-US" sz="1100" b="1" u="none" dirty="0">
                          <a:solidFill>
                            <a:schemeClr val="tx2"/>
                          </a:solidFill>
                        </a:rPr>
                        <a:t>5</a:t>
                      </a:r>
                      <a:endParaRPr lang="en-US" sz="1100" b="1" u="sng"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2"/>
                          </a:solidFill>
                        </a:rPr>
                        <a:t>Not</a:t>
                      </a:r>
                      <a:br>
                        <a:rPr lang="en-US" sz="1100" b="1" dirty="0">
                          <a:solidFill>
                            <a:schemeClr val="tx2"/>
                          </a:solidFill>
                        </a:rPr>
                      </a:br>
                      <a:r>
                        <a:rPr lang="en-US" sz="1100" b="1" u="sng" dirty="0">
                          <a:solidFill>
                            <a:schemeClr val="tx2"/>
                          </a:solidFill>
                        </a:rPr>
                        <a:t>sure</a:t>
                      </a:r>
                      <a:endParaRPr lang="en-US" sz="1100" b="1"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chemeClr val="tx2"/>
                          </a:solidFill>
                        </a:rPr>
                        <a:t>Not</a:t>
                      </a:r>
                      <a:br>
                        <a:rPr lang="en-US" sz="1100" b="1" dirty="0">
                          <a:solidFill>
                            <a:schemeClr val="tx2"/>
                          </a:solidFill>
                        </a:rPr>
                      </a:br>
                      <a:r>
                        <a:rPr lang="en-US" sz="1100" b="1" u="sng" dirty="0">
                          <a:solidFill>
                            <a:schemeClr val="tx2"/>
                          </a:solidFill>
                        </a:rPr>
                        <a:t>applicable</a:t>
                      </a:r>
                      <a:endParaRPr lang="en-US" sz="1100" b="1" dirty="0">
                        <a:solidFill>
                          <a:schemeClr val="tx2"/>
                        </a:solidFill>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u="sng" dirty="0">
                          <a:solidFill>
                            <a:schemeClr val="tx2"/>
                          </a:solidFill>
                        </a:rPr>
                        <a:t>Mean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7696462"/>
                  </a:ext>
                </a:extLst>
              </a:tr>
              <a:tr h="134482">
                <a:tc>
                  <a:txBody>
                    <a:bodyPr/>
                    <a:lstStyle/>
                    <a:p>
                      <a:r>
                        <a:rPr lang="en-US" sz="1100" dirty="0">
                          <a:solidFill>
                            <a:schemeClr val="tx2"/>
                          </a:solidFill>
                        </a:rPr>
                        <a:t>Personable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29.4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66.2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4.62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1486624"/>
                  </a:ext>
                </a:extLst>
              </a:tr>
              <a:tr h="134482">
                <a:tc>
                  <a:txBody>
                    <a:bodyPr/>
                    <a:lstStyle/>
                    <a:p>
                      <a:r>
                        <a:rPr lang="en-US" sz="1100" dirty="0">
                          <a:solidFill>
                            <a:schemeClr val="tx2"/>
                          </a:solidFill>
                        </a:rPr>
                        <a:t>Helpful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76.6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4.74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5719983"/>
                  </a:ext>
                </a:extLst>
              </a:tr>
              <a:tr h="134482">
                <a:tc>
                  <a:txBody>
                    <a:bodyPr/>
                    <a:lstStyle/>
                    <a:p>
                      <a:r>
                        <a:rPr lang="en-US" sz="1100" dirty="0">
                          <a:solidFill>
                            <a:schemeClr val="tx2"/>
                          </a:solidFill>
                        </a:rPr>
                        <a:t>Directive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3.7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38.2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3.92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1120704"/>
                  </a:ext>
                </a:extLst>
              </a:tr>
              <a:tr h="134482">
                <a:tc>
                  <a:txBody>
                    <a:bodyPr/>
                    <a:lstStyle/>
                    <a:p>
                      <a:r>
                        <a:rPr lang="en-US" sz="1100" dirty="0">
                          <a:solidFill>
                            <a:schemeClr val="tx2"/>
                          </a:solidFill>
                        </a:rPr>
                        <a:t>Anxious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12.4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48.2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9.5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2.43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1362994"/>
                  </a:ext>
                </a:extLst>
              </a:tr>
              <a:tr h="134482">
                <a:tc>
                  <a:txBody>
                    <a:bodyPr/>
                    <a:lstStyle/>
                    <a:p>
                      <a:r>
                        <a:rPr lang="en-US" sz="1100" dirty="0">
                          <a:solidFill>
                            <a:schemeClr val="tx2"/>
                          </a:solidFill>
                        </a:rPr>
                        <a:t>Confused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63.0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30.4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0872917"/>
                  </a:ext>
                </a:extLst>
              </a:tr>
              <a:tr h="142840">
                <a:tc>
                  <a:txBody>
                    <a:bodyPr/>
                    <a:lstStyle/>
                    <a:p>
                      <a:r>
                        <a:rPr lang="en-US" sz="1100" dirty="0">
                          <a:solidFill>
                            <a:schemeClr val="tx2"/>
                          </a:solidFill>
                        </a:rPr>
                        <a:t>Goal-oriented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14.6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37.2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46.0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dirty="0">
                          <a:solidFill>
                            <a:schemeClr val="tx2"/>
                          </a:solidFill>
                        </a:rPr>
                        <a:t>4.29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78899935"/>
                  </a:ext>
                </a:extLst>
              </a:tr>
            </a:tbl>
          </a:graphicData>
        </a:graphic>
      </p:graphicFrame>
    </p:spTree>
    <p:extLst>
      <p:ext uri="{BB962C8B-B14F-4D97-AF65-F5344CB8AC3E}">
        <p14:creationId xmlns:p14="http://schemas.microsoft.com/office/powerpoint/2010/main" val="13498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842293"/>
            <a:ext cx="7772400" cy="409354"/>
          </a:xfrm>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799" y="1382232"/>
            <a:ext cx="7772400" cy="4580417"/>
          </a:xfrm>
        </p:spPr>
        <p:txBody>
          <a:bodyPr/>
          <a:lstStyle/>
          <a:p>
            <a:pPr lvl="2">
              <a:lnSpc>
                <a:spcPct val="100000"/>
              </a:lnSpc>
              <a:spcBef>
                <a:spcPts val="0"/>
              </a:spcBef>
              <a:spcAft>
                <a:spcPts val="0"/>
              </a:spcAft>
            </a:pPr>
            <a:r>
              <a:rPr lang="en-US" sz="1200" b="1"/>
              <a:t>22. In your call as a rostered minister, how important is each of the following to you?</a:t>
            </a: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b="1"/>
          </a:p>
          <a:p>
            <a:pPr lvl="2">
              <a:lnSpc>
                <a:spcPct val="100000"/>
              </a:lnSpc>
              <a:spcBef>
                <a:spcPts val="0"/>
              </a:spcBef>
              <a:spcAft>
                <a:spcPts val="0"/>
              </a:spcAft>
            </a:pPr>
            <a:endParaRPr lang="en-US" altLang="en-US" sz="1200"/>
          </a:p>
          <a:p>
            <a:pPr lvl="2">
              <a:lnSpc>
                <a:spcPct val="100000"/>
              </a:lnSpc>
              <a:spcBef>
                <a:spcPts val="0"/>
              </a:spcBef>
              <a:spcAft>
                <a:spcPts val="0"/>
              </a:spcAft>
            </a:pPr>
            <a:r>
              <a:rPr lang="en-US" sz="1200"/>
              <a:t> </a:t>
            </a:r>
          </a:p>
          <a:p>
            <a:pPr lvl="2">
              <a:lnSpc>
                <a:spcPct val="100000"/>
              </a:lnSpc>
              <a:spcBef>
                <a:spcPts val="0"/>
              </a:spcBef>
              <a:spcAft>
                <a:spcPts val="0"/>
              </a:spcAft>
            </a:pPr>
            <a:endParaRPr lang="en-US" sz="1200"/>
          </a:p>
          <a:p>
            <a:pPr lvl="2">
              <a:lnSpc>
                <a:spcPct val="100000"/>
              </a:lnSpc>
              <a:spcBef>
                <a:spcPts val="0"/>
              </a:spcBef>
              <a:spcAft>
                <a:spcPts val="0"/>
              </a:spcAft>
            </a:pPr>
            <a:endParaRPr lang="en-US" sz="1200"/>
          </a:p>
          <a:p>
            <a:pPr lvl="2">
              <a:lnSpc>
                <a:spcPct val="100000"/>
              </a:lnSpc>
              <a:spcBef>
                <a:spcPts val="0"/>
              </a:spcBef>
              <a:spcAft>
                <a:spcPts val="0"/>
              </a:spcAft>
            </a:pPr>
            <a:endParaRPr lang="en-US" sz="1200"/>
          </a:p>
          <a:p>
            <a:pPr lvl="2">
              <a:lnSpc>
                <a:spcPct val="100000"/>
              </a:lnSpc>
              <a:spcBef>
                <a:spcPts val="0"/>
              </a:spcBef>
              <a:spcAft>
                <a:spcPts val="0"/>
              </a:spcAft>
            </a:pPr>
            <a:endParaRPr lang="en-US" sz="1200"/>
          </a:p>
          <a:p>
            <a:pPr lvl="2">
              <a:lnSpc>
                <a:spcPct val="100000"/>
              </a:lnSpc>
              <a:spcBef>
                <a:spcPts val="0"/>
              </a:spcBef>
              <a:spcAft>
                <a:spcPts val="0"/>
              </a:spcAft>
            </a:pPr>
            <a:endParaRPr lang="en-US" sz="1200"/>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390832"/>
            <a:ext cx="7772400" cy="233982"/>
          </a:xfrm>
        </p:spPr>
        <p:txBody>
          <a:bodyPr/>
          <a:lstStyle/>
          <a:p>
            <a:r>
              <a:rPr lang="en-US"/>
              <a:t>Appendix B</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graphicFrame>
        <p:nvGraphicFramePr>
          <p:cNvPr id="4" name="Table 5">
            <a:extLst>
              <a:ext uri="{FF2B5EF4-FFF2-40B4-BE49-F238E27FC236}">
                <a16:creationId xmlns:a16="http://schemas.microsoft.com/office/drawing/2014/main" id="{9BB85EA6-7E2E-4A1E-BB77-F94E2C0B657E}"/>
              </a:ext>
            </a:extLst>
          </p:cNvPr>
          <p:cNvGraphicFramePr>
            <a:graphicFrameLocks noGrp="1"/>
          </p:cNvGraphicFramePr>
          <p:nvPr>
            <p:extLst>
              <p:ext uri="{D42A27DB-BD31-4B8C-83A1-F6EECF244321}">
                <p14:modId xmlns:p14="http://schemas.microsoft.com/office/powerpoint/2010/main" val="3223926588"/>
              </p:ext>
            </p:extLst>
          </p:nvPr>
        </p:nvGraphicFramePr>
        <p:xfrm>
          <a:off x="685799" y="1694331"/>
          <a:ext cx="7772400" cy="4354028"/>
        </p:xfrm>
        <a:graphic>
          <a:graphicData uri="http://schemas.openxmlformats.org/drawingml/2006/table">
            <a:tbl>
              <a:tblPr firstRow="1" bandRow="1">
                <a:tableStyleId>{5C22544A-7EE6-4342-B048-85BDC9FD1C3A}</a:tableStyleId>
              </a:tblPr>
              <a:tblGrid>
                <a:gridCol w="2340866">
                  <a:extLst>
                    <a:ext uri="{9D8B030D-6E8A-4147-A177-3AD203B41FA5}">
                      <a16:colId xmlns:a16="http://schemas.microsoft.com/office/drawing/2014/main" val="1151741945"/>
                    </a:ext>
                  </a:extLst>
                </a:gridCol>
                <a:gridCol w="1088136">
                  <a:extLst>
                    <a:ext uri="{9D8B030D-6E8A-4147-A177-3AD203B41FA5}">
                      <a16:colId xmlns:a16="http://schemas.microsoft.com/office/drawing/2014/main" val="2903373102"/>
                    </a:ext>
                  </a:extLst>
                </a:gridCol>
                <a:gridCol w="667512">
                  <a:extLst>
                    <a:ext uri="{9D8B030D-6E8A-4147-A177-3AD203B41FA5}">
                      <a16:colId xmlns:a16="http://schemas.microsoft.com/office/drawing/2014/main" val="3754288457"/>
                    </a:ext>
                  </a:extLst>
                </a:gridCol>
                <a:gridCol w="539496">
                  <a:extLst>
                    <a:ext uri="{9D8B030D-6E8A-4147-A177-3AD203B41FA5}">
                      <a16:colId xmlns:a16="http://schemas.microsoft.com/office/drawing/2014/main" val="3316276747"/>
                    </a:ext>
                  </a:extLst>
                </a:gridCol>
                <a:gridCol w="731520">
                  <a:extLst>
                    <a:ext uri="{9D8B030D-6E8A-4147-A177-3AD203B41FA5}">
                      <a16:colId xmlns:a16="http://schemas.microsoft.com/office/drawing/2014/main" val="3119299031"/>
                    </a:ext>
                  </a:extLst>
                </a:gridCol>
                <a:gridCol w="896112">
                  <a:extLst>
                    <a:ext uri="{9D8B030D-6E8A-4147-A177-3AD203B41FA5}">
                      <a16:colId xmlns:a16="http://schemas.microsoft.com/office/drawing/2014/main" val="1885324351"/>
                    </a:ext>
                  </a:extLst>
                </a:gridCol>
                <a:gridCol w="713232">
                  <a:extLst>
                    <a:ext uri="{9D8B030D-6E8A-4147-A177-3AD203B41FA5}">
                      <a16:colId xmlns:a16="http://schemas.microsoft.com/office/drawing/2014/main" val="4042337442"/>
                    </a:ext>
                  </a:extLst>
                </a:gridCol>
                <a:gridCol w="795526">
                  <a:extLst>
                    <a:ext uri="{9D8B030D-6E8A-4147-A177-3AD203B41FA5}">
                      <a16:colId xmlns:a16="http://schemas.microsoft.com/office/drawing/2014/main" val="2203779421"/>
                    </a:ext>
                  </a:extLst>
                </a:gridCol>
              </a:tblGrid>
              <a:tr h="393934">
                <a:tc>
                  <a:txBody>
                    <a:bodyPr/>
                    <a:lstStyle/>
                    <a:p>
                      <a:endParaRPr lang="en-US" dirty="0"/>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1 – Not important at all</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2</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3</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4</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5 – Very important</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sure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applicable</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45955025"/>
                  </a:ext>
                </a:extLst>
              </a:tr>
              <a:tr h="393934">
                <a:tc>
                  <a:txBody>
                    <a:bodyPr/>
                    <a:lstStyle/>
                    <a:p>
                      <a:pPr algn="l"/>
                      <a:r>
                        <a:rPr lang="en-US" sz="1000" kern="1200" dirty="0">
                          <a:solidFill>
                            <a:schemeClr val="tx2"/>
                          </a:solidFill>
                          <a:latin typeface="+mn-lt"/>
                          <a:ea typeface="+mn-ea"/>
                          <a:cs typeface="+mn-cs"/>
                        </a:rPr>
                        <a:t>a. Advocating for justice in parish and community</a:t>
                      </a:r>
                    </a:p>
                  </a:txBody>
                  <a:tcPr>
                    <a:lnT w="12700" cap="flat" cmpd="sng" algn="ctr">
                      <a:solidFill>
                        <a:schemeClr val="tx2"/>
                      </a:solidFill>
                      <a:prstDash val="solid"/>
                      <a:round/>
                      <a:headEnd type="none" w="med" len="med"/>
                      <a:tailEnd type="none" w="med" len="med"/>
                    </a:lnT>
                    <a:noFill/>
                  </a:tcPr>
                </a:tc>
                <a:tc>
                  <a:txBody>
                    <a:bodyPr/>
                    <a:lstStyle/>
                    <a:p>
                      <a:pPr marL="0" algn="ctr" defTabSz="914400" rtl="0" eaLnBrk="1" latinLnBrk="0" hangingPunct="1"/>
                      <a:r>
                        <a:rPr lang="en-US" sz="1000" kern="1200">
                          <a:solidFill>
                            <a:schemeClr val="tx2"/>
                          </a:solidFill>
                          <a:latin typeface="+mn-lt"/>
                          <a:ea typeface="+mn-ea"/>
                          <a:cs typeface="+mn-cs"/>
                        </a:rPr>
                        <a:t>2.2</a:t>
                      </a:r>
                    </a:p>
                  </a:txBody>
                  <a:tcPr anchor="ctr">
                    <a:lnT w="12700" cap="flat" cmpd="sng" algn="ctr">
                      <a:solidFill>
                        <a:schemeClr val="tx2"/>
                      </a:solidFill>
                      <a:prstDash val="solid"/>
                      <a:round/>
                      <a:headEnd type="none" w="med" len="med"/>
                      <a:tailEnd type="none" w="med" len="med"/>
                    </a:lnT>
                    <a:noFill/>
                  </a:tcPr>
                </a:tc>
                <a:tc>
                  <a:txBody>
                    <a:bodyPr/>
                    <a:lstStyle/>
                    <a:p>
                      <a:pPr marL="0" algn="ctr" defTabSz="914400" rtl="0" eaLnBrk="1" latinLnBrk="0" hangingPunct="1"/>
                      <a:r>
                        <a:rPr lang="en-US" sz="1000" kern="1200">
                          <a:solidFill>
                            <a:schemeClr val="tx2"/>
                          </a:solidFill>
                          <a:latin typeface="+mn-lt"/>
                          <a:ea typeface="+mn-ea"/>
                          <a:cs typeface="+mn-cs"/>
                        </a:rPr>
                        <a:t>3.7</a:t>
                      </a:r>
                    </a:p>
                  </a:txBody>
                  <a:tcPr anchor="ctr">
                    <a:lnT w="12700" cap="flat" cmpd="sng" algn="ctr">
                      <a:solidFill>
                        <a:schemeClr val="tx2"/>
                      </a:solidFill>
                      <a:prstDash val="solid"/>
                      <a:round/>
                      <a:headEnd type="none" w="med" len="med"/>
                      <a:tailEnd type="none" w="med" len="med"/>
                    </a:lnT>
                    <a:noFill/>
                  </a:tcPr>
                </a:tc>
                <a:tc>
                  <a:txBody>
                    <a:bodyPr/>
                    <a:lstStyle/>
                    <a:p>
                      <a:pPr marL="0" algn="ctr" defTabSz="914400" rtl="0" eaLnBrk="1" latinLnBrk="0" hangingPunct="1"/>
                      <a:r>
                        <a:rPr lang="en-US" sz="1000" kern="1200">
                          <a:solidFill>
                            <a:schemeClr val="tx2"/>
                          </a:solidFill>
                          <a:latin typeface="+mn-lt"/>
                          <a:ea typeface="+mn-ea"/>
                          <a:cs typeface="+mn-cs"/>
                        </a:rPr>
                        <a:t>16.2</a:t>
                      </a:r>
                    </a:p>
                  </a:txBody>
                  <a:tcPr anchor="ctr">
                    <a:lnT w="12700" cap="flat" cmpd="sng" algn="ctr">
                      <a:solidFill>
                        <a:schemeClr val="tx2"/>
                      </a:solidFill>
                      <a:prstDash val="solid"/>
                      <a:round/>
                      <a:headEnd type="none" w="med" len="med"/>
                      <a:tailEnd type="none" w="med" len="med"/>
                    </a:lnT>
                    <a:noFill/>
                  </a:tcPr>
                </a:tc>
                <a:tc>
                  <a:txBody>
                    <a:bodyPr/>
                    <a:lstStyle/>
                    <a:p>
                      <a:pPr marL="0" algn="ctr" defTabSz="914400" rtl="0" eaLnBrk="1" latinLnBrk="0" hangingPunct="1"/>
                      <a:r>
                        <a:rPr lang="en-US" sz="1000" kern="1200">
                          <a:solidFill>
                            <a:schemeClr val="tx2"/>
                          </a:solidFill>
                          <a:latin typeface="+mn-lt"/>
                          <a:ea typeface="+mn-ea"/>
                          <a:cs typeface="+mn-cs"/>
                        </a:rPr>
                        <a:t>29.4</a:t>
                      </a:r>
                    </a:p>
                  </a:txBody>
                  <a:tcPr anchor="ctr">
                    <a:lnT w="12700" cap="flat" cmpd="sng" algn="ctr">
                      <a:solidFill>
                        <a:schemeClr val="tx2"/>
                      </a:solidFill>
                      <a:prstDash val="solid"/>
                      <a:round/>
                      <a:headEnd type="none" w="med" len="med"/>
                      <a:tailEnd type="none" w="med" len="med"/>
                    </a:lnT>
                    <a:noFill/>
                  </a:tcPr>
                </a:tc>
                <a:tc>
                  <a:txBody>
                    <a:bodyPr/>
                    <a:lstStyle/>
                    <a:p>
                      <a:pPr marL="0" algn="ctr" defTabSz="914400" rtl="0" eaLnBrk="1" latinLnBrk="0" hangingPunct="1"/>
                      <a:r>
                        <a:rPr lang="en-US" sz="1000" kern="1200">
                          <a:solidFill>
                            <a:schemeClr val="tx2"/>
                          </a:solidFill>
                          <a:latin typeface="+mn-lt"/>
                          <a:ea typeface="+mn-ea"/>
                          <a:cs typeface="+mn-cs"/>
                        </a:rPr>
                        <a:t>46.3</a:t>
                      </a:r>
                    </a:p>
                  </a:txBody>
                  <a:tcPr anchor="ctr">
                    <a:lnT w="12700" cap="flat" cmpd="sng" algn="ctr">
                      <a:solidFill>
                        <a:schemeClr val="tx2"/>
                      </a:solidFill>
                      <a:prstDash val="solid"/>
                      <a:round/>
                      <a:headEnd type="none" w="med" len="med"/>
                      <a:tailEnd type="none" w="med" len="med"/>
                    </a:lnT>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lnT w="12700" cap="flat" cmpd="sng" algn="ctr">
                      <a:solidFill>
                        <a:schemeClr val="tx2"/>
                      </a:solidFill>
                      <a:prstDash val="solid"/>
                      <a:round/>
                      <a:headEnd type="none" w="med" len="med"/>
                      <a:tailEnd type="none" w="med" len="med"/>
                    </a:lnT>
                    <a:noFill/>
                  </a:tcPr>
                </a:tc>
                <a:tc>
                  <a:txBody>
                    <a:bodyPr/>
                    <a:lstStyle/>
                    <a:p>
                      <a:pPr marL="0" algn="ctr" defTabSz="914400" rtl="0" eaLnBrk="1" latinLnBrk="0" hangingPunct="1"/>
                      <a:r>
                        <a:rPr lang="en-US" sz="1000" kern="1200">
                          <a:solidFill>
                            <a:schemeClr val="tx2"/>
                          </a:solidFill>
                          <a:latin typeface="+mn-lt"/>
                          <a:ea typeface="+mn-ea"/>
                          <a:cs typeface="+mn-cs"/>
                        </a:rPr>
                        <a:t>2.2</a:t>
                      </a:r>
                    </a:p>
                  </a:txBody>
                  <a:tcPr anchor="ct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837605417"/>
                  </a:ext>
                </a:extLst>
              </a:tr>
              <a:tr h="393934">
                <a:tc>
                  <a:txBody>
                    <a:bodyPr/>
                    <a:lstStyle/>
                    <a:p>
                      <a:pPr marL="0" marR="128270" algn="l" defTabSz="914400" rtl="0" eaLnBrk="1" latinLnBrk="0" hangingPunct="1">
                        <a:lnSpc>
                          <a:spcPct val="100000"/>
                        </a:lnSpc>
                        <a:spcBef>
                          <a:spcPts val="0"/>
                        </a:spcBef>
                        <a:spcAft>
                          <a:spcPts val="0"/>
                        </a:spcAft>
                      </a:pPr>
                      <a:r>
                        <a:rPr lang="en-US" sz="1000" kern="1200">
                          <a:solidFill>
                            <a:schemeClr val="tx2"/>
                          </a:solidFill>
                          <a:latin typeface="+mn-lt"/>
                          <a:ea typeface="+mn-ea"/>
                          <a:cs typeface="+mn-cs"/>
                        </a:rPr>
                        <a:t>b. Seeing steady growth in membership and/or attendance</a:t>
                      </a:r>
                    </a:p>
                  </a:txBody>
                  <a:tcPr>
                    <a:noFill/>
                  </a:tcPr>
                </a:tc>
                <a:tc>
                  <a:txBody>
                    <a:bodyPr/>
                    <a:lstStyle/>
                    <a:p>
                      <a:pPr marL="0" algn="ctr" defTabSz="914400" rtl="0" eaLnBrk="1" latinLnBrk="0" hangingPunct="1"/>
                      <a:r>
                        <a:rPr lang="en-US" sz="1000" kern="1200" dirty="0">
                          <a:solidFill>
                            <a:schemeClr val="tx2"/>
                          </a:solidFill>
                          <a:latin typeface="+mn-lt"/>
                          <a:ea typeface="+mn-ea"/>
                          <a:cs typeface="+mn-cs"/>
                        </a:rPr>
                        <a:t>6.6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22.8</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34.6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15.4</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9.6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11.0</a:t>
                      </a:r>
                    </a:p>
                  </a:txBody>
                  <a:tcPr anchor="ctr">
                    <a:noFill/>
                  </a:tcPr>
                </a:tc>
                <a:extLst>
                  <a:ext uri="{0D108BD9-81ED-4DB2-BD59-A6C34878D82A}">
                    <a16:rowId xmlns:a16="http://schemas.microsoft.com/office/drawing/2014/main" val="616798084"/>
                  </a:ext>
                </a:extLst>
              </a:tr>
              <a:tr h="393934">
                <a:tc>
                  <a:txBody>
                    <a:bodyPr/>
                    <a:lstStyle/>
                    <a:p>
                      <a:pPr marL="0" marR="0" indent="-635" algn="l" defTabSz="914400" rtl="0" eaLnBrk="1" latinLnBrk="0" hangingPunct="1">
                        <a:lnSpc>
                          <a:spcPct val="100000"/>
                        </a:lnSpc>
                        <a:spcBef>
                          <a:spcPts val="0"/>
                        </a:spcBef>
                        <a:spcAft>
                          <a:spcPts val="0"/>
                        </a:spcAft>
                      </a:pPr>
                      <a:r>
                        <a:rPr lang="en-US" sz="1000" kern="1200">
                          <a:solidFill>
                            <a:schemeClr val="tx2"/>
                          </a:solidFill>
                          <a:latin typeface="+mn-lt"/>
                          <a:ea typeface="+mn-ea"/>
                          <a:cs typeface="+mn-cs"/>
                        </a:rPr>
                        <a:t>c. Being faithful in providing ministry </a:t>
                      </a:r>
                    </a:p>
                  </a:txBody>
                  <a:tcP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0.7</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1.5</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17.6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80.1</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extLst>
                  <a:ext uri="{0D108BD9-81ED-4DB2-BD59-A6C34878D82A}">
                    <a16:rowId xmlns:a16="http://schemas.microsoft.com/office/drawing/2014/main" val="3166660084"/>
                  </a:ext>
                </a:extLst>
              </a:tr>
              <a:tr h="393934">
                <a:tc>
                  <a:txBody>
                    <a:bodyPr/>
                    <a:lstStyle/>
                    <a:p>
                      <a:pPr marL="0" marR="0" algn="l" defTabSz="914400" rtl="0" eaLnBrk="1" latinLnBrk="0" hangingPunct="1">
                        <a:lnSpc>
                          <a:spcPct val="100000"/>
                        </a:lnSpc>
                        <a:spcBef>
                          <a:spcPts val="0"/>
                        </a:spcBef>
                        <a:spcAft>
                          <a:spcPts val="0"/>
                        </a:spcAft>
                      </a:pPr>
                      <a:r>
                        <a:rPr lang="en-US" sz="1000" kern="1200">
                          <a:solidFill>
                            <a:schemeClr val="tx2"/>
                          </a:solidFill>
                          <a:latin typeface="+mn-lt"/>
                          <a:ea typeface="+mn-ea"/>
                          <a:cs typeface="+mn-cs"/>
                        </a:rPr>
                        <a:t>d. Developing a vision for mission in the community</a:t>
                      </a:r>
                    </a:p>
                  </a:txBody>
                  <a:tcP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2.9</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14.0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33.8</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41.9</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7.4</a:t>
                      </a:r>
                    </a:p>
                  </a:txBody>
                  <a:tcPr anchor="ctr">
                    <a:noFill/>
                  </a:tcPr>
                </a:tc>
                <a:extLst>
                  <a:ext uri="{0D108BD9-81ED-4DB2-BD59-A6C34878D82A}">
                    <a16:rowId xmlns:a16="http://schemas.microsoft.com/office/drawing/2014/main" val="1493428531"/>
                  </a:ext>
                </a:extLst>
              </a:tr>
              <a:tr h="393934">
                <a:tc>
                  <a:txBody>
                    <a:bodyPr/>
                    <a:lstStyle/>
                    <a:p>
                      <a:pPr marL="0" marR="0" algn="l" defTabSz="914400" rtl="0" eaLnBrk="1" latinLnBrk="0" hangingPunct="1">
                        <a:lnSpc>
                          <a:spcPct val="100000"/>
                        </a:lnSpc>
                        <a:spcBef>
                          <a:spcPts val="0"/>
                        </a:spcBef>
                        <a:spcAft>
                          <a:spcPts val="0"/>
                        </a:spcAft>
                      </a:pPr>
                      <a:r>
                        <a:rPr lang="en-US" sz="1000" kern="1200">
                          <a:solidFill>
                            <a:schemeClr val="tx2"/>
                          </a:solidFill>
                          <a:latin typeface="+mn-lt"/>
                          <a:ea typeface="+mn-ea"/>
                          <a:cs typeface="+mn-cs"/>
                        </a:rPr>
                        <a:t>e. Developing strong relationships of trust</a:t>
                      </a:r>
                    </a:p>
                  </a:txBody>
                  <a:tcP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14.0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86.0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extLst>
                  <a:ext uri="{0D108BD9-81ED-4DB2-BD59-A6C34878D82A}">
                    <a16:rowId xmlns:a16="http://schemas.microsoft.com/office/drawing/2014/main" val="1847235794"/>
                  </a:ext>
                </a:extLst>
              </a:tr>
              <a:tr h="393934">
                <a:tc>
                  <a:txBody>
                    <a:bodyPr/>
                    <a:lstStyle/>
                    <a:p>
                      <a:pPr marL="0" marR="161290" algn="l" defTabSz="914400" rtl="0" eaLnBrk="1" latinLnBrk="0" hangingPunct="1">
                        <a:lnSpc>
                          <a:spcPct val="100000"/>
                        </a:lnSpc>
                        <a:spcBef>
                          <a:spcPts val="0"/>
                        </a:spcBef>
                        <a:spcAft>
                          <a:spcPts val="0"/>
                        </a:spcAft>
                      </a:pPr>
                      <a:r>
                        <a:rPr lang="en-US" sz="1000" kern="1200">
                          <a:solidFill>
                            <a:schemeClr val="tx2"/>
                          </a:solidFill>
                          <a:latin typeface="+mn-lt"/>
                          <a:ea typeface="+mn-ea"/>
                          <a:cs typeface="+mn-cs"/>
                        </a:rPr>
                        <a:t>f. Being stable and steady in providing ministry</a:t>
                      </a:r>
                    </a:p>
                  </a:txBody>
                  <a:tcPr>
                    <a:noFill/>
                  </a:tcPr>
                </a:tc>
                <a:tc>
                  <a:txBody>
                    <a:bodyPr/>
                    <a:lstStyle/>
                    <a:p>
                      <a:pPr marL="0" algn="ctr" defTabSz="914400" rtl="0" eaLnBrk="1" latinLnBrk="0" hangingPunct="1"/>
                      <a:r>
                        <a:rPr lang="en-US" sz="1000" kern="1200">
                          <a:solidFill>
                            <a:schemeClr val="tx2"/>
                          </a:solidFill>
                          <a:latin typeface="+mn-lt"/>
                          <a:ea typeface="+mn-ea"/>
                          <a:cs typeface="+mn-cs"/>
                        </a:rPr>
                        <a:t>0.7</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4.4</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29.4</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65.4</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extLst>
                  <a:ext uri="{0D108BD9-81ED-4DB2-BD59-A6C34878D82A}">
                    <a16:rowId xmlns:a16="http://schemas.microsoft.com/office/drawing/2014/main" val="1008051139"/>
                  </a:ext>
                </a:extLst>
              </a:tr>
              <a:tr h="393934">
                <a:tc>
                  <a:txBody>
                    <a:bodyPr/>
                    <a:lstStyle/>
                    <a:p>
                      <a:pPr marL="0" marR="148590" algn="l" defTabSz="914400" rtl="0" eaLnBrk="1" latinLnBrk="0" hangingPunct="1">
                        <a:spcBef>
                          <a:spcPts val="570"/>
                        </a:spcBef>
                        <a:spcAft>
                          <a:spcPts val="0"/>
                        </a:spcAft>
                      </a:pPr>
                      <a:r>
                        <a:rPr lang="en-US" sz="1000" kern="1200">
                          <a:solidFill>
                            <a:schemeClr val="tx2"/>
                          </a:solidFill>
                          <a:latin typeface="+mn-lt"/>
                          <a:ea typeface="+mn-ea"/>
                          <a:cs typeface="+mn-cs"/>
                        </a:rPr>
                        <a:t>g. Preaching and leading worship effectively</a:t>
                      </a:r>
                    </a:p>
                  </a:txBody>
                  <a:tcPr>
                    <a:noFill/>
                  </a:tcPr>
                </a:tc>
                <a:tc>
                  <a:txBody>
                    <a:bodyPr/>
                    <a:lstStyle/>
                    <a:p>
                      <a:pPr marL="0" algn="ctr" defTabSz="914400" rtl="0" eaLnBrk="1" latinLnBrk="0" hangingPunct="1"/>
                      <a:r>
                        <a:rPr lang="en-US" sz="1000" kern="1200">
                          <a:solidFill>
                            <a:schemeClr val="tx2"/>
                          </a:solidFill>
                          <a:latin typeface="+mn-lt"/>
                          <a:ea typeface="+mn-ea"/>
                          <a:cs typeface="+mn-cs"/>
                        </a:rPr>
                        <a:t>6.6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11.8</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17.6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21.3</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30.9</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11.8</a:t>
                      </a:r>
                    </a:p>
                  </a:txBody>
                  <a:tcPr anchor="ctr">
                    <a:noFill/>
                  </a:tcPr>
                </a:tc>
                <a:extLst>
                  <a:ext uri="{0D108BD9-81ED-4DB2-BD59-A6C34878D82A}">
                    <a16:rowId xmlns:a16="http://schemas.microsoft.com/office/drawing/2014/main" val="3847190969"/>
                  </a:ext>
                </a:extLst>
              </a:tr>
              <a:tr h="393934">
                <a:tc>
                  <a:txBody>
                    <a:bodyPr/>
                    <a:lstStyle/>
                    <a:p>
                      <a:pPr marL="0" marR="0" algn="l" defTabSz="914400" rtl="0" eaLnBrk="1" latinLnBrk="0" hangingPunct="1">
                        <a:spcBef>
                          <a:spcPts val="565"/>
                        </a:spcBef>
                        <a:spcAft>
                          <a:spcPts val="0"/>
                        </a:spcAft>
                      </a:pPr>
                      <a:r>
                        <a:rPr lang="en-US" sz="1000" kern="1200">
                          <a:solidFill>
                            <a:schemeClr val="tx2"/>
                          </a:solidFill>
                          <a:latin typeface="+mn-lt"/>
                          <a:ea typeface="+mn-ea"/>
                          <a:cs typeface="+mn-cs"/>
                        </a:rPr>
                        <a:t>h. Training strong leaders</a:t>
                      </a:r>
                    </a:p>
                  </a:txBody>
                  <a:tcPr>
                    <a:noFill/>
                  </a:tcPr>
                </a:tc>
                <a:tc>
                  <a:txBody>
                    <a:bodyPr/>
                    <a:lstStyle/>
                    <a:p>
                      <a:pPr marL="0" algn="ctr" defTabSz="914400" rtl="0" eaLnBrk="1" latinLnBrk="0" hangingPunct="1"/>
                      <a:r>
                        <a:rPr lang="en-US" sz="1000" kern="1200">
                          <a:solidFill>
                            <a:schemeClr val="tx2"/>
                          </a:solidFill>
                          <a:latin typeface="+mn-lt"/>
                          <a:ea typeface="+mn-ea"/>
                          <a:cs typeface="+mn-cs"/>
                        </a:rPr>
                        <a:t>0.7</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0.7</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13.2</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25.7</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55.9</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3.7</a:t>
                      </a:r>
                    </a:p>
                  </a:txBody>
                  <a:tcPr anchor="ctr">
                    <a:noFill/>
                  </a:tcPr>
                </a:tc>
                <a:extLst>
                  <a:ext uri="{0D108BD9-81ED-4DB2-BD59-A6C34878D82A}">
                    <a16:rowId xmlns:a16="http://schemas.microsoft.com/office/drawing/2014/main" val="904492745"/>
                  </a:ext>
                </a:extLst>
              </a:tr>
              <a:tr h="393934">
                <a:tc>
                  <a:txBody>
                    <a:bodyPr/>
                    <a:lstStyle/>
                    <a:p>
                      <a:pPr marL="0" marR="0" algn="l" defTabSz="914400" rtl="0" eaLnBrk="1" latinLnBrk="0" hangingPunct="1">
                        <a:spcBef>
                          <a:spcPts val="570"/>
                        </a:spcBef>
                        <a:spcAft>
                          <a:spcPts val="0"/>
                        </a:spcAft>
                      </a:pPr>
                      <a:r>
                        <a:rPr lang="en-US" sz="1000" kern="1200">
                          <a:solidFill>
                            <a:schemeClr val="tx2"/>
                          </a:solidFill>
                          <a:latin typeface="+mn-lt"/>
                          <a:ea typeface="+mn-ea"/>
                          <a:cs typeface="+mn-cs"/>
                        </a:rPr>
                        <a:t>i. Being an innovative, creative leader in ministry</a:t>
                      </a:r>
                    </a:p>
                  </a:txBody>
                  <a:tcPr>
                    <a:noFill/>
                  </a:tcPr>
                </a:tc>
                <a:tc>
                  <a:txBody>
                    <a:bodyPr/>
                    <a:lstStyle/>
                    <a:p>
                      <a:pPr marL="0" algn="ctr" defTabSz="914400" rtl="0" eaLnBrk="1" latinLnBrk="0" hangingPunct="1"/>
                      <a:r>
                        <a:rPr lang="en-US" sz="1000" kern="1200">
                          <a:solidFill>
                            <a:schemeClr val="tx2"/>
                          </a:solidFill>
                          <a:latin typeface="+mn-lt"/>
                          <a:ea typeface="+mn-ea"/>
                          <a:cs typeface="+mn-cs"/>
                        </a:rPr>
                        <a:t>0.7</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7.4</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31.6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59.6</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noFill/>
                  </a:tcPr>
                </a:tc>
                <a:tc>
                  <a:txBody>
                    <a:bodyPr/>
                    <a:lstStyle/>
                    <a:p>
                      <a:pPr marL="0" algn="ctr" defTabSz="914400" rtl="0" eaLnBrk="1" latinLnBrk="0" hangingPunct="1"/>
                      <a:r>
                        <a:rPr lang="en-US" sz="1000" kern="1200">
                          <a:solidFill>
                            <a:schemeClr val="tx2"/>
                          </a:solidFill>
                          <a:latin typeface="+mn-lt"/>
                          <a:ea typeface="+mn-ea"/>
                          <a:cs typeface="+mn-cs"/>
                        </a:rPr>
                        <a:t>0.7</a:t>
                      </a:r>
                    </a:p>
                  </a:txBody>
                  <a:tcPr anchor="ctr">
                    <a:noFill/>
                  </a:tcPr>
                </a:tc>
                <a:extLst>
                  <a:ext uri="{0D108BD9-81ED-4DB2-BD59-A6C34878D82A}">
                    <a16:rowId xmlns:a16="http://schemas.microsoft.com/office/drawing/2014/main" val="469694078"/>
                  </a:ext>
                </a:extLst>
              </a:tr>
              <a:tr h="393934">
                <a:tc>
                  <a:txBody>
                    <a:bodyPr/>
                    <a:lstStyle/>
                    <a:p>
                      <a:pPr marL="0" marR="0" algn="l" defTabSz="914400" rtl="0" eaLnBrk="1" latinLnBrk="0" hangingPunct="1">
                        <a:lnSpc>
                          <a:spcPts val="1220"/>
                        </a:lnSpc>
                        <a:spcBef>
                          <a:spcPts val="0"/>
                        </a:spcBef>
                        <a:spcAft>
                          <a:spcPts val="0"/>
                        </a:spcAft>
                      </a:pPr>
                      <a:r>
                        <a:rPr lang="en-US" sz="1000" kern="1200">
                          <a:solidFill>
                            <a:schemeClr val="tx2"/>
                          </a:solidFill>
                          <a:latin typeface="+mn-lt"/>
                          <a:ea typeface="+mn-ea"/>
                          <a:cs typeface="+mn-cs"/>
                        </a:rPr>
                        <a:t>j. Accompanying others as they strive to live their faith in their daily lives</a:t>
                      </a:r>
                    </a:p>
                  </a:txBody>
                  <a:tcPr>
                    <a:lnB w="12700" cap="flat" cmpd="sng" algn="ctr">
                      <a:solidFill>
                        <a:schemeClr val="tx2"/>
                      </a:solidFill>
                      <a:prstDash val="solid"/>
                      <a:round/>
                      <a:headEnd type="none" w="med" len="med"/>
                      <a:tailEnd type="none" w="med" len="med"/>
                    </a:lnB>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lnB w="12700" cap="flat" cmpd="sng" algn="ctr">
                      <a:solidFill>
                        <a:schemeClr val="tx2"/>
                      </a:solidFill>
                      <a:prstDash val="solid"/>
                      <a:round/>
                      <a:headEnd type="none" w="med" len="med"/>
                      <a:tailEnd type="none" w="med" len="med"/>
                    </a:lnB>
                    <a:noFill/>
                  </a:tcPr>
                </a:tc>
                <a:tc>
                  <a:txBody>
                    <a:bodyPr/>
                    <a:lstStyle/>
                    <a:p>
                      <a:pPr marL="0" algn="ctr" defTabSz="914400" rtl="0" eaLnBrk="1" latinLnBrk="0" hangingPunct="1"/>
                      <a:r>
                        <a:rPr lang="en-US" sz="1000" kern="1200">
                          <a:solidFill>
                            <a:schemeClr val="tx2"/>
                          </a:solidFill>
                          <a:latin typeface="+mn-lt"/>
                          <a:ea typeface="+mn-ea"/>
                          <a:cs typeface="+mn-cs"/>
                        </a:rPr>
                        <a:t>1.5</a:t>
                      </a:r>
                    </a:p>
                  </a:txBody>
                  <a:tcPr anchor="ctr">
                    <a:lnB w="12700" cap="flat" cmpd="sng" algn="ctr">
                      <a:solidFill>
                        <a:schemeClr val="tx2"/>
                      </a:solidFill>
                      <a:prstDash val="solid"/>
                      <a:round/>
                      <a:headEnd type="none" w="med" len="med"/>
                      <a:tailEnd type="none" w="med" len="med"/>
                    </a:lnB>
                    <a:noFill/>
                  </a:tcPr>
                </a:tc>
                <a:tc>
                  <a:txBody>
                    <a:bodyPr/>
                    <a:lstStyle/>
                    <a:p>
                      <a:pPr marL="0" algn="ctr" defTabSz="914400" rtl="0" eaLnBrk="1" latinLnBrk="0" hangingPunct="1"/>
                      <a:r>
                        <a:rPr lang="en-US" sz="1000" kern="1200">
                          <a:solidFill>
                            <a:schemeClr val="tx2"/>
                          </a:solidFill>
                          <a:latin typeface="+mn-lt"/>
                          <a:ea typeface="+mn-ea"/>
                          <a:cs typeface="+mn-cs"/>
                        </a:rPr>
                        <a:t>4.4</a:t>
                      </a:r>
                    </a:p>
                  </a:txBody>
                  <a:tcPr anchor="ctr">
                    <a:lnB w="12700" cap="flat" cmpd="sng" algn="ctr">
                      <a:solidFill>
                        <a:schemeClr val="tx2"/>
                      </a:solidFill>
                      <a:prstDash val="solid"/>
                      <a:round/>
                      <a:headEnd type="none" w="med" len="med"/>
                      <a:tailEnd type="none" w="med" len="med"/>
                    </a:lnB>
                    <a:noFill/>
                  </a:tcPr>
                </a:tc>
                <a:tc>
                  <a:txBody>
                    <a:bodyPr/>
                    <a:lstStyle/>
                    <a:p>
                      <a:pPr marL="0" algn="ctr" defTabSz="914400" rtl="0" eaLnBrk="1" latinLnBrk="0" hangingPunct="1"/>
                      <a:r>
                        <a:rPr lang="en-US" sz="1000" kern="1200">
                          <a:solidFill>
                            <a:schemeClr val="tx2"/>
                          </a:solidFill>
                          <a:latin typeface="+mn-lt"/>
                          <a:ea typeface="+mn-ea"/>
                          <a:cs typeface="+mn-cs"/>
                        </a:rPr>
                        <a:t>14.7</a:t>
                      </a:r>
                    </a:p>
                  </a:txBody>
                  <a:tcPr anchor="ctr">
                    <a:lnB w="12700" cap="flat" cmpd="sng" algn="ctr">
                      <a:solidFill>
                        <a:schemeClr val="tx2"/>
                      </a:solidFill>
                      <a:prstDash val="solid"/>
                      <a:round/>
                      <a:headEnd type="none" w="med" len="med"/>
                      <a:tailEnd type="none" w="med" len="med"/>
                    </a:lnB>
                    <a:noFill/>
                  </a:tcPr>
                </a:tc>
                <a:tc>
                  <a:txBody>
                    <a:bodyPr/>
                    <a:lstStyle/>
                    <a:p>
                      <a:pPr marL="0" algn="ctr" defTabSz="914400" rtl="0" eaLnBrk="1" latinLnBrk="0" hangingPunct="1"/>
                      <a:r>
                        <a:rPr lang="en-US" sz="1000" kern="1200" dirty="0">
                          <a:solidFill>
                            <a:schemeClr val="tx2"/>
                          </a:solidFill>
                          <a:latin typeface="+mn-lt"/>
                          <a:ea typeface="+mn-ea"/>
                          <a:cs typeface="+mn-cs"/>
                        </a:rPr>
                        <a:t>79.4</a:t>
                      </a:r>
                    </a:p>
                  </a:txBody>
                  <a:tcPr anchor="ctr">
                    <a:lnB w="12700" cap="flat" cmpd="sng" algn="ctr">
                      <a:solidFill>
                        <a:schemeClr val="tx2"/>
                      </a:solidFill>
                      <a:prstDash val="solid"/>
                      <a:round/>
                      <a:headEnd type="none" w="med" len="med"/>
                      <a:tailEnd type="none" w="med" len="med"/>
                    </a:lnB>
                    <a:noFill/>
                  </a:tcPr>
                </a:tc>
                <a:tc>
                  <a:txBody>
                    <a:bodyPr/>
                    <a:lstStyle/>
                    <a:p>
                      <a:pPr marL="0" algn="ctr" defTabSz="914400" rtl="0" eaLnBrk="1" latinLnBrk="0" hangingPunct="1"/>
                      <a:r>
                        <a:rPr lang="en-US" sz="1000" kern="1200">
                          <a:solidFill>
                            <a:schemeClr val="tx2"/>
                          </a:solidFill>
                          <a:latin typeface="+mn-lt"/>
                          <a:ea typeface="+mn-ea"/>
                          <a:cs typeface="+mn-cs"/>
                        </a:rPr>
                        <a:t>0.0</a:t>
                      </a:r>
                    </a:p>
                  </a:txBody>
                  <a:tcPr anchor="ctr">
                    <a:lnB w="12700" cap="flat" cmpd="sng" algn="ctr">
                      <a:solidFill>
                        <a:schemeClr val="tx2"/>
                      </a:solidFill>
                      <a:prstDash val="solid"/>
                      <a:round/>
                      <a:headEnd type="none" w="med" len="med"/>
                      <a:tailEnd type="none" w="med" len="med"/>
                    </a:lnB>
                    <a:noFill/>
                  </a:tcPr>
                </a:tc>
                <a:tc>
                  <a:txBody>
                    <a:bodyPr/>
                    <a:lstStyle/>
                    <a:p>
                      <a:pPr marL="0" algn="ctr" defTabSz="914400" rtl="0" eaLnBrk="1" latinLnBrk="0" hangingPunct="1"/>
                      <a:r>
                        <a:rPr lang="en-US" sz="1000" kern="1200" dirty="0">
                          <a:solidFill>
                            <a:schemeClr val="tx2"/>
                          </a:solidFill>
                          <a:latin typeface="+mn-lt"/>
                          <a:ea typeface="+mn-ea"/>
                          <a:cs typeface="+mn-cs"/>
                        </a:rPr>
                        <a:t>0.0</a:t>
                      </a:r>
                    </a:p>
                  </a:txBody>
                  <a:tcPr anchor="ct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074416229"/>
                  </a:ext>
                </a:extLst>
              </a:tr>
            </a:tbl>
          </a:graphicData>
        </a:graphic>
      </p:graphicFrame>
    </p:spTree>
    <p:extLst>
      <p:ext uri="{BB962C8B-B14F-4D97-AF65-F5344CB8AC3E}">
        <p14:creationId xmlns:p14="http://schemas.microsoft.com/office/powerpoint/2010/main" val="73370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4826"/>
            <a:ext cx="6916479" cy="292177"/>
          </a:xfrm>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799" y="1969391"/>
            <a:ext cx="3992527" cy="4484702"/>
          </a:xfrm>
        </p:spPr>
        <p:txBody>
          <a:bodyPr/>
          <a:lstStyle/>
          <a:p>
            <a:pPr lvl="0">
              <a:lnSpc>
                <a:spcPct val="100000"/>
              </a:lnSpc>
              <a:spcBef>
                <a:spcPts val="0"/>
              </a:spcBef>
              <a:spcAft>
                <a:spcPts val="0"/>
              </a:spcAft>
              <a:buNone/>
            </a:pPr>
            <a:r>
              <a:rPr lang="en-US" sz="1200" b="1" dirty="0">
                <a:solidFill>
                  <a:schemeClr val="tx2"/>
                </a:solidFill>
              </a:rPr>
              <a:t>a. I have been asked about my likelihood of having children.</a:t>
            </a:r>
          </a:p>
          <a:p>
            <a:pPr lvl="0">
              <a:lnSpc>
                <a:spcPct val="100000"/>
              </a:lnSpc>
              <a:spcBef>
                <a:spcPts val="0"/>
              </a:spcBef>
              <a:spcAft>
                <a:spcPts val="0"/>
              </a:spcAft>
            </a:pPr>
            <a:r>
              <a:rPr lang="en-US" sz="1200" dirty="0">
                <a:solidFill>
                  <a:schemeClr val="tx2"/>
                </a:solidFill>
              </a:rPr>
              <a:t>11.2  In seminary</a:t>
            </a:r>
          </a:p>
          <a:p>
            <a:pPr lvl="0">
              <a:lnSpc>
                <a:spcPct val="100000"/>
              </a:lnSpc>
              <a:spcBef>
                <a:spcPts val="0"/>
              </a:spcBef>
              <a:spcAft>
                <a:spcPts val="0"/>
              </a:spcAft>
              <a:buNone/>
            </a:pPr>
            <a:r>
              <a:rPr lang="en-US" sz="1200" dirty="0">
                <a:solidFill>
                  <a:schemeClr val="tx2"/>
                </a:solidFill>
              </a:rPr>
              <a:t>  5.3  During internship</a:t>
            </a:r>
          </a:p>
          <a:p>
            <a:pPr lvl="0">
              <a:lnSpc>
                <a:spcPct val="100000"/>
              </a:lnSpc>
              <a:spcBef>
                <a:spcPts val="0"/>
              </a:spcBef>
              <a:spcAft>
                <a:spcPts val="0"/>
              </a:spcAft>
            </a:pPr>
            <a:r>
              <a:rPr lang="en-US" sz="1200" dirty="0">
                <a:solidFill>
                  <a:schemeClr val="tx2"/>
                </a:solidFill>
              </a:rPr>
              <a:t>21.2  In the congregation or ministry setting</a:t>
            </a:r>
          </a:p>
          <a:p>
            <a:pPr lvl="0">
              <a:lnSpc>
                <a:spcPct val="100000"/>
              </a:lnSpc>
              <a:spcBef>
                <a:spcPts val="0"/>
              </a:spcBef>
              <a:spcAft>
                <a:spcPts val="0"/>
              </a:spcAft>
            </a:pPr>
            <a:r>
              <a:rPr lang="en-US" sz="1200" dirty="0">
                <a:solidFill>
                  <a:schemeClr val="tx2"/>
                </a:solidFill>
              </a:rPr>
              <a:t>11.8  With ELCA rostered ministers</a:t>
            </a:r>
          </a:p>
          <a:p>
            <a:pPr lvl="0">
              <a:lnSpc>
                <a:spcPct val="100000"/>
              </a:lnSpc>
              <a:spcBef>
                <a:spcPts val="0"/>
              </a:spcBef>
              <a:spcAft>
                <a:spcPts val="0"/>
              </a:spcAft>
            </a:pPr>
            <a:r>
              <a:rPr lang="en-US" sz="1200" dirty="0">
                <a:solidFill>
                  <a:schemeClr val="tx2"/>
                </a:solidFill>
              </a:rPr>
              <a:t>  7.6  During the call process</a:t>
            </a:r>
          </a:p>
          <a:p>
            <a:pPr lvl="0">
              <a:lnSpc>
                <a:spcPct val="100000"/>
              </a:lnSpc>
              <a:spcBef>
                <a:spcPts val="0"/>
              </a:spcBef>
              <a:spcAft>
                <a:spcPts val="0"/>
              </a:spcAft>
            </a:pPr>
            <a:r>
              <a:rPr lang="en-US" sz="1200" dirty="0">
                <a:solidFill>
                  <a:schemeClr val="tx2"/>
                </a:solidFill>
              </a:rPr>
              <a:t>  5.9  With ecumenical colleagues</a:t>
            </a:r>
          </a:p>
          <a:p>
            <a:pPr lvl="0">
              <a:lnSpc>
                <a:spcPct val="100000"/>
              </a:lnSpc>
              <a:spcBef>
                <a:spcPts val="0"/>
              </a:spcBef>
              <a:spcAft>
                <a:spcPts val="0"/>
              </a:spcAft>
            </a:pPr>
            <a:r>
              <a:rPr lang="en-US" sz="1200" dirty="0">
                <a:solidFill>
                  <a:schemeClr val="tx2"/>
                </a:solidFill>
              </a:rPr>
              <a:t>  4.7  By synod and/or churchwide organization staff</a:t>
            </a:r>
          </a:p>
          <a:p>
            <a:pPr lvl="0">
              <a:lnSpc>
                <a:spcPct val="100000"/>
              </a:lnSpc>
              <a:spcBef>
                <a:spcPts val="0"/>
              </a:spcBef>
              <a:spcAft>
                <a:spcPts val="0"/>
              </a:spcAft>
            </a:pPr>
            <a:r>
              <a:rPr lang="en-US" sz="1200" dirty="0">
                <a:solidFill>
                  <a:schemeClr val="tx2"/>
                </a:solidFill>
              </a:rPr>
              <a:t>52.9  I have never had this experience.</a:t>
            </a:r>
          </a:p>
          <a:p>
            <a:pPr lvl="0">
              <a:lnSpc>
                <a:spcPct val="100000"/>
              </a:lnSpc>
              <a:spcBef>
                <a:spcPts val="0"/>
              </a:spcBef>
              <a:spcAft>
                <a:spcPts val="0"/>
              </a:spcAft>
            </a:pPr>
            <a:endParaRPr lang="en-US" sz="1200" b="1" dirty="0">
              <a:solidFill>
                <a:schemeClr val="tx2"/>
              </a:solidFill>
            </a:endParaRPr>
          </a:p>
          <a:p>
            <a:pPr lvl="0">
              <a:lnSpc>
                <a:spcPct val="100000"/>
              </a:lnSpc>
              <a:spcBef>
                <a:spcPts val="0"/>
              </a:spcBef>
              <a:spcAft>
                <a:spcPts val="0"/>
              </a:spcAft>
            </a:pPr>
            <a:r>
              <a:rPr lang="en-US" sz="1200" b="1" dirty="0">
                <a:solidFill>
                  <a:schemeClr val="tx2"/>
                </a:solidFill>
              </a:rPr>
              <a:t>b. I have been asked about my desire to work with children.</a:t>
            </a:r>
          </a:p>
          <a:p>
            <a:pPr lvl="0">
              <a:lnSpc>
                <a:spcPct val="100000"/>
              </a:lnSpc>
              <a:spcBef>
                <a:spcPts val="0"/>
              </a:spcBef>
              <a:spcAft>
                <a:spcPts val="0"/>
              </a:spcAft>
              <a:buNone/>
            </a:pPr>
            <a:r>
              <a:rPr lang="en-US" sz="1200" dirty="0">
                <a:solidFill>
                  <a:schemeClr val="tx2"/>
                </a:solidFill>
              </a:rPr>
              <a:t>27.6  In seminary</a:t>
            </a:r>
          </a:p>
          <a:p>
            <a:pPr lvl="0">
              <a:lnSpc>
                <a:spcPct val="100000"/>
              </a:lnSpc>
              <a:spcBef>
                <a:spcPts val="0"/>
              </a:spcBef>
              <a:spcAft>
                <a:spcPts val="0"/>
              </a:spcAft>
            </a:pPr>
            <a:r>
              <a:rPr lang="en-US" sz="1200" dirty="0">
                <a:solidFill>
                  <a:schemeClr val="tx2"/>
                </a:solidFill>
              </a:rPr>
              <a:t>21.2  During internship</a:t>
            </a:r>
          </a:p>
          <a:p>
            <a:pPr lvl="0">
              <a:lnSpc>
                <a:spcPct val="100000"/>
              </a:lnSpc>
              <a:spcBef>
                <a:spcPts val="0"/>
              </a:spcBef>
              <a:spcAft>
                <a:spcPts val="0"/>
              </a:spcAft>
            </a:pPr>
            <a:r>
              <a:rPr lang="en-US" sz="1200" dirty="0">
                <a:solidFill>
                  <a:schemeClr val="tx2"/>
                </a:solidFill>
              </a:rPr>
              <a:t>47.6  In the congregation or ministry setting</a:t>
            </a:r>
          </a:p>
          <a:p>
            <a:pPr lvl="0">
              <a:lnSpc>
                <a:spcPct val="100000"/>
              </a:lnSpc>
              <a:spcBef>
                <a:spcPts val="0"/>
              </a:spcBef>
              <a:spcAft>
                <a:spcPts val="0"/>
              </a:spcAft>
            </a:pPr>
            <a:r>
              <a:rPr lang="en-US" sz="1200" dirty="0">
                <a:solidFill>
                  <a:schemeClr val="tx2"/>
                </a:solidFill>
              </a:rPr>
              <a:t>25.9  With ELCA rostered ministers</a:t>
            </a:r>
          </a:p>
          <a:p>
            <a:pPr lvl="0">
              <a:lnSpc>
                <a:spcPct val="100000"/>
              </a:lnSpc>
              <a:spcBef>
                <a:spcPts val="0"/>
              </a:spcBef>
              <a:spcAft>
                <a:spcPts val="0"/>
              </a:spcAft>
            </a:pPr>
            <a:r>
              <a:rPr lang="en-US" sz="1200" dirty="0">
                <a:solidFill>
                  <a:schemeClr val="tx2"/>
                </a:solidFill>
              </a:rPr>
              <a:t>41.2  During the call process</a:t>
            </a:r>
          </a:p>
          <a:p>
            <a:pPr lvl="0">
              <a:lnSpc>
                <a:spcPct val="100000"/>
              </a:lnSpc>
              <a:spcBef>
                <a:spcPts val="0"/>
              </a:spcBef>
              <a:spcAft>
                <a:spcPts val="0"/>
              </a:spcAft>
            </a:pPr>
            <a:r>
              <a:rPr lang="en-US" sz="1200" dirty="0">
                <a:solidFill>
                  <a:schemeClr val="tx2"/>
                </a:solidFill>
              </a:rPr>
              <a:t>15.3  With ecumenical colleagues</a:t>
            </a:r>
          </a:p>
          <a:p>
            <a:pPr lvl="0">
              <a:lnSpc>
                <a:spcPct val="100000"/>
              </a:lnSpc>
              <a:spcBef>
                <a:spcPts val="0"/>
              </a:spcBef>
              <a:spcAft>
                <a:spcPts val="0"/>
              </a:spcAft>
            </a:pPr>
            <a:r>
              <a:rPr lang="en-US" sz="1200" dirty="0">
                <a:solidFill>
                  <a:schemeClr val="tx2"/>
                </a:solidFill>
              </a:rPr>
              <a:t>22.9  By synod and/or churchwide organization staff</a:t>
            </a:r>
          </a:p>
          <a:p>
            <a:pPr lvl="0">
              <a:lnSpc>
                <a:spcPct val="100000"/>
              </a:lnSpc>
              <a:spcBef>
                <a:spcPts val="0"/>
              </a:spcBef>
              <a:spcAft>
                <a:spcPts val="0"/>
              </a:spcAft>
            </a:pPr>
            <a:r>
              <a:rPr lang="en-US" sz="1200" dirty="0">
                <a:solidFill>
                  <a:schemeClr val="tx2"/>
                </a:solidFill>
              </a:rPr>
              <a:t>17.1  I have never had this experience.</a:t>
            </a:r>
          </a:p>
          <a:p>
            <a:pPr lvl="0">
              <a:lnSpc>
                <a:spcPct val="100000"/>
              </a:lnSpc>
              <a:spcBef>
                <a:spcPts val="0"/>
              </a:spcBef>
              <a:spcAft>
                <a:spcPts val="0"/>
              </a:spcAft>
            </a:pPr>
            <a:endParaRPr lang="en-US" sz="1200" dirty="0">
              <a:solidFill>
                <a:schemeClr val="tx2"/>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sp>
        <p:nvSpPr>
          <p:cNvPr id="4" name="Content Placeholder 3">
            <a:extLst>
              <a:ext uri="{FF2B5EF4-FFF2-40B4-BE49-F238E27FC236}">
                <a16:creationId xmlns:a16="http://schemas.microsoft.com/office/drawing/2014/main" id="{4386409E-1C76-4282-92D1-C6982A6B0E62}"/>
              </a:ext>
            </a:extLst>
          </p:cNvPr>
          <p:cNvSpPr>
            <a:spLocks noGrp="1"/>
          </p:cNvSpPr>
          <p:nvPr>
            <p:ph sz="quarter" idx="16"/>
          </p:nvPr>
        </p:nvSpPr>
        <p:spPr>
          <a:xfrm>
            <a:off x="4800600" y="1969391"/>
            <a:ext cx="3886199" cy="3982604"/>
          </a:xfrm>
        </p:spPr>
        <p:txBody>
          <a:bodyPr/>
          <a:lstStyle/>
          <a:p>
            <a:pPr>
              <a:lnSpc>
                <a:spcPct val="100000"/>
              </a:lnSpc>
              <a:spcBef>
                <a:spcPts val="0"/>
              </a:spcBef>
              <a:spcAft>
                <a:spcPts val="0"/>
              </a:spcAft>
            </a:pPr>
            <a:r>
              <a:rPr lang="en-US" sz="1200" b="1" dirty="0">
                <a:solidFill>
                  <a:schemeClr val="tx2"/>
                </a:solidFill>
              </a:rPr>
              <a:t>c. I have received unwelcome comments about my looks and/or attire.</a:t>
            </a:r>
          </a:p>
          <a:p>
            <a:pPr>
              <a:lnSpc>
                <a:spcPct val="100000"/>
              </a:lnSpc>
              <a:spcBef>
                <a:spcPts val="0"/>
              </a:spcBef>
              <a:spcAft>
                <a:spcPts val="0"/>
              </a:spcAft>
            </a:pPr>
            <a:r>
              <a:rPr lang="en-US" sz="1200" dirty="0">
                <a:solidFill>
                  <a:schemeClr val="tx2"/>
                </a:solidFill>
              </a:rPr>
              <a:t>  7.1  In seminary</a:t>
            </a:r>
          </a:p>
          <a:p>
            <a:pPr>
              <a:lnSpc>
                <a:spcPct val="100000"/>
              </a:lnSpc>
              <a:spcBef>
                <a:spcPts val="0"/>
              </a:spcBef>
              <a:spcAft>
                <a:spcPts val="0"/>
              </a:spcAft>
              <a:buNone/>
            </a:pPr>
            <a:r>
              <a:rPr lang="en-US" sz="1200" dirty="0">
                <a:solidFill>
                  <a:schemeClr val="tx2"/>
                </a:solidFill>
              </a:rPr>
              <a:t>  7.6  During internship</a:t>
            </a:r>
          </a:p>
          <a:p>
            <a:pPr>
              <a:lnSpc>
                <a:spcPct val="100000"/>
              </a:lnSpc>
              <a:spcBef>
                <a:spcPts val="0"/>
              </a:spcBef>
              <a:spcAft>
                <a:spcPts val="0"/>
              </a:spcAft>
            </a:pPr>
            <a:r>
              <a:rPr lang="en-US" sz="1200" dirty="0">
                <a:solidFill>
                  <a:schemeClr val="tx2"/>
                </a:solidFill>
              </a:rPr>
              <a:t>37.6  In the congregation or ministry setting</a:t>
            </a:r>
          </a:p>
          <a:p>
            <a:pPr>
              <a:lnSpc>
                <a:spcPct val="100000"/>
              </a:lnSpc>
              <a:spcBef>
                <a:spcPts val="0"/>
              </a:spcBef>
              <a:spcAft>
                <a:spcPts val="0"/>
              </a:spcAft>
            </a:pPr>
            <a:r>
              <a:rPr lang="en-US" sz="1200" dirty="0">
                <a:solidFill>
                  <a:schemeClr val="tx2"/>
                </a:solidFill>
              </a:rPr>
              <a:t>11.8  With ELCA rostered ministers</a:t>
            </a:r>
          </a:p>
          <a:p>
            <a:pPr>
              <a:lnSpc>
                <a:spcPct val="100000"/>
              </a:lnSpc>
              <a:spcBef>
                <a:spcPts val="0"/>
              </a:spcBef>
              <a:spcAft>
                <a:spcPts val="0"/>
              </a:spcAft>
            </a:pPr>
            <a:r>
              <a:rPr lang="en-US" sz="1200" dirty="0">
                <a:solidFill>
                  <a:schemeClr val="tx2"/>
                </a:solidFill>
              </a:rPr>
              <a:t>  2.4  During the call process</a:t>
            </a:r>
          </a:p>
          <a:p>
            <a:pPr>
              <a:lnSpc>
                <a:spcPct val="100000"/>
              </a:lnSpc>
              <a:spcBef>
                <a:spcPts val="0"/>
              </a:spcBef>
              <a:spcAft>
                <a:spcPts val="0"/>
              </a:spcAft>
            </a:pPr>
            <a:r>
              <a:rPr lang="en-US" sz="1200" dirty="0">
                <a:solidFill>
                  <a:schemeClr val="tx2"/>
                </a:solidFill>
              </a:rPr>
              <a:t>  5.3  With ecumenical colleagues</a:t>
            </a:r>
          </a:p>
          <a:p>
            <a:pPr>
              <a:lnSpc>
                <a:spcPct val="100000"/>
              </a:lnSpc>
              <a:spcBef>
                <a:spcPts val="0"/>
              </a:spcBef>
              <a:spcAft>
                <a:spcPts val="0"/>
              </a:spcAft>
            </a:pPr>
            <a:r>
              <a:rPr lang="en-US" sz="1200" dirty="0">
                <a:solidFill>
                  <a:schemeClr val="tx2"/>
                </a:solidFill>
              </a:rPr>
              <a:t>  2.4  By synod and/or churchwide organization staff</a:t>
            </a:r>
          </a:p>
          <a:p>
            <a:pPr>
              <a:lnSpc>
                <a:spcPct val="100000"/>
              </a:lnSpc>
              <a:spcBef>
                <a:spcPts val="0"/>
              </a:spcBef>
              <a:spcAft>
                <a:spcPts val="0"/>
              </a:spcAft>
              <a:buNone/>
            </a:pPr>
            <a:r>
              <a:rPr lang="en-US" sz="1200" dirty="0">
                <a:solidFill>
                  <a:schemeClr val="tx2"/>
                </a:solidFill>
              </a:rPr>
              <a:t>40.0  I have never had this experience.</a:t>
            </a:r>
          </a:p>
          <a:p>
            <a:pPr>
              <a:lnSpc>
                <a:spcPct val="100000"/>
              </a:lnSpc>
              <a:spcBef>
                <a:spcPts val="0"/>
              </a:spcBef>
              <a:spcAft>
                <a:spcPts val="0"/>
              </a:spcAft>
            </a:pPr>
            <a:endParaRPr lang="en-US" sz="1200" dirty="0">
              <a:solidFill>
                <a:schemeClr val="tx2"/>
              </a:solidFill>
            </a:endParaRPr>
          </a:p>
          <a:p>
            <a:pPr>
              <a:lnSpc>
                <a:spcPct val="100000"/>
              </a:lnSpc>
              <a:spcBef>
                <a:spcPts val="0"/>
              </a:spcBef>
              <a:spcAft>
                <a:spcPts val="0"/>
              </a:spcAft>
            </a:pPr>
            <a:r>
              <a:rPr lang="en-US" sz="1200" b="1" dirty="0">
                <a:solidFill>
                  <a:schemeClr val="tx2"/>
                </a:solidFill>
              </a:rPr>
              <a:t>d. I have felt as if I represent my gender in what I say or do.</a:t>
            </a:r>
          </a:p>
          <a:p>
            <a:pPr>
              <a:lnSpc>
                <a:spcPct val="100000"/>
              </a:lnSpc>
              <a:spcBef>
                <a:spcPts val="0"/>
              </a:spcBef>
              <a:spcAft>
                <a:spcPts val="0"/>
              </a:spcAft>
            </a:pPr>
            <a:r>
              <a:rPr lang="en-US" sz="1200" dirty="0">
                <a:solidFill>
                  <a:schemeClr val="tx2"/>
                </a:solidFill>
              </a:rPr>
              <a:t>24.1  In seminary</a:t>
            </a:r>
          </a:p>
          <a:p>
            <a:pPr>
              <a:lnSpc>
                <a:spcPct val="100000"/>
              </a:lnSpc>
              <a:spcBef>
                <a:spcPts val="0"/>
              </a:spcBef>
              <a:spcAft>
                <a:spcPts val="0"/>
              </a:spcAft>
            </a:pPr>
            <a:r>
              <a:rPr lang="en-US" sz="1200" dirty="0">
                <a:solidFill>
                  <a:schemeClr val="tx2"/>
                </a:solidFill>
              </a:rPr>
              <a:t>18.2  During internship</a:t>
            </a:r>
          </a:p>
          <a:p>
            <a:pPr>
              <a:lnSpc>
                <a:spcPct val="100000"/>
              </a:lnSpc>
              <a:spcBef>
                <a:spcPts val="0"/>
              </a:spcBef>
              <a:spcAft>
                <a:spcPts val="0"/>
              </a:spcAft>
            </a:pPr>
            <a:r>
              <a:rPr lang="en-US" sz="1200" dirty="0">
                <a:solidFill>
                  <a:schemeClr val="tx2"/>
                </a:solidFill>
              </a:rPr>
              <a:t>44.1  In the congregation or ministry setting</a:t>
            </a:r>
          </a:p>
          <a:p>
            <a:pPr>
              <a:lnSpc>
                <a:spcPct val="100000"/>
              </a:lnSpc>
              <a:spcBef>
                <a:spcPts val="0"/>
              </a:spcBef>
              <a:spcAft>
                <a:spcPts val="0"/>
              </a:spcAft>
            </a:pPr>
            <a:r>
              <a:rPr lang="en-US" sz="1200" dirty="0">
                <a:solidFill>
                  <a:schemeClr val="tx2"/>
                </a:solidFill>
              </a:rPr>
              <a:t>38.8  With ELCA rostered ministers</a:t>
            </a:r>
          </a:p>
          <a:p>
            <a:pPr>
              <a:lnSpc>
                <a:spcPct val="100000"/>
              </a:lnSpc>
              <a:spcBef>
                <a:spcPts val="0"/>
              </a:spcBef>
              <a:spcAft>
                <a:spcPts val="0"/>
              </a:spcAft>
              <a:buNone/>
            </a:pPr>
            <a:r>
              <a:rPr lang="en-US" sz="1200" dirty="0">
                <a:solidFill>
                  <a:schemeClr val="tx2"/>
                </a:solidFill>
              </a:rPr>
              <a:t>21.8  During the call process</a:t>
            </a:r>
          </a:p>
          <a:p>
            <a:pPr>
              <a:lnSpc>
                <a:spcPct val="100000"/>
              </a:lnSpc>
              <a:spcBef>
                <a:spcPts val="0"/>
              </a:spcBef>
              <a:spcAft>
                <a:spcPts val="0"/>
              </a:spcAft>
            </a:pPr>
            <a:r>
              <a:rPr lang="en-US" sz="1200" dirty="0">
                <a:solidFill>
                  <a:schemeClr val="tx2"/>
                </a:solidFill>
              </a:rPr>
              <a:t>27.6  With ecumenical colleagues</a:t>
            </a:r>
          </a:p>
          <a:p>
            <a:pPr>
              <a:lnSpc>
                <a:spcPct val="100000"/>
              </a:lnSpc>
              <a:spcBef>
                <a:spcPts val="0"/>
              </a:spcBef>
              <a:spcAft>
                <a:spcPts val="0"/>
              </a:spcAft>
            </a:pPr>
            <a:r>
              <a:rPr lang="en-US" sz="1200" dirty="0">
                <a:solidFill>
                  <a:schemeClr val="tx2"/>
                </a:solidFill>
              </a:rPr>
              <a:t>25.9  By synod and/or churchwide organization staff</a:t>
            </a:r>
          </a:p>
          <a:p>
            <a:pPr>
              <a:lnSpc>
                <a:spcPct val="100000"/>
              </a:lnSpc>
              <a:spcBef>
                <a:spcPts val="0"/>
              </a:spcBef>
              <a:spcAft>
                <a:spcPts val="0"/>
              </a:spcAft>
            </a:pPr>
            <a:r>
              <a:rPr lang="en-US" sz="1200" dirty="0">
                <a:solidFill>
                  <a:schemeClr val="tx2"/>
                </a:solidFill>
              </a:rPr>
              <a:t>21.8  I have never had this experience.</a:t>
            </a:r>
          </a:p>
          <a:p>
            <a:pPr>
              <a:lnSpc>
                <a:spcPct val="100000"/>
              </a:lnSpc>
              <a:spcBef>
                <a:spcPts val="0"/>
              </a:spcBef>
              <a:spcAft>
                <a:spcPts val="0"/>
              </a:spcAft>
            </a:pPr>
            <a:endParaRPr lang="en-US" sz="1200" dirty="0">
              <a:solidFill>
                <a:schemeClr val="tx2"/>
              </a:solidFill>
            </a:endParaRP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sz="quarter" idx="28"/>
          </p:nvPr>
        </p:nvSpPr>
        <p:spPr>
          <a:xfrm>
            <a:off x="685800" y="394075"/>
            <a:ext cx="7772400" cy="292177"/>
          </a:xfrm>
        </p:spPr>
        <p:txBody>
          <a:bodyPr/>
          <a:lstStyle/>
          <a:p>
            <a:r>
              <a:rPr lang="en-US"/>
              <a:t>Appendix B</a:t>
            </a:r>
          </a:p>
        </p:txBody>
      </p:sp>
      <p:sp>
        <p:nvSpPr>
          <p:cNvPr id="3" name="TextBox 2">
            <a:extLst>
              <a:ext uri="{FF2B5EF4-FFF2-40B4-BE49-F238E27FC236}">
                <a16:creationId xmlns:a16="http://schemas.microsoft.com/office/drawing/2014/main" id="{9E8D2B34-AC39-453C-A0BC-985EABB310DF}"/>
              </a:ext>
            </a:extLst>
          </p:cNvPr>
          <p:cNvSpPr txBox="1"/>
          <p:nvPr/>
        </p:nvSpPr>
        <p:spPr>
          <a:xfrm>
            <a:off x="685799" y="1531658"/>
            <a:ext cx="7155712" cy="369332"/>
          </a:xfrm>
          <a:prstGeom prst="rect">
            <a:avLst/>
          </a:prstGeom>
          <a:noFill/>
        </p:spPr>
        <p:txBody>
          <a:bodyPr wrap="square" lIns="0" tIns="0" rIns="0" bIns="0" rtlCol="0">
            <a:spAutoFit/>
          </a:bodyPr>
          <a:lstStyle/>
          <a:p>
            <a:pPr lvl="0">
              <a:buFont typeface="Arial" panose="020B0604020202020204" pitchFamily="34" charset="0"/>
              <a:buChar char="​"/>
            </a:pPr>
            <a:r>
              <a:rPr lang="en-US" sz="1200" b="1">
                <a:solidFill>
                  <a:srgbClr val="897C57"/>
                </a:solidFill>
              </a:rPr>
              <a:t>23. For each of the following experiences, please check each setting where it has occurred. (Please choose all that apply.)</a:t>
            </a:r>
          </a:p>
        </p:txBody>
      </p:sp>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1687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4826"/>
            <a:ext cx="6916479" cy="292177"/>
          </a:xfrm>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799" y="1969391"/>
            <a:ext cx="3992527" cy="4484702"/>
          </a:xfrm>
        </p:spPr>
        <p:txBody>
          <a:bodyPr/>
          <a:lstStyle/>
          <a:p>
            <a:pPr lvl="0">
              <a:lnSpc>
                <a:spcPct val="100000"/>
              </a:lnSpc>
              <a:spcBef>
                <a:spcPts val="0"/>
              </a:spcBef>
              <a:spcAft>
                <a:spcPts val="0"/>
              </a:spcAft>
              <a:buNone/>
            </a:pPr>
            <a:r>
              <a:rPr lang="en-US" sz="1200" b="1" dirty="0">
                <a:solidFill>
                  <a:schemeClr val="tx2"/>
                </a:solidFill>
              </a:rPr>
              <a:t>e. I have thought about how my gender affects how people perceive me.</a:t>
            </a:r>
          </a:p>
          <a:p>
            <a:pPr lvl="0">
              <a:lnSpc>
                <a:spcPct val="100000"/>
              </a:lnSpc>
              <a:spcBef>
                <a:spcPts val="0"/>
              </a:spcBef>
              <a:spcAft>
                <a:spcPts val="0"/>
              </a:spcAft>
              <a:buNone/>
            </a:pPr>
            <a:r>
              <a:rPr lang="en-US" sz="1200" dirty="0">
                <a:solidFill>
                  <a:schemeClr val="tx2"/>
                </a:solidFill>
              </a:rPr>
              <a:t>31.8  In seminary</a:t>
            </a:r>
          </a:p>
          <a:p>
            <a:pPr lvl="0">
              <a:lnSpc>
                <a:spcPct val="100000"/>
              </a:lnSpc>
              <a:spcBef>
                <a:spcPts val="0"/>
              </a:spcBef>
              <a:spcAft>
                <a:spcPts val="0"/>
              </a:spcAft>
              <a:buNone/>
            </a:pPr>
            <a:r>
              <a:rPr lang="en-US" sz="1200" dirty="0">
                <a:solidFill>
                  <a:schemeClr val="tx2"/>
                </a:solidFill>
              </a:rPr>
              <a:t>23.5  During internship</a:t>
            </a:r>
          </a:p>
          <a:p>
            <a:pPr lvl="0">
              <a:lnSpc>
                <a:spcPct val="100000"/>
              </a:lnSpc>
              <a:spcBef>
                <a:spcPts val="0"/>
              </a:spcBef>
              <a:spcAft>
                <a:spcPts val="0"/>
              </a:spcAft>
              <a:buNone/>
            </a:pPr>
            <a:r>
              <a:rPr lang="en-US" sz="1200" dirty="0">
                <a:solidFill>
                  <a:schemeClr val="tx2"/>
                </a:solidFill>
              </a:rPr>
              <a:t>55.9  In the congregation or ministry setting</a:t>
            </a:r>
          </a:p>
          <a:p>
            <a:pPr lvl="0">
              <a:lnSpc>
                <a:spcPct val="100000"/>
              </a:lnSpc>
              <a:spcBef>
                <a:spcPts val="0"/>
              </a:spcBef>
              <a:spcAft>
                <a:spcPts val="0"/>
              </a:spcAft>
              <a:buNone/>
            </a:pPr>
            <a:r>
              <a:rPr lang="en-US" sz="1200" dirty="0">
                <a:solidFill>
                  <a:schemeClr val="tx2"/>
                </a:solidFill>
              </a:rPr>
              <a:t>39.4  With ELCA rostered ministers</a:t>
            </a:r>
          </a:p>
          <a:p>
            <a:pPr lvl="0">
              <a:lnSpc>
                <a:spcPct val="100000"/>
              </a:lnSpc>
              <a:spcBef>
                <a:spcPts val="0"/>
              </a:spcBef>
              <a:spcAft>
                <a:spcPts val="0"/>
              </a:spcAft>
              <a:buNone/>
            </a:pPr>
            <a:r>
              <a:rPr lang="en-US" sz="1200" dirty="0">
                <a:solidFill>
                  <a:schemeClr val="tx2"/>
                </a:solidFill>
              </a:rPr>
              <a:t>28.2  During the call process</a:t>
            </a:r>
          </a:p>
          <a:p>
            <a:pPr lvl="0">
              <a:lnSpc>
                <a:spcPct val="100000"/>
              </a:lnSpc>
              <a:spcBef>
                <a:spcPts val="0"/>
              </a:spcBef>
              <a:spcAft>
                <a:spcPts val="0"/>
              </a:spcAft>
              <a:buNone/>
            </a:pPr>
            <a:r>
              <a:rPr lang="en-US" sz="1200" dirty="0">
                <a:solidFill>
                  <a:schemeClr val="tx2"/>
                </a:solidFill>
              </a:rPr>
              <a:t>37.1  With ecumenical colleagues</a:t>
            </a:r>
          </a:p>
          <a:p>
            <a:pPr lvl="0">
              <a:lnSpc>
                <a:spcPct val="100000"/>
              </a:lnSpc>
              <a:spcBef>
                <a:spcPts val="0"/>
              </a:spcBef>
              <a:spcAft>
                <a:spcPts val="0"/>
              </a:spcAft>
              <a:buNone/>
            </a:pPr>
            <a:r>
              <a:rPr lang="en-US" sz="1200" dirty="0">
                <a:solidFill>
                  <a:schemeClr val="tx2"/>
                </a:solidFill>
              </a:rPr>
              <a:t>29.4  By synod and/or churchwide organization staff</a:t>
            </a:r>
          </a:p>
          <a:p>
            <a:pPr lvl="0">
              <a:lnSpc>
                <a:spcPct val="100000"/>
              </a:lnSpc>
              <a:spcBef>
                <a:spcPts val="0"/>
              </a:spcBef>
              <a:spcAft>
                <a:spcPts val="0"/>
              </a:spcAft>
              <a:buNone/>
            </a:pPr>
            <a:r>
              <a:rPr lang="en-US" sz="1200" dirty="0">
                <a:solidFill>
                  <a:schemeClr val="tx2"/>
                </a:solidFill>
              </a:rPr>
              <a:t>15.3  I have never had this experience.</a:t>
            </a:r>
          </a:p>
          <a:p>
            <a:pPr lvl="0">
              <a:lnSpc>
                <a:spcPct val="100000"/>
              </a:lnSpc>
              <a:spcBef>
                <a:spcPts val="0"/>
              </a:spcBef>
              <a:spcAft>
                <a:spcPts val="0"/>
              </a:spcAft>
              <a:buNone/>
            </a:pPr>
            <a:endParaRPr lang="en-US" sz="1200" b="1" dirty="0">
              <a:solidFill>
                <a:schemeClr val="tx2"/>
              </a:solidFill>
            </a:endParaRPr>
          </a:p>
          <a:p>
            <a:pPr lvl="0">
              <a:lnSpc>
                <a:spcPct val="100000"/>
              </a:lnSpc>
              <a:spcBef>
                <a:spcPts val="0"/>
              </a:spcBef>
              <a:spcAft>
                <a:spcPts val="0"/>
              </a:spcAft>
              <a:buNone/>
            </a:pPr>
            <a:r>
              <a:rPr lang="en-US" sz="1200" b="1" dirty="0">
                <a:solidFill>
                  <a:schemeClr val="tx2"/>
                </a:solidFill>
              </a:rPr>
              <a:t>f. I have felt as if I represent my race/ethnicity in what I say or do.</a:t>
            </a:r>
          </a:p>
          <a:p>
            <a:pPr lvl="0">
              <a:lnSpc>
                <a:spcPct val="100000"/>
              </a:lnSpc>
              <a:spcBef>
                <a:spcPts val="0"/>
              </a:spcBef>
              <a:spcAft>
                <a:spcPts val="0"/>
              </a:spcAft>
              <a:buNone/>
            </a:pPr>
            <a:r>
              <a:rPr lang="en-US" sz="1200" dirty="0">
                <a:solidFill>
                  <a:schemeClr val="tx2"/>
                </a:solidFill>
              </a:rPr>
              <a:t>13.5  In seminary</a:t>
            </a:r>
          </a:p>
          <a:p>
            <a:pPr lvl="0">
              <a:lnSpc>
                <a:spcPct val="100000"/>
              </a:lnSpc>
              <a:spcBef>
                <a:spcPts val="0"/>
              </a:spcBef>
              <a:spcAft>
                <a:spcPts val="0"/>
              </a:spcAft>
              <a:buNone/>
            </a:pPr>
            <a:r>
              <a:rPr lang="en-US" sz="1200" dirty="0">
                <a:solidFill>
                  <a:schemeClr val="tx2"/>
                </a:solidFill>
              </a:rPr>
              <a:t>12.4  During internship</a:t>
            </a:r>
          </a:p>
          <a:p>
            <a:pPr lvl="0">
              <a:lnSpc>
                <a:spcPct val="100000"/>
              </a:lnSpc>
              <a:spcBef>
                <a:spcPts val="0"/>
              </a:spcBef>
              <a:spcAft>
                <a:spcPts val="0"/>
              </a:spcAft>
              <a:buNone/>
            </a:pPr>
            <a:r>
              <a:rPr lang="en-US" sz="1200" dirty="0">
                <a:solidFill>
                  <a:schemeClr val="tx2"/>
                </a:solidFill>
              </a:rPr>
              <a:t>26.5  In the congregation or ministry setting</a:t>
            </a:r>
          </a:p>
          <a:p>
            <a:pPr lvl="0">
              <a:lnSpc>
                <a:spcPct val="100000"/>
              </a:lnSpc>
              <a:spcBef>
                <a:spcPts val="0"/>
              </a:spcBef>
              <a:spcAft>
                <a:spcPts val="0"/>
              </a:spcAft>
              <a:buNone/>
            </a:pPr>
            <a:r>
              <a:rPr lang="en-US" sz="1200" dirty="0">
                <a:solidFill>
                  <a:schemeClr val="tx2"/>
                </a:solidFill>
              </a:rPr>
              <a:t>17.1  With ELCA rostered ministers</a:t>
            </a:r>
          </a:p>
          <a:p>
            <a:pPr lvl="0">
              <a:lnSpc>
                <a:spcPct val="100000"/>
              </a:lnSpc>
              <a:spcBef>
                <a:spcPts val="0"/>
              </a:spcBef>
              <a:spcAft>
                <a:spcPts val="0"/>
              </a:spcAft>
              <a:buNone/>
            </a:pPr>
            <a:r>
              <a:rPr lang="en-US" sz="1200" dirty="0">
                <a:solidFill>
                  <a:schemeClr val="tx2"/>
                </a:solidFill>
              </a:rPr>
              <a:t>13.5  During the call process</a:t>
            </a:r>
          </a:p>
          <a:p>
            <a:pPr lvl="0">
              <a:lnSpc>
                <a:spcPct val="100000"/>
              </a:lnSpc>
              <a:spcBef>
                <a:spcPts val="0"/>
              </a:spcBef>
              <a:spcAft>
                <a:spcPts val="0"/>
              </a:spcAft>
              <a:buNone/>
            </a:pPr>
            <a:r>
              <a:rPr lang="en-US" sz="1200" dirty="0">
                <a:solidFill>
                  <a:schemeClr val="tx2"/>
                </a:solidFill>
              </a:rPr>
              <a:t>14.7  With ecumenical colleagues</a:t>
            </a:r>
          </a:p>
          <a:p>
            <a:pPr lvl="0">
              <a:lnSpc>
                <a:spcPct val="100000"/>
              </a:lnSpc>
              <a:spcBef>
                <a:spcPts val="0"/>
              </a:spcBef>
              <a:spcAft>
                <a:spcPts val="0"/>
              </a:spcAft>
              <a:buNone/>
            </a:pPr>
            <a:r>
              <a:rPr lang="en-US" sz="1200" dirty="0">
                <a:solidFill>
                  <a:schemeClr val="tx2"/>
                </a:solidFill>
              </a:rPr>
              <a:t>12.4  By synod and/or churchwide organization staff</a:t>
            </a:r>
          </a:p>
          <a:p>
            <a:pPr lvl="0">
              <a:lnSpc>
                <a:spcPct val="100000"/>
              </a:lnSpc>
              <a:spcBef>
                <a:spcPts val="0"/>
              </a:spcBef>
              <a:spcAft>
                <a:spcPts val="0"/>
              </a:spcAft>
              <a:buNone/>
            </a:pPr>
            <a:r>
              <a:rPr lang="en-US" sz="1200" dirty="0">
                <a:solidFill>
                  <a:schemeClr val="tx2"/>
                </a:solidFill>
              </a:rPr>
              <a:t>46.5  I have never had this experience.</a:t>
            </a:r>
          </a:p>
          <a:p>
            <a:pPr lvl="0">
              <a:lnSpc>
                <a:spcPct val="100000"/>
              </a:lnSpc>
              <a:spcBef>
                <a:spcPts val="0"/>
              </a:spcBef>
              <a:spcAft>
                <a:spcPts val="0"/>
              </a:spcAft>
            </a:pPr>
            <a:endParaRPr lang="en-US" sz="1200" dirty="0">
              <a:solidFill>
                <a:schemeClr val="tx2"/>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sp>
        <p:nvSpPr>
          <p:cNvPr id="4" name="Content Placeholder 3">
            <a:extLst>
              <a:ext uri="{FF2B5EF4-FFF2-40B4-BE49-F238E27FC236}">
                <a16:creationId xmlns:a16="http://schemas.microsoft.com/office/drawing/2014/main" id="{4386409E-1C76-4282-92D1-C6982A6B0E62}"/>
              </a:ext>
            </a:extLst>
          </p:cNvPr>
          <p:cNvSpPr>
            <a:spLocks noGrp="1"/>
          </p:cNvSpPr>
          <p:nvPr>
            <p:ph sz="quarter" idx="16"/>
          </p:nvPr>
        </p:nvSpPr>
        <p:spPr>
          <a:xfrm>
            <a:off x="4800600" y="1969391"/>
            <a:ext cx="3886199" cy="3982604"/>
          </a:xfrm>
        </p:spPr>
        <p:txBody>
          <a:bodyPr/>
          <a:lstStyle/>
          <a:p>
            <a:pPr>
              <a:lnSpc>
                <a:spcPct val="100000"/>
              </a:lnSpc>
              <a:spcBef>
                <a:spcPts val="0"/>
              </a:spcBef>
              <a:spcAft>
                <a:spcPts val="0"/>
              </a:spcAft>
            </a:pPr>
            <a:r>
              <a:rPr lang="en-US" sz="1200" b="1" dirty="0">
                <a:solidFill>
                  <a:schemeClr val="tx2"/>
                </a:solidFill>
              </a:rPr>
              <a:t>g. I have thought about how my race/ethnicity affects how people perceive me.</a:t>
            </a:r>
          </a:p>
          <a:p>
            <a:pPr>
              <a:lnSpc>
                <a:spcPct val="100000"/>
              </a:lnSpc>
              <a:spcBef>
                <a:spcPts val="0"/>
              </a:spcBef>
              <a:spcAft>
                <a:spcPts val="0"/>
              </a:spcAft>
            </a:pPr>
            <a:r>
              <a:rPr lang="en-US" sz="1200" dirty="0">
                <a:solidFill>
                  <a:schemeClr val="tx2"/>
                </a:solidFill>
              </a:rPr>
              <a:t>18.8  In seminary</a:t>
            </a:r>
          </a:p>
          <a:p>
            <a:pPr>
              <a:lnSpc>
                <a:spcPct val="100000"/>
              </a:lnSpc>
              <a:spcBef>
                <a:spcPts val="0"/>
              </a:spcBef>
              <a:spcAft>
                <a:spcPts val="0"/>
              </a:spcAft>
            </a:pPr>
            <a:r>
              <a:rPr lang="en-US" sz="1200" dirty="0">
                <a:solidFill>
                  <a:schemeClr val="tx2"/>
                </a:solidFill>
              </a:rPr>
              <a:t>15.9  During internship</a:t>
            </a:r>
          </a:p>
          <a:p>
            <a:pPr>
              <a:lnSpc>
                <a:spcPct val="100000"/>
              </a:lnSpc>
              <a:spcBef>
                <a:spcPts val="0"/>
              </a:spcBef>
              <a:spcAft>
                <a:spcPts val="0"/>
              </a:spcAft>
            </a:pPr>
            <a:r>
              <a:rPr lang="en-US" sz="1200" dirty="0">
                <a:solidFill>
                  <a:schemeClr val="tx2"/>
                </a:solidFill>
              </a:rPr>
              <a:t>40.0  In the congregation or ministry setting</a:t>
            </a:r>
          </a:p>
          <a:p>
            <a:pPr>
              <a:lnSpc>
                <a:spcPct val="100000"/>
              </a:lnSpc>
              <a:spcBef>
                <a:spcPts val="0"/>
              </a:spcBef>
              <a:spcAft>
                <a:spcPts val="0"/>
              </a:spcAft>
            </a:pPr>
            <a:r>
              <a:rPr lang="en-US" sz="1200" dirty="0">
                <a:solidFill>
                  <a:schemeClr val="tx2"/>
                </a:solidFill>
              </a:rPr>
              <a:t>23.5  With ELCA rostered ministers</a:t>
            </a:r>
          </a:p>
          <a:p>
            <a:pPr>
              <a:lnSpc>
                <a:spcPct val="100000"/>
              </a:lnSpc>
              <a:spcBef>
                <a:spcPts val="0"/>
              </a:spcBef>
              <a:spcAft>
                <a:spcPts val="0"/>
              </a:spcAft>
            </a:pPr>
            <a:r>
              <a:rPr lang="en-US" sz="1200" dirty="0">
                <a:solidFill>
                  <a:schemeClr val="tx2"/>
                </a:solidFill>
              </a:rPr>
              <a:t>13.5  During the call process</a:t>
            </a:r>
          </a:p>
          <a:p>
            <a:pPr>
              <a:lnSpc>
                <a:spcPct val="100000"/>
              </a:lnSpc>
              <a:spcBef>
                <a:spcPts val="0"/>
              </a:spcBef>
              <a:spcAft>
                <a:spcPts val="0"/>
              </a:spcAft>
            </a:pPr>
            <a:r>
              <a:rPr lang="en-US" sz="1200" dirty="0">
                <a:solidFill>
                  <a:schemeClr val="tx2"/>
                </a:solidFill>
              </a:rPr>
              <a:t>22.9  With ecumenical colleagues</a:t>
            </a:r>
          </a:p>
          <a:p>
            <a:pPr>
              <a:lnSpc>
                <a:spcPct val="100000"/>
              </a:lnSpc>
              <a:spcBef>
                <a:spcPts val="0"/>
              </a:spcBef>
              <a:spcAft>
                <a:spcPts val="0"/>
              </a:spcAft>
            </a:pPr>
            <a:r>
              <a:rPr lang="en-US" sz="1200" dirty="0">
                <a:solidFill>
                  <a:schemeClr val="tx2"/>
                </a:solidFill>
              </a:rPr>
              <a:t>18.2  By synod and/or churchwide organization staff</a:t>
            </a:r>
          </a:p>
          <a:p>
            <a:pPr>
              <a:lnSpc>
                <a:spcPct val="100000"/>
              </a:lnSpc>
              <a:spcBef>
                <a:spcPts val="0"/>
              </a:spcBef>
              <a:spcAft>
                <a:spcPts val="0"/>
              </a:spcAft>
            </a:pPr>
            <a:r>
              <a:rPr lang="en-US" sz="1200" dirty="0">
                <a:solidFill>
                  <a:schemeClr val="tx2"/>
                </a:solidFill>
              </a:rPr>
              <a:t>30.0  I have never had this experience.</a:t>
            </a:r>
          </a:p>
          <a:p>
            <a:pPr>
              <a:lnSpc>
                <a:spcPct val="100000"/>
              </a:lnSpc>
              <a:spcBef>
                <a:spcPts val="0"/>
              </a:spcBef>
              <a:spcAft>
                <a:spcPts val="0"/>
              </a:spcAft>
            </a:pPr>
            <a:endParaRPr lang="en-US" sz="1200" b="1" dirty="0">
              <a:solidFill>
                <a:schemeClr val="tx2"/>
              </a:solidFill>
            </a:endParaRPr>
          </a:p>
          <a:p>
            <a:pPr>
              <a:lnSpc>
                <a:spcPct val="100000"/>
              </a:lnSpc>
              <a:spcBef>
                <a:spcPts val="0"/>
              </a:spcBef>
              <a:spcAft>
                <a:spcPts val="0"/>
              </a:spcAft>
            </a:pPr>
            <a:r>
              <a:rPr lang="en-US" sz="1200" b="1" dirty="0">
                <a:solidFill>
                  <a:schemeClr val="tx2"/>
                </a:solidFill>
              </a:rPr>
              <a:t>h. I have experienced gender-based discrimination (i.e., different treatment accorded to individuals based on their gender).</a:t>
            </a:r>
          </a:p>
          <a:p>
            <a:pPr>
              <a:lnSpc>
                <a:spcPct val="100000"/>
              </a:lnSpc>
              <a:spcBef>
                <a:spcPts val="0"/>
              </a:spcBef>
              <a:spcAft>
                <a:spcPts val="0"/>
              </a:spcAft>
              <a:buNone/>
            </a:pPr>
            <a:r>
              <a:rPr lang="en-US" sz="1200" dirty="0">
                <a:solidFill>
                  <a:schemeClr val="tx2"/>
                </a:solidFill>
              </a:rPr>
              <a:t>15.3  In seminary</a:t>
            </a:r>
          </a:p>
          <a:p>
            <a:pPr>
              <a:lnSpc>
                <a:spcPct val="100000"/>
              </a:lnSpc>
              <a:spcBef>
                <a:spcPts val="0"/>
              </a:spcBef>
              <a:spcAft>
                <a:spcPts val="0"/>
              </a:spcAft>
            </a:pPr>
            <a:r>
              <a:rPr lang="en-US" sz="1200" dirty="0">
                <a:solidFill>
                  <a:schemeClr val="tx2"/>
                </a:solidFill>
              </a:rPr>
              <a:t>11.8  During internship</a:t>
            </a:r>
          </a:p>
          <a:p>
            <a:pPr>
              <a:lnSpc>
                <a:spcPct val="100000"/>
              </a:lnSpc>
              <a:spcBef>
                <a:spcPts val="0"/>
              </a:spcBef>
              <a:spcAft>
                <a:spcPts val="0"/>
              </a:spcAft>
            </a:pPr>
            <a:r>
              <a:rPr lang="en-US" sz="1200" dirty="0">
                <a:solidFill>
                  <a:schemeClr val="tx2"/>
                </a:solidFill>
              </a:rPr>
              <a:t>38.8  In the congregation or ministry setting</a:t>
            </a:r>
          </a:p>
          <a:p>
            <a:pPr>
              <a:lnSpc>
                <a:spcPct val="100000"/>
              </a:lnSpc>
              <a:spcBef>
                <a:spcPts val="0"/>
              </a:spcBef>
              <a:spcAft>
                <a:spcPts val="0"/>
              </a:spcAft>
            </a:pPr>
            <a:r>
              <a:rPr lang="en-US" sz="1200" dirty="0">
                <a:solidFill>
                  <a:schemeClr val="tx2"/>
                </a:solidFill>
              </a:rPr>
              <a:t>24.1  With ELCA rostered ministers</a:t>
            </a:r>
          </a:p>
          <a:p>
            <a:pPr>
              <a:lnSpc>
                <a:spcPct val="100000"/>
              </a:lnSpc>
              <a:spcBef>
                <a:spcPts val="0"/>
              </a:spcBef>
              <a:spcAft>
                <a:spcPts val="0"/>
              </a:spcAft>
            </a:pPr>
            <a:r>
              <a:rPr lang="en-US" sz="1200" dirty="0">
                <a:solidFill>
                  <a:schemeClr val="tx2"/>
                </a:solidFill>
              </a:rPr>
              <a:t>10.6  During the call process</a:t>
            </a:r>
          </a:p>
          <a:p>
            <a:pPr>
              <a:lnSpc>
                <a:spcPct val="100000"/>
              </a:lnSpc>
              <a:spcBef>
                <a:spcPts val="0"/>
              </a:spcBef>
              <a:spcAft>
                <a:spcPts val="0"/>
              </a:spcAft>
            </a:pPr>
            <a:r>
              <a:rPr lang="en-US" sz="1200" dirty="0">
                <a:solidFill>
                  <a:schemeClr val="tx2"/>
                </a:solidFill>
              </a:rPr>
              <a:t>18.2  With ecumenical colleagues</a:t>
            </a:r>
          </a:p>
          <a:p>
            <a:pPr>
              <a:lnSpc>
                <a:spcPct val="100000"/>
              </a:lnSpc>
              <a:spcBef>
                <a:spcPts val="0"/>
              </a:spcBef>
              <a:spcAft>
                <a:spcPts val="0"/>
              </a:spcAft>
            </a:pPr>
            <a:r>
              <a:rPr lang="en-US" sz="1200" dirty="0">
                <a:solidFill>
                  <a:schemeClr val="tx2"/>
                </a:solidFill>
              </a:rPr>
              <a:t>14.1  By synod and/or churchwide organization staff</a:t>
            </a:r>
          </a:p>
          <a:p>
            <a:pPr>
              <a:lnSpc>
                <a:spcPct val="100000"/>
              </a:lnSpc>
              <a:spcBef>
                <a:spcPts val="0"/>
              </a:spcBef>
              <a:spcAft>
                <a:spcPts val="0"/>
              </a:spcAft>
              <a:buNone/>
            </a:pPr>
            <a:r>
              <a:rPr lang="en-US" sz="1200" dirty="0">
                <a:solidFill>
                  <a:schemeClr val="tx2"/>
                </a:solidFill>
              </a:rPr>
              <a:t>28.8  I have never had this experience.</a:t>
            </a:r>
          </a:p>
          <a:p>
            <a:pPr>
              <a:lnSpc>
                <a:spcPct val="100000"/>
              </a:lnSpc>
              <a:spcBef>
                <a:spcPts val="0"/>
              </a:spcBef>
              <a:spcAft>
                <a:spcPts val="0"/>
              </a:spcAft>
            </a:pPr>
            <a:endParaRPr lang="en-US" sz="1200" dirty="0">
              <a:solidFill>
                <a:schemeClr val="tx2"/>
              </a:solidFill>
            </a:endParaRP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403907"/>
            <a:ext cx="7772400" cy="292177"/>
          </a:xfrm>
        </p:spPr>
        <p:txBody>
          <a:bodyPr/>
          <a:lstStyle/>
          <a:p>
            <a:r>
              <a:rPr lang="en-US"/>
              <a:t>Appendix B</a:t>
            </a:r>
          </a:p>
        </p:txBody>
      </p:sp>
      <p:sp>
        <p:nvSpPr>
          <p:cNvPr id="3" name="TextBox 2">
            <a:extLst>
              <a:ext uri="{FF2B5EF4-FFF2-40B4-BE49-F238E27FC236}">
                <a16:creationId xmlns:a16="http://schemas.microsoft.com/office/drawing/2014/main" id="{9E8D2B34-AC39-453C-A0BC-985EABB310DF}"/>
              </a:ext>
            </a:extLst>
          </p:cNvPr>
          <p:cNvSpPr txBox="1"/>
          <p:nvPr/>
        </p:nvSpPr>
        <p:spPr>
          <a:xfrm>
            <a:off x="685799" y="1531658"/>
            <a:ext cx="7155712" cy="369332"/>
          </a:xfrm>
          <a:prstGeom prst="rect">
            <a:avLst/>
          </a:prstGeom>
          <a:noFill/>
        </p:spPr>
        <p:txBody>
          <a:bodyPr wrap="square" lIns="0" tIns="0" rIns="0" bIns="0" rtlCol="0">
            <a:spAutoFit/>
          </a:bodyPr>
          <a:lstStyle/>
          <a:p>
            <a:pPr lvl="0">
              <a:buFont typeface="Arial" panose="020B0604020202020204" pitchFamily="34" charset="0"/>
              <a:buChar char="​"/>
            </a:pPr>
            <a:r>
              <a:rPr lang="en-US" sz="1200" b="1">
                <a:solidFill>
                  <a:srgbClr val="897C57"/>
                </a:solidFill>
              </a:rPr>
              <a:t>23. For each of the following experiences, please check each setting where it has occurred. (Please choose all that apply.)</a:t>
            </a:r>
          </a:p>
        </p:txBody>
      </p:sp>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53537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4826"/>
            <a:ext cx="6916479" cy="292177"/>
          </a:xfrm>
        </p:spPr>
        <p:txBody>
          <a:bodyPr/>
          <a:lstStyle/>
          <a:p>
            <a:r>
              <a:rPr lang="en-US" sz="2800"/>
              <a:t>Questions Asked and Response Percentages</a:t>
            </a:r>
          </a:p>
        </p:txBody>
      </p:sp>
      <p:sp>
        <p:nvSpPr>
          <p:cNvPr id="4" name="Content Placeholder 3">
            <a:extLst>
              <a:ext uri="{FF2B5EF4-FFF2-40B4-BE49-F238E27FC236}">
                <a16:creationId xmlns:a16="http://schemas.microsoft.com/office/drawing/2014/main" id="{4386409E-1C76-4282-92D1-C6982A6B0E62}"/>
              </a:ext>
            </a:extLst>
          </p:cNvPr>
          <p:cNvSpPr>
            <a:spLocks noGrp="1"/>
          </p:cNvSpPr>
          <p:nvPr>
            <p:ph sz="quarter" idx="16"/>
          </p:nvPr>
        </p:nvSpPr>
        <p:spPr>
          <a:xfrm>
            <a:off x="4800600" y="1424146"/>
            <a:ext cx="3886199" cy="4484701"/>
          </a:xfrm>
        </p:spPr>
        <p:txBody>
          <a:bodyPr/>
          <a:lstStyle/>
          <a:p>
            <a:pPr>
              <a:lnSpc>
                <a:spcPct val="100000"/>
              </a:lnSpc>
              <a:spcBef>
                <a:spcPts val="0"/>
              </a:spcBef>
              <a:spcAft>
                <a:spcPts val="0"/>
              </a:spcAft>
            </a:pPr>
            <a:r>
              <a:rPr lang="en-US" sz="1200" b="1" dirty="0">
                <a:solidFill>
                  <a:schemeClr val="tx2"/>
                </a:solidFill>
              </a:rPr>
              <a:t>24. Please describe further any of the experiences above or explain other related experiences. </a:t>
            </a:r>
          </a:p>
          <a:p>
            <a:pPr>
              <a:lnSpc>
                <a:spcPct val="50000"/>
              </a:lnSpc>
              <a:spcBef>
                <a:spcPts val="0"/>
              </a:spcBef>
              <a:spcAft>
                <a:spcPts val="0"/>
              </a:spcAft>
            </a:pPr>
            <a:endParaRPr lang="en-US" sz="1200" b="1" dirty="0">
              <a:solidFill>
                <a:schemeClr val="tx2"/>
              </a:solidFill>
            </a:endParaRPr>
          </a:p>
          <a:p>
            <a:pPr>
              <a:lnSpc>
                <a:spcPct val="100000"/>
              </a:lnSpc>
              <a:spcBef>
                <a:spcPts val="0"/>
              </a:spcBef>
              <a:spcAft>
                <a:spcPts val="0"/>
              </a:spcAft>
            </a:pPr>
            <a:r>
              <a:rPr lang="en-US" sz="1200" dirty="0">
                <a:solidFill>
                  <a:srgbClr val="897C57"/>
                </a:solidFill>
              </a:rPr>
              <a:t>(Various accounts of experiences were entered and were analyzed using content analysis.)</a:t>
            </a:r>
          </a:p>
          <a:p>
            <a:pPr>
              <a:lnSpc>
                <a:spcPct val="100000"/>
              </a:lnSpc>
              <a:spcBef>
                <a:spcPts val="0"/>
              </a:spcBef>
              <a:spcAft>
                <a:spcPts val="0"/>
              </a:spcAft>
            </a:pPr>
            <a:endParaRPr lang="en-US" sz="1200" b="1" dirty="0">
              <a:solidFill>
                <a:srgbClr val="897C57"/>
              </a:solidFill>
            </a:endParaRPr>
          </a:p>
          <a:p>
            <a:pPr>
              <a:lnSpc>
                <a:spcPct val="100000"/>
              </a:lnSpc>
              <a:spcBef>
                <a:spcPts val="0"/>
              </a:spcBef>
              <a:spcAft>
                <a:spcPts val="0"/>
              </a:spcAft>
            </a:pPr>
            <a:r>
              <a:rPr lang="en-US" sz="1200" b="1" dirty="0">
                <a:solidFill>
                  <a:schemeClr val="tx2"/>
                </a:solidFill>
              </a:rPr>
              <a:t>25. Which of the following actions have you taken and how were they received in your congregation/ministry setting?</a:t>
            </a:r>
          </a:p>
          <a:p>
            <a:pPr>
              <a:lnSpc>
                <a:spcPct val="50000"/>
              </a:lnSpc>
              <a:spcBef>
                <a:spcPts val="0"/>
              </a:spcBef>
              <a:spcAft>
                <a:spcPts val="0"/>
              </a:spcAft>
            </a:pPr>
            <a:endParaRPr lang="en-US" sz="1200" dirty="0">
              <a:solidFill>
                <a:schemeClr val="tx2"/>
              </a:solidFill>
            </a:endParaRPr>
          </a:p>
          <a:p>
            <a:pPr>
              <a:lnSpc>
                <a:spcPct val="100000"/>
              </a:lnSpc>
              <a:spcBef>
                <a:spcPts val="0"/>
              </a:spcBef>
              <a:spcAft>
                <a:spcPts val="0"/>
              </a:spcAft>
            </a:pPr>
            <a:endParaRPr lang="en-US" sz="1200" dirty="0">
              <a:solidFill>
                <a:schemeClr val="tx2"/>
              </a:solidFill>
            </a:endParaRP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403907"/>
            <a:ext cx="7772400" cy="292177"/>
          </a:xfrm>
        </p:spPr>
        <p:txBody>
          <a:bodyPr/>
          <a:lstStyle/>
          <a:p>
            <a:r>
              <a:rPr lang="en-US"/>
              <a:t>Appendix B</a:t>
            </a:r>
          </a:p>
        </p:txBody>
      </p:sp>
      <p:sp>
        <p:nvSpPr>
          <p:cNvPr id="3" name="TextBox 2">
            <a:extLst>
              <a:ext uri="{FF2B5EF4-FFF2-40B4-BE49-F238E27FC236}">
                <a16:creationId xmlns:a16="http://schemas.microsoft.com/office/drawing/2014/main" id="{9E8D2B34-AC39-453C-A0BC-985EABB310DF}"/>
              </a:ext>
            </a:extLst>
          </p:cNvPr>
          <p:cNvSpPr txBox="1"/>
          <p:nvPr/>
        </p:nvSpPr>
        <p:spPr>
          <a:xfrm>
            <a:off x="685799" y="1424147"/>
            <a:ext cx="3992527" cy="369332"/>
          </a:xfrm>
          <a:prstGeom prst="rect">
            <a:avLst/>
          </a:prstGeom>
          <a:noFill/>
        </p:spPr>
        <p:txBody>
          <a:bodyPr wrap="square" lIns="0" tIns="0" rIns="0" bIns="0" rtlCol="0">
            <a:spAutoFit/>
          </a:bodyPr>
          <a:lstStyle/>
          <a:p>
            <a:pPr lvl="0">
              <a:buFont typeface="Arial" panose="020B0604020202020204" pitchFamily="34" charset="0"/>
              <a:buChar char="​"/>
            </a:pPr>
            <a:r>
              <a:rPr lang="en-US" sz="1200" b="1">
                <a:solidFill>
                  <a:srgbClr val="897C57"/>
                </a:solidFill>
              </a:rPr>
              <a:t>23. For each of the following experiences, please check each setting where it has occurred. (Please choose all that apply.)</a:t>
            </a:r>
          </a:p>
        </p:txBody>
      </p:sp>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798" y="1894963"/>
            <a:ext cx="3992527" cy="4484702"/>
          </a:xfrm>
        </p:spPr>
        <p:txBody>
          <a:bodyPr/>
          <a:lstStyle/>
          <a:p>
            <a:pPr lvl="0">
              <a:lnSpc>
                <a:spcPct val="100000"/>
              </a:lnSpc>
              <a:spcBef>
                <a:spcPts val="0"/>
              </a:spcBef>
              <a:spcAft>
                <a:spcPts val="0"/>
              </a:spcAft>
              <a:buNone/>
            </a:pPr>
            <a:r>
              <a:rPr lang="en-US" sz="1200" b="1" dirty="0" err="1">
                <a:solidFill>
                  <a:schemeClr val="tx2"/>
                </a:solidFill>
              </a:rPr>
              <a:t>i</a:t>
            </a:r>
            <a:r>
              <a:rPr lang="en-US" sz="1200" b="1" dirty="0">
                <a:solidFill>
                  <a:schemeClr val="tx2"/>
                </a:solidFill>
              </a:rPr>
              <a:t>. I have experienced racial/ethnic discrimination (i.e., different treatment accorded to individuals based on their race/ethnicity).</a:t>
            </a:r>
          </a:p>
          <a:p>
            <a:pPr lvl="0">
              <a:lnSpc>
                <a:spcPct val="100000"/>
              </a:lnSpc>
              <a:spcBef>
                <a:spcPts val="0"/>
              </a:spcBef>
              <a:spcAft>
                <a:spcPts val="0"/>
              </a:spcAft>
              <a:buNone/>
            </a:pPr>
            <a:r>
              <a:rPr lang="en-US" sz="1200" dirty="0">
                <a:solidFill>
                  <a:schemeClr val="tx2"/>
                </a:solidFill>
              </a:rPr>
              <a:t>  1.8  In seminary</a:t>
            </a:r>
          </a:p>
          <a:p>
            <a:pPr lvl="0">
              <a:lnSpc>
                <a:spcPct val="100000"/>
              </a:lnSpc>
              <a:spcBef>
                <a:spcPts val="0"/>
              </a:spcBef>
              <a:spcAft>
                <a:spcPts val="0"/>
              </a:spcAft>
              <a:buNone/>
            </a:pPr>
            <a:r>
              <a:rPr lang="en-US" sz="1200" dirty="0">
                <a:solidFill>
                  <a:schemeClr val="tx2"/>
                </a:solidFill>
              </a:rPr>
              <a:t>  1.2  During internship</a:t>
            </a:r>
          </a:p>
          <a:p>
            <a:pPr lvl="0">
              <a:lnSpc>
                <a:spcPct val="100000"/>
              </a:lnSpc>
              <a:spcBef>
                <a:spcPts val="0"/>
              </a:spcBef>
              <a:spcAft>
                <a:spcPts val="0"/>
              </a:spcAft>
              <a:buNone/>
            </a:pPr>
            <a:r>
              <a:rPr lang="en-US" sz="1200" dirty="0">
                <a:solidFill>
                  <a:schemeClr val="tx2"/>
                </a:solidFill>
              </a:rPr>
              <a:t>  5.3  In the congregation or ministry setting</a:t>
            </a:r>
          </a:p>
          <a:p>
            <a:pPr lvl="0">
              <a:lnSpc>
                <a:spcPct val="100000"/>
              </a:lnSpc>
              <a:spcBef>
                <a:spcPts val="0"/>
              </a:spcBef>
              <a:spcAft>
                <a:spcPts val="0"/>
              </a:spcAft>
              <a:buNone/>
            </a:pPr>
            <a:r>
              <a:rPr lang="en-US" sz="1200" dirty="0">
                <a:solidFill>
                  <a:schemeClr val="tx2"/>
                </a:solidFill>
              </a:rPr>
              <a:t>  3.5  With ELCA rostered ministers</a:t>
            </a:r>
          </a:p>
          <a:p>
            <a:pPr lvl="0">
              <a:lnSpc>
                <a:spcPct val="100000"/>
              </a:lnSpc>
              <a:spcBef>
                <a:spcPts val="0"/>
              </a:spcBef>
              <a:spcAft>
                <a:spcPts val="0"/>
              </a:spcAft>
              <a:buNone/>
            </a:pPr>
            <a:r>
              <a:rPr lang="en-US" sz="1200" dirty="0">
                <a:solidFill>
                  <a:schemeClr val="tx2"/>
                </a:solidFill>
              </a:rPr>
              <a:t>  2.4  During the call process</a:t>
            </a:r>
          </a:p>
          <a:p>
            <a:pPr lvl="0">
              <a:lnSpc>
                <a:spcPct val="100000"/>
              </a:lnSpc>
              <a:spcBef>
                <a:spcPts val="0"/>
              </a:spcBef>
              <a:spcAft>
                <a:spcPts val="0"/>
              </a:spcAft>
              <a:buNone/>
            </a:pPr>
            <a:r>
              <a:rPr lang="en-US" sz="1200" dirty="0">
                <a:solidFill>
                  <a:schemeClr val="tx2"/>
                </a:solidFill>
              </a:rPr>
              <a:t>  2.4  With ecumenical colleagues</a:t>
            </a:r>
          </a:p>
          <a:p>
            <a:pPr lvl="0">
              <a:lnSpc>
                <a:spcPct val="100000"/>
              </a:lnSpc>
              <a:spcBef>
                <a:spcPts val="0"/>
              </a:spcBef>
              <a:spcAft>
                <a:spcPts val="0"/>
              </a:spcAft>
              <a:buNone/>
            </a:pPr>
            <a:r>
              <a:rPr lang="en-US" sz="1200" dirty="0">
                <a:solidFill>
                  <a:schemeClr val="tx2"/>
                </a:solidFill>
              </a:rPr>
              <a:t>  2.9  By synod and/or churchwide organization staff</a:t>
            </a:r>
          </a:p>
          <a:p>
            <a:pPr lvl="0">
              <a:lnSpc>
                <a:spcPct val="100000"/>
              </a:lnSpc>
              <a:spcBef>
                <a:spcPts val="0"/>
              </a:spcBef>
              <a:spcAft>
                <a:spcPts val="0"/>
              </a:spcAft>
              <a:buNone/>
            </a:pPr>
            <a:r>
              <a:rPr lang="en-US" sz="1200" dirty="0">
                <a:solidFill>
                  <a:schemeClr val="tx2"/>
                </a:solidFill>
              </a:rPr>
              <a:t>68.2  I have never had this experience.</a:t>
            </a:r>
          </a:p>
          <a:p>
            <a:pPr lvl="0">
              <a:lnSpc>
                <a:spcPct val="100000"/>
              </a:lnSpc>
              <a:spcBef>
                <a:spcPts val="0"/>
              </a:spcBef>
              <a:spcAft>
                <a:spcPts val="0"/>
              </a:spcAft>
              <a:buNone/>
            </a:pPr>
            <a:r>
              <a:rPr lang="en-US" sz="1200" b="1" dirty="0">
                <a:solidFill>
                  <a:schemeClr val="tx2"/>
                </a:solidFill>
              </a:rPr>
              <a:t> </a:t>
            </a:r>
          </a:p>
          <a:p>
            <a:pPr lvl="0">
              <a:lnSpc>
                <a:spcPct val="100000"/>
              </a:lnSpc>
              <a:spcBef>
                <a:spcPts val="0"/>
              </a:spcBef>
              <a:spcAft>
                <a:spcPts val="0"/>
              </a:spcAft>
              <a:buNone/>
            </a:pPr>
            <a:r>
              <a:rPr lang="en-US" sz="1200" b="1" dirty="0">
                <a:solidFill>
                  <a:schemeClr val="tx2"/>
                </a:solidFill>
              </a:rPr>
              <a:t>j. I have experienced sexual harassment (i.e., any sexually related behavior that is unwelcome or offensive or that fails to respect the rights of others).</a:t>
            </a:r>
          </a:p>
          <a:p>
            <a:pPr lvl="0">
              <a:lnSpc>
                <a:spcPct val="100000"/>
              </a:lnSpc>
              <a:spcBef>
                <a:spcPts val="0"/>
              </a:spcBef>
              <a:spcAft>
                <a:spcPts val="0"/>
              </a:spcAft>
              <a:buNone/>
            </a:pPr>
            <a:r>
              <a:rPr lang="en-US" sz="1200" dirty="0">
                <a:solidFill>
                  <a:schemeClr val="tx2"/>
                </a:solidFill>
              </a:rPr>
              <a:t>  6.5  In seminary</a:t>
            </a:r>
          </a:p>
          <a:p>
            <a:pPr lvl="0">
              <a:lnSpc>
                <a:spcPct val="100000"/>
              </a:lnSpc>
              <a:spcBef>
                <a:spcPts val="0"/>
              </a:spcBef>
              <a:spcAft>
                <a:spcPts val="0"/>
              </a:spcAft>
              <a:buNone/>
            </a:pPr>
            <a:r>
              <a:rPr lang="en-US" sz="1200" dirty="0">
                <a:solidFill>
                  <a:schemeClr val="tx2"/>
                </a:solidFill>
              </a:rPr>
              <a:t>  6.5  During internship</a:t>
            </a:r>
          </a:p>
          <a:p>
            <a:pPr lvl="0">
              <a:lnSpc>
                <a:spcPct val="100000"/>
              </a:lnSpc>
              <a:spcBef>
                <a:spcPts val="0"/>
              </a:spcBef>
              <a:spcAft>
                <a:spcPts val="0"/>
              </a:spcAft>
              <a:buNone/>
            </a:pPr>
            <a:r>
              <a:rPr lang="en-US" sz="1200" dirty="0">
                <a:solidFill>
                  <a:schemeClr val="tx2"/>
                </a:solidFill>
              </a:rPr>
              <a:t>24.1  In the congregation or ministry setting</a:t>
            </a:r>
          </a:p>
          <a:p>
            <a:pPr lvl="0">
              <a:lnSpc>
                <a:spcPct val="100000"/>
              </a:lnSpc>
              <a:spcBef>
                <a:spcPts val="0"/>
              </a:spcBef>
              <a:spcAft>
                <a:spcPts val="0"/>
              </a:spcAft>
              <a:buNone/>
            </a:pPr>
            <a:r>
              <a:rPr lang="en-US" sz="1200" dirty="0">
                <a:solidFill>
                  <a:schemeClr val="tx2"/>
                </a:solidFill>
              </a:rPr>
              <a:t>  9.4  With ELCA rostered ministers</a:t>
            </a:r>
          </a:p>
          <a:p>
            <a:pPr lvl="0">
              <a:lnSpc>
                <a:spcPct val="100000"/>
              </a:lnSpc>
              <a:spcBef>
                <a:spcPts val="0"/>
              </a:spcBef>
              <a:spcAft>
                <a:spcPts val="0"/>
              </a:spcAft>
              <a:buNone/>
            </a:pPr>
            <a:r>
              <a:rPr lang="en-US" sz="1200" dirty="0">
                <a:solidFill>
                  <a:schemeClr val="tx2"/>
                </a:solidFill>
              </a:rPr>
              <a:t>  2.4  During the call process</a:t>
            </a:r>
          </a:p>
          <a:p>
            <a:pPr lvl="0">
              <a:lnSpc>
                <a:spcPct val="100000"/>
              </a:lnSpc>
              <a:spcBef>
                <a:spcPts val="0"/>
              </a:spcBef>
              <a:spcAft>
                <a:spcPts val="0"/>
              </a:spcAft>
              <a:buNone/>
            </a:pPr>
            <a:r>
              <a:rPr lang="en-US" sz="1200" dirty="0">
                <a:solidFill>
                  <a:schemeClr val="tx2"/>
                </a:solidFill>
              </a:rPr>
              <a:t>  5.9  With ecumenical colleagues</a:t>
            </a:r>
          </a:p>
          <a:p>
            <a:pPr lvl="0">
              <a:lnSpc>
                <a:spcPct val="100000"/>
              </a:lnSpc>
              <a:spcBef>
                <a:spcPts val="0"/>
              </a:spcBef>
              <a:spcAft>
                <a:spcPts val="0"/>
              </a:spcAft>
              <a:buNone/>
            </a:pPr>
            <a:r>
              <a:rPr lang="en-US" sz="1200" dirty="0">
                <a:solidFill>
                  <a:schemeClr val="tx2"/>
                </a:solidFill>
              </a:rPr>
              <a:t>  1.2  By synod and/or churchwide organization staff</a:t>
            </a:r>
          </a:p>
          <a:p>
            <a:pPr lvl="0">
              <a:lnSpc>
                <a:spcPct val="100000"/>
              </a:lnSpc>
              <a:spcBef>
                <a:spcPts val="0"/>
              </a:spcBef>
              <a:spcAft>
                <a:spcPts val="0"/>
              </a:spcAft>
              <a:buNone/>
            </a:pPr>
            <a:r>
              <a:rPr lang="en-US" sz="1200" dirty="0">
                <a:solidFill>
                  <a:schemeClr val="tx2"/>
                </a:solidFill>
              </a:rPr>
              <a:t>44.7  I have never had this experience.</a:t>
            </a:r>
          </a:p>
          <a:p>
            <a:pPr lvl="0">
              <a:lnSpc>
                <a:spcPct val="100000"/>
              </a:lnSpc>
              <a:spcBef>
                <a:spcPts val="0"/>
              </a:spcBef>
              <a:spcAft>
                <a:spcPts val="0"/>
              </a:spcAft>
            </a:pPr>
            <a:endParaRPr lang="en-US" sz="1200" dirty="0">
              <a:solidFill>
                <a:schemeClr val="tx2"/>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096748491"/>
              </p:ext>
            </p:extLst>
          </p:nvPr>
        </p:nvGraphicFramePr>
        <p:xfrm>
          <a:off x="4800600" y="4595313"/>
          <a:ext cx="3971925" cy="1283348"/>
        </p:xfrm>
        <a:graphic>
          <a:graphicData uri="http://schemas.openxmlformats.org/drawingml/2006/table">
            <a:tbl>
              <a:tblPr firstRow="1" bandRow="1">
                <a:tableStyleId>{5C22544A-7EE6-4342-B048-85BDC9FD1C3A}</a:tableStyleId>
              </a:tblPr>
              <a:tblGrid>
                <a:gridCol w="380730">
                  <a:extLst>
                    <a:ext uri="{9D8B030D-6E8A-4147-A177-3AD203B41FA5}">
                      <a16:colId xmlns:a16="http://schemas.microsoft.com/office/drawing/2014/main" val="4067303457"/>
                    </a:ext>
                  </a:extLst>
                </a:gridCol>
                <a:gridCol w="3591195">
                  <a:extLst>
                    <a:ext uri="{9D8B030D-6E8A-4147-A177-3AD203B41FA5}">
                      <a16:colId xmlns:a16="http://schemas.microsoft.com/office/drawing/2014/main" val="3137569525"/>
                    </a:ext>
                  </a:extLst>
                </a:gridCol>
              </a:tblGrid>
              <a:tr h="316072">
                <a:tc gridSpan="2">
                  <a:txBody>
                    <a:bodyPr/>
                    <a:lstStyle/>
                    <a:p>
                      <a:pPr>
                        <a:lnSpc>
                          <a:spcPct val="100000"/>
                        </a:lnSpc>
                        <a:spcBef>
                          <a:spcPts val="0"/>
                        </a:spcBef>
                        <a:spcAft>
                          <a:spcPts val="0"/>
                        </a:spcAft>
                      </a:pPr>
                      <a:r>
                        <a:rPr lang="en-US" sz="1200" b="1" dirty="0">
                          <a:solidFill>
                            <a:schemeClr val="tx2"/>
                          </a:solidFill>
                        </a:rPr>
                        <a:t>b. Expressed strong convictions that using feminine</a:t>
                      </a:r>
                      <a:br>
                        <a:rPr lang="en-US" sz="1200" b="1" dirty="0">
                          <a:solidFill>
                            <a:schemeClr val="tx2"/>
                          </a:solidFill>
                        </a:rPr>
                      </a:br>
                      <a:r>
                        <a:rPr lang="en-US" sz="1200" b="1" dirty="0">
                          <a:solidFill>
                            <a:schemeClr val="tx2"/>
                          </a:solidFill>
                        </a:rPr>
                        <a:t>language about God is appropriate.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39.4</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13.6</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23.5</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23.5</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18314819"/>
              </p:ext>
            </p:extLst>
          </p:nvPr>
        </p:nvGraphicFramePr>
        <p:xfrm>
          <a:off x="4800600" y="3024822"/>
          <a:ext cx="3971925" cy="1283348"/>
        </p:xfrm>
        <a:graphic>
          <a:graphicData uri="http://schemas.openxmlformats.org/drawingml/2006/table">
            <a:tbl>
              <a:tblPr firstRow="1" bandRow="1">
                <a:tableStyleId>{5C22544A-7EE6-4342-B048-85BDC9FD1C3A}</a:tableStyleId>
              </a:tblPr>
              <a:tblGrid>
                <a:gridCol w="380731">
                  <a:extLst>
                    <a:ext uri="{9D8B030D-6E8A-4147-A177-3AD203B41FA5}">
                      <a16:colId xmlns:a16="http://schemas.microsoft.com/office/drawing/2014/main" val="4067303457"/>
                    </a:ext>
                  </a:extLst>
                </a:gridCol>
                <a:gridCol w="3591194">
                  <a:extLst>
                    <a:ext uri="{9D8B030D-6E8A-4147-A177-3AD203B41FA5}">
                      <a16:colId xmlns:a16="http://schemas.microsoft.com/office/drawing/2014/main" val="3137569525"/>
                    </a:ext>
                  </a:extLst>
                </a:gridCol>
              </a:tblGrid>
              <a:tr h="316072">
                <a:tc gridSpan="2">
                  <a:txBody>
                    <a:bodyPr/>
                    <a:lstStyle/>
                    <a:p>
                      <a:pPr>
                        <a:lnSpc>
                          <a:spcPct val="100000"/>
                        </a:lnSpc>
                        <a:spcBef>
                          <a:spcPts val="0"/>
                        </a:spcBef>
                        <a:spcAft>
                          <a:spcPts val="0"/>
                        </a:spcAft>
                      </a:pPr>
                      <a:r>
                        <a:rPr lang="en-US" sz="1200" b="1" dirty="0">
                          <a:solidFill>
                            <a:schemeClr val="tx2"/>
                          </a:solidFill>
                        </a:rPr>
                        <a:t>a. Expressed strong convictions that using only masculine language about God is inappropriate.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40.5</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10.7</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33.6</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15.3</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spTree>
    <p:extLst>
      <p:ext uri="{BB962C8B-B14F-4D97-AF65-F5344CB8AC3E}">
        <p14:creationId xmlns:p14="http://schemas.microsoft.com/office/powerpoint/2010/main" val="405287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4826"/>
            <a:ext cx="6916479" cy="292177"/>
          </a:xfrm>
        </p:spPr>
        <p:txBody>
          <a:bodyPr/>
          <a:lstStyle/>
          <a:p>
            <a:r>
              <a:rPr lang="en-US" sz="2800"/>
              <a:t>Questions Asked and Response Percentages</a:t>
            </a: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403907"/>
            <a:ext cx="7772400" cy="292177"/>
          </a:xfrm>
        </p:spPr>
        <p:txBody>
          <a:bodyPr/>
          <a:lstStyle/>
          <a:p>
            <a:r>
              <a:rPr lang="en-US"/>
              <a:t>Appendix B</a:t>
            </a:r>
          </a:p>
        </p:txBody>
      </p:sp>
      <p:sp>
        <p:nvSpPr>
          <p:cNvPr id="3" name="TextBox 2">
            <a:extLst>
              <a:ext uri="{FF2B5EF4-FFF2-40B4-BE49-F238E27FC236}">
                <a16:creationId xmlns:a16="http://schemas.microsoft.com/office/drawing/2014/main" id="{9E8D2B34-AC39-453C-A0BC-985EABB310DF}"/>
              </a:ext>
            </a:extLst>
          </p:cNvPr>
          <p:cNvSpPr txBox="1"/>
          <p:nvPr/>
        </p:nvSpPr>
        <p:spPr>
          <a:xfrm>
            <a:off x="685799" y="1424147"/>
            <a:ext cx="7915276" cy="184666"/>
          </a:xfrm>
          <a:prstGeom prst="rect">
            <a:avLst/>
          </a:prstGeom>
          <a:noFill/>
        </p:spPr>
        <p:txBody>
          <a:bodyPr wrap="square" lIns="0" tIns="0" rIns="0" bIns="0" rtlCol="0">
            <a:spAutoFit/>
          </a:bodyPr>
          <a:lstStyle/>
          <a:p>
            <a:pPr>
              <a:lnSpc>
                <a:spcPct val="100000"/>
              </a:lnSpc>
              <a:spcBef>
                <a:spcPts val="0"/>
              </a:spcBef>
              <a:spcAft>
                <a:spcPts val="0"/>
              </a:spcAft>
            </a:pPr>
            <a:r>
              <a:rPr lang="en-US" sz="1200" b="1" dirty="0">
                <a:solidFill>
                  <a:schemeClr val="tx2"/>
                </a:solidFill>
              </a:rPr>
              <a:t>25. Which of the following actions have you taken, and how were they received in your congregation/ministry setting?</a:t>
            </a:r>
          </a:p>
        </p:txBody>
      </p:sp>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798" y="1894963"/>
            <a:ext cx="3992527" cy="4484702"/>
          </a:xfrm>
        </p:spPr>
        <p:txBody>
          <a:bodyPr/>
          <a:lstStyle/>
          <a:p>
            <a:pPr lvl="0">
              <a:lnSpc>
                <a:spcPct val="100000"/>
              </a:lnSpc>
              <a:spcBef>
                <a:spcPts val="0"/>
              </a:spcBef>
              <a:spcAft>
                <a:spcPts val="0"/>
              </a:spcAft>
              <a:buNone/>
            </a:pPr>
            <a:endParaRPr lang="en-US" sz="1200" b="1" dirty="0">
              <a:solidFill>
                <a:schemeClr val="tx2"/>
              </a:solidFill>
            </a:endParaRPr>
          </a:p>
          <a:p>
            <a:pPr lvl="0">
              <a:lnSpc>
                <a:spcPct val="100000"/>
              </a:lnSpc>
              <a:spcBef>
                <a:spcPts val="0"/>
              </a:spcBef>
              <a:spcAft>
                <a:spcPts val="0"/>
              </a:spcAft>
            </a:pPr>
            <a:endParaRPr lang="en-US" sz="1200" dirty="0">
              <a:solidFill>
                <a:schemeClr val="tx2"/>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771788527"/>
              </p:ext>
            </p:extLst>
          </p:nvPr>
        </p:nvGraphicFramePr>
        <p:xfrm>
          <a:off x="684856" y="3277573"/>
          <a:ext cx="3994410" cy="1283348"/>
        </p:xfrm>
        <a:graphic>
          <a:graphicData uri="http://schemas.openxmlformats.org/drawingml/2006/table">
            <a:tbl>
              <a:tblPr firstRow="1" bandRow="1">
                <a:tableStyleId>{5C22544A-7EE6-4342-B048-85BDC9FD1C3A}</a:tableStyleId>
              </a:tblPr>
              <a:tblGrid>
                <a:gridCol w="362994">
                  <a:extLst>
                    <a:ext uri="{9D8B030D-6E8A-4147-A177-3AD203B41FA5}">
                      <a16:colId xmlns:a16="http://schemas.microsoft.com/office/drawing/2014/main" val="4067303457"/>
                    </a:ext>
                  </a:extLst>
                </a:gridCol>
                <a:gridCol w="3631416">
                  <a:extLst>
                    <a:ext uri="{9D8B030D-6E8A-4147-A177-3AD203B41FA5}">
                      <a16:colId xmlns:a16="http://schemas.microsoft.com/office/drawing/2014/main" val="3137569525"/>
                    </a:ext>
                  </a:extLst>
                </a:gridCol>
              </a:tblGrid>
              <a:tr h="316072">
                <a:tc gridSpan="2">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897C57"/>
                          </a:solidFill>
                          <a:effectLst/>
                          <a:uLnTx/>
                          <a:uFillTx/>
                          <a:latin typeface="+mn-lt"/>
                          <a:ea typeface="+mn-ea"/>
                          <a:cs typeface="+mn-cs"/>
                        </a:rPr>
                        <a:t>d. Decreased the use of masculine language/imagery in preaching or in other examples.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16.8</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2.3</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38.2</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42.7</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274113124"/>
              </p:ext>
            </p:extLst>
          </p:nvPr>
        </p:nvGraphicFramePr>
        <p:xfrm>
          <a:off x="684386" y="4718500"/>
          <a:ext cx="3994410" cy="1283348"/>
        </p:xfrm>
        <a:graphic>
          <a:graphicData uri="http://schemas.openxmlformats.org/drawingml/2006/table">
            <a:tbl>
              <a:tblPr firstRow="1" bandRow="1">
                <a:tableStyleId>{5C22544A-7EE6-4342-B048-85BDC9FD1C3A}</a:tableStyleId>
              </a:tblPr>
              <a:tblGrid>
                <a:gridCol w="372519">
                  <a:extLst>
                    <a:ext uri="{9D8B030D-6E8A-4147-A177-3AD203B41FA5}">
                      <a16:colId xmlns:a16="http://schemas.microsoft.com/office/drawing/2014/main" val="4067303457"/>
                    </a:ext>
                  </a:extLst>
                </a:gridCol>
                <a:gridCol w="3621891">
                  <a:extLst>
                    <a:ext uri="{9D8B030D-6E8A-4147-A177-3AD203B41FA5}">
                      <a16:colId xmlns:a16="http://schemas.microsoft.com/office/drawing/2014/main" val="3137569525"/>
                    </a:ext>
                  </a:extLst>
                </a:gridCol>
              </a:tblGrid>
              <a:tr h="316072">
                <a:tc gridSpan="2">
                  <a:txBody>
                    <a:bodyPr/>
                    <a:lstStyle/>
                    <a:p>
                      <a:pPr lvl="0">
                        <a:lnSpc>
                          <a:spcPct val="100000"/>
                        </a:lnSpc>
                        <a:spcBef>
                          <a:spcPts val="0"/>
                        </a:spcBef>
                        <a:spcAft>
                          <a:spcPts val="0"/>
                        </a:spcAft>
                      </a:pPr>
                      <a:r>
                        <a:rPr lang="en-US" sz="1200" b="1" dirty="0">
                          <a:solidFill>
                            <a:schemeClr val="tx2"/>
                          </a:solidFill>
                        </a:rPr>
                        <a:t>e. Increased the use of feminine language/imagery in preaching or in other examples.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28.2</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4.6</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30.5</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36.6</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654519876"/>
              </p:ext>
            </p:extLst>
          </p:nvPr>
        </p:nvGraphicFramePr>
        <p:xfrm>
          <a:off x="685800" y="1835979"/>
          <a:ext cx="3994410" cy="1283348"/>
        </p:xfrm>
        <a:graphic>
          <a:graphicData uri="http://schemas.openxmlformats.org/drawingml/2006/table">
            <a:tbl>
              <a:tblPr firstRow="1" bandRow="1">
                <a:tableStyleId>{5C22544A-7EE6-4342-B048-85BDC9FD1C3A}</a:tableStyleId>
              </a:tblPr>
              <a:tblGrid>
                <a:gridCol w="370148">
                  <a:extLst>
                    <a:ext uri="{9D8B030D-6E8A-4147-A177-3AD203B41FA5}">
                      <a16:colId xmlns:a16="http://schemas.microsoft.com/office/drawing/2014/main" val="4067303457"/>
                    </a:ext>
                  </a:extLst>
                </a:gridCol>
                <a:gridCol w="3624262">
                  <a:extLst>
                    <a:ext uri="{9D8B030D-6E8A-4147-A177-3AD203B41FA5}">
                      <a16:colId xmlns:a16="http://schemas.microsoft.com/office/drawing/2014/main" val="3137569525"/>
                    </a:ext>
                  </a:extLst>
                </a:gridCol>
              </a:tblGrid>
              <a:tr h="316072">
                <a:tc gridSpan="2">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897C57"/>
                          </a:solidFill>
                          <a:effectLst/>
                          <a:uLnTx/>
                          <a:uFillTx/>
                          <a:latin typeface="+mn-lt"/>
                          <a:ea typeface="+mn-ea"/>
                          <a:cs typeface="+mn-cs"/>
                        </a:rPr>
                        <a:t>c. Advocated among congregational leaders/leaders in the ministry setting for the use of inclusive language.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33.8</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9.8</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27.8</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28.6</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069904590"/>
              </p:ext>
            </p:extLst>
          </p:nvPr>
        </p:nvGraphicFramePr>
        <p:xfrm>
          <a:off x="4730490" y="1835979"/>
          <a:ext cx="3994410" cy="1283348"/>
        </p:xfrm>
        <a:graphic>
          <a:graphicData uri="http://schemas.openxmlformats.org/drawingml/2006/table">
            <a:tbl>
              <a:tblPr firstRow="1" bandRow="1">
                <a:tableStyleId>{5C22544A-7EE6-4342-B048-85BDC9FD1C3A}</a:tableStyleId>
              </a:tblPr>
              <a:tblGrid>
                <a:gridCol w="399829">
                  <a:extLst>
                    <a:ext uri="{9D8B030D-6E8A-4147-A177-3AD203B41FA5}">
                      <a16:colId xmlns:a16="http://schemas.microsoft.com/office/drawing/2014/main" val="4067303457"/>
                    </a:ext>
                  </a:extLst>
                </a:gridCol>
                <a:gridCol w="3594581">
                  <a:extLst>
                    <a:ext uri="{9D8B030D-6E8A-4147-A177-3AD203B41FA5}">
                      <a16:colId xmlns:a16="http://schemas.microsoft.com/office/drawing/2014/main" val="3137569525"/>
                    </a:ext>
                  </a:extLst>
                </a:gridCol>
              </a:tblGrid>
              <a:tr h="316072">
                <a:tc gridSpan="2">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897C57"/>
                          </a:solidFill>
                          <a:effectLst/>
                          <a:uLnTx/>
                          <a:uFillTx/>
                          <a:latin typeface="+mn-lt"/>
                          <a:ea typeface="+mn-ea"/>
                          <a:cs typeface="+mn-cs"/>
                        </a:rPr>
                        <a:t>f. Increased the use of gender-neutral language/imagery in preaching or in other examples.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22.9</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2.3</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29.8</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45.0</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219018288"/>
              </p:ext>
            </p:extLst>
          </p:nvPr>
        </p:nvGraphicFramePr>
        <p:xfrm>
          <a:off x="4730490" y="3277573"/>
          <a:ext cx="3994410" cy="1283348"/>
        </p:xfrm>
        <a:graphic>
          <a:graphicData uri="http://schemas.openxmlformats.org/drawingml/2006/table">
            <a:tbl>
              <a:tblPr firstRow="1" bandRow="1">
                <a:tableStyleId>{5C22544A-7EE6-4342-B048-85BDC9FD1C3A}</a:tableStyleId>
              </a:tblPr>
              <a:tblGrid>
                <a:gridCol w="390304">
                  <a:extLst>
                    <a:ext uri="{9D8B030D-6E8A-4147-A177-3AD203B41FA5}">
                      <a16:colId xmlns:a16="http://schemas.microsoft.com/office/drawing/2014/main" val="4067303457"/>
                    </a:ext>
                  </a:extLst>
                </a:gridCol>
                <a:gridCol w="3604106">
                  <a:extLst>
                    <a:ext uri="{9D8B030D-6E8A-4147-A177-3AD203B41FA5}">
                      <a16:colId xmlns:a16="http://schemas.microsoft.com/office/drawing/2014/main" val="3137569525"/>
                    </a:ext>
                  </a:extLst>
                </a:gridCol>
              </a:tblGrid>
              <a:tr h="316072">
                <a:tc gridSpan="2">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897C57"/>
                          </a:solidFill>
                          <a:effectLst/>
                          <a:uLnTx/>
                          <a:uFillTx/>
                          <a:latin typeface="+mn-lt"/>
                          <a:ea typeface="+mn-ea"/>
                          <a:cs typeface="+mn-cs"/>
                        </a:rPr>
                        <a:t>g. Advocated for the use of hymns with gender-neutral language/imagery.</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65.9</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4.7</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16.3</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13.2</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295426842"/>
              </p:ext>
            </p:extLst>
          </p:nvPr>
        </p:nvGraphicFramePr>
        <p:xfrm>
          <a:off x="4730490" y="4718500"/>
          <a:ext cx="3994410" cy="1283348"/>
        </p:xfrm>
        <a:graphic>
          <a:graphicData uri="http://schemas.openxmlformats.org/drawingml/2006/table">
            <a:tbl>
              <a:tblPr firstRow="1" bandRow="1">
                <a:tableStyleId>{5C22544A-7EE6-4342-B048-85BDC9FD1C3A}</a:tableStyleId>
              </a:tblPr>
              <a:tblGrid>
                <a:gridCol w="371254">
                  <a:extLst>
                    <a:ext uri="{9D8B030D-6E8A-4147-A177-3AD203B41FA5}">
                      <a16:colId xmlns:a16="http://schemas.microsoft.com/office/drawing/2014/main" val="4067303457"/>
                    </a:ext>
                  </a:extLst>
                </a:gridCol>
                <a:gridCol w="3623156">
                  <a:extLst>
                    <a:ext uri="{9D8B030D-6E8A-4147-A177-3AD203B41FA5}">
                      <a16:colId xmlns:a16="http://schemas.microsoft.com/office/drawing/2014/main" val="3137569525"/>
                    </a:ext>
                  </a:extLst>
                </a:gridCol>
              </a:tblGrid>
              <a:tr h="316072">
                <a:tc gridSpan="2">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897C57"/>
                          </a:solidFill>
                          <a:effectLst/>
                          <a:uLnTx/>
                          <a:uFillTx/>
                          <a:latin typeface="+mn-lt"/>
                          <a:ea typeface="+mn-ea"/>
                          <a:cs typeface="+mn-cs"/>
                        </a:rPr>
                        <a:t>h. Advocated for the use of inclusive language about God in congregation/agency publications.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tc>
                <a:extLst>
                  <a:ext uri="{0D108BD9-81ED-4DB2-BD59-A6C34878D82A}">
                    <a16:rowId xmlns:a16="http://schemas.microsoft.com/office/drawing/2014/main" val="1204516658"/>
                  </a:ext>
                </a:extLst>
              </a:tr>
              <a:tr h="184474">
                <a:tc>
                  <a:txBody>
                    <a:bodyPr/>
                    <a:lstStyle/>
                    <a:p>
                      <a:pPr algn="r"/>
                      <a:r>
                        <a:rPr lang="en-US" sz="1200" dirty="0">
                          <a:solidFill>
                            <a:schemeClr val="tx2"/>
                          </a:solidFill>
                        </a:rPr>
                        <a:t>47.3</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not taken this action.</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2734551"/>
                  </a:ext>
                </a:extLst>
              </a:tr>
              <a:tr h="184474">
                <a:tc>
                  <a:txBody>
                    <a:bodyPr/>
                    <a:lstStyle/>
                    <a:p>
                      <a:pPr algn="r"/>
                      <a:r>
                        <a:rPr lang="en-US" sz="1200" dirty="0">
                          <a:solidFill>
                            <a:schemeClr val="tx2"/>
                          </a:solidFill>
                        </a:rPr>
                        <a:t>3.8</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poorly.</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31147235"/>
                  </a:ext>
                </a:extLst>
              </a:tr>
              <a:tr h="316072">
                <a:tc>
                  <a:txBody>
                    <a:bodyPr/>
                    <a:lstStyle/>
                    <a:p>
                      <a:pPr algn="r"/>
                      <a:r>
                        <a:rPr lang="en-US" sz="1200" dirty="0">
                          <a:solidFill>
                            <a:schemeClr val="tx2"/>
                          </a:solidFill>
                        </a:rPr>
                        <a:t>20.6</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neither poorly nor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2814739"/>
                  </a:ext>
                </a:extLst>
              </a:tr>
              <a:tr h="0">
                <a:tc>
                  <a:txBody>
                    <a:bodyPr/>
                    <a:lstStyle/>
                    <a:p>
                      <a:pPr algn="r"/>
                      <a:r>
                        <a:rPr lang="en-US" sz="1200" dirty="0">
                          <a:solidFill>
                            <a:schemeClr val="tx2"/>
                          </a:solidFill>
                        </a:rPr>
                        <a:t>28.2</a:t>
                      </a:r>
                    </a:p>
                  </a:txBody>
                  <a:tcPr marL="0" marR="4572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2"/>
                          </a:solidFill>
                          <a:effectLst/>
                          <a:uLnTx/>
                          <a:uFillTx/>
                          <a:latin typeface="+mn-lt"/>
                          <a:ea typeface="+mn-ea"/>
                          <a:cs typeface="+mn-cs"/>
                        </a:rPr>
                        <a:t>I have taken this action, and it was received quite well.</a:t>
                      </a:r>
                    </a:p>
                  </a:txBody>
                  <a:tcPr marL="4572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1201508"/>
                  </a:ext>
                </a:extLst>
              </a:tr>
            </a:tbl>
          </a:graphicData>
        </a:graphic>
      </p:graphicFrame>
    </p:spTree>
    <p:extLst>
      <p:ext uri="{BB962C8B-B14F-4D97-AF65-F5344CB8AC3E}">
        <p14:creationId xmlns:p14="http://schemas.microsoft.com/office/powerpoint/2010/main" val="145417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6715"/>
            <a:ext cx="6916479" cy="689248"/>
          </a:xfrm>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797" y="2042444"/>
            <a:ext cx="6649068" cy="3538890"/>
          </a:xfrm>
        </p:spPr>
        <p:txBody>
          <a:bodyPr/>
          <a:lstStyle/>
          <a:p>
            <a:pPr lvl="0">
              <a:lnSpc>
                <a:spcPct val="100000"/>
              </a:lnSpc>
              <a:spcBef>
                <a:spcPts val="0"/>
              </a:spcBef>
              <a:spcAft>
                <a:spcPts val="0"/>
              </a:spcAft>
              <a:buNone/>
            </a:pPr>
            <a:r>
              <a:rPr lang="en-US" sz="1200" b="1" dirty="0" err="1">
                <a:solidFill>
                  <a:schemeClr val="tx2"/>
                </a:solidFill>
              </a:rPr>
              <a:t>i</a:t>
            </a:r>
            <a:r>
              <a:rPr lang="en-US" sz="1200" b="1" dirty="0">
                <a:solidFill>
                  <a:schemeClr val="tx2"/>
                </a:solidFill>
              </a:rPr>
              <a:t>. Advocated for the use of inclusive language about humankind in congregation/agency publications.</a:t>
            </a:r>
          </a:p>
          <a:p>
            <a:pPr lvl="0">
              <a:lnSpc>
                <a:spcPct val="100000"/>
              </a:lnSpc>
              <a:spcBef>
                <a:spcPts val="0"/>
              </a:spcBef>
              <a:spcAft>
                <a:spcPts val="0"/>
              </a:spcAft>
              <a:buNone/>
            </a:pPr>
            <a:r>
              <a:rPr lang="en-US" sz="1200" dirty="0">
                <a:solidFill>
                  <a:schemeClr val="tx2"/>
                </a:solidFill>
              </a:rPr>
              <a:t>39.2  I have not taken this action.</a:t>
            </a:r>
          </a:p>
          <a:p>
            <a:pPr lvl="0">
              <a:lnSpc>
                <a:spcPct val="100000"/>
              </a:lnSpc>
              <a:spcBef>
                <a:spcPts val="0"/>
              </a:spcBef>
              <a:spcAft>
                <a:spcPts val="0"/>
              </a:spcAft>
              <a:buNone/>
            </a:pPr>
            <a:r>
              <a:rPr lang="en-US" sz="1200" dirty="0">
                <a:solidFill>
                  <a:schemeClr val="tx2"/>
                </a:solidFill>
              </a:rPr>
              <a:t>  1.5  I have taken this action, and it was received poorly.</a:t>
            </a:r>
          </a:p>
          <a:p>
            <a:pPr lvl="0">
              <a:lnSpc>
                <a:spcPct val="100000"/>
              </a:lnSpc>
              <a:spcBef>
                <a:spcPts val="0"/>
              </a:spcBef>
              <a:spcAft>
                <a:spcPts val="0"/>
              </a:spcAft>
              <a:buNone/>
            </a:pPr>
            <a:r>
              <a:rPr lang="en-US" sz="1200" dirty="0">
                <a:solidFill>
                  <a:schemeClr val="tx2"/>
                </a:solidFill>
              </a:rPr>
              <a:t>25.4  I have taken this action, and it was received neither poorly nor well.</a:t>
            </a:r>
          </a:p>
          <a:p>
            <a:pPr lvl="0">
              <a:lnSpc>
                <a:spcPct val="100000"/>
              </a:lnSpc>
              <a:spcBef>
                <a:spcPts val="0"/>
              </a:spcBef>
              <a:spcAft>
                <a:spcPts val="0"/>
              </a:spcAft>
              <a:buNone/>
            </a:pPr>
            <a:r>
              <a:rPr lang="en-US" sz="1200" dirty="0">
                <a:solidFill>
                  <a:schemeClr val="tx2"/>
                </a:solidFill>
              </a:rPr>
              <a:t>33.8  I have taken this action, and it was received quite well.</a:t>
            </a:r>
          </a:p>
          <a:p>
            <a:pPr lvl="0">
              <a:lnSpc>
                <a:spcPct val="100000"/>
              </a:lnSpc>
              <a:spcBef>
                <a:spcPts val="0"/>
              </a:spcBef>
              <a:spcAft>
                <a:spcPts val="0"/>
              </a:spcAft>
              <a:buNone/>
            </a:pPr>
            <a:endParaRPr lang="en-US" sz="1200" b="1" dirty="0">
              <a:solidFill>
                <a:schemeClr val="tx2"/>
              </a:solidFill>
            </a:endParaRPr>
          </a:p>
          <a:p>
            <a:pPr lvl="0">
              <a:lnSpc>
                <a:spcPct val="100000"/>
              </a:lnSpc>
              <a:spcBef>
                <a:spcPts val="0"/>
              </a:spcBef>
              <a:spcAft>
                <a:spcPts val="0"/>
              </a:spcAft>
              <a:buNone/>
            </a:pPr>
            <a:r>
              <a:rPr lang="en-US" sz="1200" b="1" dirty="0">
                <a:solidFill>
                  <a:schemeClr val="tx2"/>
                </a:solidFill>
              </a:rPr>
              <a:t>j. Advocated for Scripture translations that use inclusive language for God.</a:t>
            </a:r>
          </a:p>
          <a:p>
            <a:pPr lvl="0">
              <a:lnSpc>
                <a:spcPct val="100000"/>
              </a:lnSpc>
              <a:spcBef>
                <a:spcPts val="0"/>
              </a:spcBef>
              <a:spcAft>
                <a:spcPts val="0"/>
              </a:spcAft>
              <a:buNone/>
            </a:pPr>
            <a:r>
              <a:rPr lang="en-US" sz="1200" dirty="0">
                <a:solidFill>
                  <a:schemeClr val="tx2"/>
                </a:solidFill>
              </a:rPr>
              <a:t>50.8  I have not taken this action.</a:t>
            </a:r>
          </a:p>
          <a:p>
            <a:pPr lvl="0">
              <a:lnSpc>
                <a:spcPct val="100000"/>
              </a:lnSpc>
              <a:spcBef>
                <a:spcPts val="0"/>
              </a:spcBef>
              <a:spcAft>
                <a:spcPts val="0"/>
              </a:spcAft>
              <a:buNone/>
            </a:pPr>
            <a:r>
              <a:rPr lang="en-US" sz="1200" dirty="0">
                <a:solidFill>
                  <a:schemeClr val="tx2"/>
                </a:solidFill>
              </a:rPr>
              <a:t>  6.9  I have taken this action, and it was received poorly.</a:t>
            </a:r>
          </a:p>
          <a:p>
            <a:pPr lvl="0">
              <a:lnSpc>
                <a:spcPct val="100000"/>
              </a:lnSpc>
              <a:spcBef>
                <a:spcPts val="0"/>
              </a:spcBef>
              <a:spcAft>
                <a:spcPts val="0"/>
              </a:spcAft>
              <a:buNone/>
            </a:pPr>
            <a:r>
              <a:rPr lang="en-US" sz="1200" dirty="0">
                <a:solidFill>
                  <a:schemeClr val="tx2"/>
                </a:solidFill>
              </a:rPr>
              <a:t>20.0  I have taken this action, and it was received neither poorly nor well.</a:t>
            </a:r>
          </a:p>
          <a:p>
            <a:pPr lvl="0">
              <a:lnSpc>
                <a:spcPct val="100000"/>
              </a:lnSpc>
              <a:spcBef>
                <a:spcPts val="0"/>
              </a:spcBef>
              <a:spcAft>
                <a:spcPts val="0"/>
              </a:spcAft>
              <a:buNone/>
            </a:pPr>
            <a:r>
              <a:rPr lang="en-US" sz="1200" dirty="0">
                <a:solidFill>
                  <a:schemeClr val="tx2"/>
                </a:solidFill>
              </a:rPr>
              <a:t>22.3  I have taken this action, and it was received quite well.</a:t>
            </a:r>
          </a:p>
          <a:p>
            <a:pPr lvl="0">
              <a:lnSpc>
                <a:spcPct val="100000"/>
              </a:lnSpc>
              <a:spcBef>
                <a:spcPts val="0"/>
              </a:spcBef>
              <a:spcAft>
                <a:spcPts val="0"/>
              </a:spcAft>
              <a:buNone/>
            </a:pPr>
            <a:endParaRPr lang="en-US" sz="1200" b="1" dirty="0">
              <a:solidFill>
                <a:schemeClr val="tx2"/>
              </a:solidFill>
            </a:endParaRPr>
          </a:p>
          <a:p>
            <a:pPr lvl="0">
              <a:lnSpc>
                <a:spcPct val="100000"/>
              </a:lnSpc>
              <a:spcBef>
                <a:spcPts val="0"/>
              </a:spcBef>
              <a:spcAft>
                <a:spcPts val="0"/>
              </a:spcAft>
              <a:buNone/>
            </a:pPr>
            <a:r>
              <a:rPr lang="en-US" sz="1200" b="1" dirty="0">
                <a:solidFill>
                  <a:schemeClr val="tx2"/>
                </a:solidFill>
              </a:rPr>
              <a:t>k. Advocated for Scripture translations that use inclusive language for humankind.</a:t>
            </a:r>
          </a:p>
          <a:p>
            <a:pPr lvl="0">
              <a:lnSpc>
                <a:spcPct val="100000"/>
              </a:lnSpc>
              <a:spcBef>
                <a:spcPts val="0"/>
              </a:spcBef>
              <a:spcAft>
                <a:spcPts val="0"/>
              </a:spcAft>
              <a:buNone/>
            </a:pPr>
            <a:r>
              <a:rPr lang="en-US" sz="1200" dirty="0">
                <a:solidFill>
                  <a:schemeClr val="tx2"/>
                </a:solidFill>
              </a:rPr>
              <a:t>48.4  I have not taken this action.</a:t>
            </a:r>
          </a:p>
          <a:p>
            <a:pPr lvl="0">
              <a:lnSpc>
                <a:spcPct val="100000"/>
              </a:lnSpc>
              <a:spcBef>
                <a:spcPts val="0"/>
              </a:spcBef>
              <a:spcAft>
                <a:spcPts val="0"/>
              </a:spcAft>
              <a:buNone/>
            </a:pPr>
            <a:r>
              <a:rPr lang="en-US" sz="1200" dirty="0">
                <a:solidFill>
                  <a:schemeClr val="tx2"/>
                </a:solidFill>
              </a:rPr>
              <a:t>  3.9  I have taken this action, and it was received poorly.</a:t>
            </a:r>
          </a:p>
          <a:p>
            <a:pPr lvl="0">
              <a:lnSpc>
                <a:spcPct val="100000"/>
              </a:lnSpc>
              <a:spcBef>
                <a:spcPts val="0"/>
              </a:spcBef>
              <a:spcAft>
                <a:spcPts val="0"/>
              </a:spcAft>
              <a:buNone/>
            </a:pPr>
            <a:r>
              <a:rPr lang="en-US" sz="1200" dirty="0">
                <a:solidFill>
                  <a:schemeClr val="tx2"/>
                </a:solidFill>
              </a:rPr>
              <a:t>24.2  I have taken this action, and it was received neither poorly nor well.</a:t>
            </a:r>
          </a:p>
          <a:p>
            <a:pPr lvl="0">
              <a:lnSpc>
                <a:spcPct val="100000"/>
              </a:lnSpc>
              <a:spcBef>
                <a:spcPts val="0"/>
              </a:spcBef>
              <a:spcAft>
                <a:spcPts val="0"/>
              </a:spcAft>
              <a:buNone/>
            </a:pPr>
            <a:r>
              <a:rPr lang="en-US" sz="1200" dirty="0">
                <a:solidFill>
                  <a:schemeClr val="tx2"/>
                </a:solidFill>
              </a:rPr>
              <a:t>23.4  I have taken this action, and it was received quite well.</a:t>
            </a:r>
          </a:p>
          <a:p>
            <a:pPr lvl="0">
              <a:lnSpc>
                <a:spcPct val="100000"/>
              </a:lnSpc>
              <a:spcBef>
                <a:spcPts val="0"/>
              </a:spcBef>
              <a:spcAft>
                <a:spcPts val="0"/>
              </a:spcAft>
            </a:pPr>
            <a:endParaRPr lang="en-US" sz="1200" dirty="0">
              <a:solidFill>
                <a:schemeClr val="tx2"/>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403907"/>
            <a:ext cx="7772400" cy="292177"/>
          </a:xfrm>
        </p:spPr>
        <p:txBody>
          <a:bodyPr/>
          <a:lstStyle/>
          <a:p>
            <a:r>
              <a:rPr lang="en-US"/>
              <a:t>Appendix B</a:t>
            </a:r>
          </a:p>
        </p:txBody>
      </p:sp>
      <p:sp>
        <p:nvSpPr>
          <p:cNvPr id="3" name="TextBox 2">
            <a:extLst>
              <a:ext uri="{FF2B5EF4-FFF2-40B4-BE49-F238E27FC236}">
                <a16:creationId xmlns:a16="http://schemas.microsoft.com/office/drawing/2014/main" id="{9E8D2B34-AC39-453C-A0BC-985EABB310DF}"/>
              </a:ext>
            </a:extLst>
          </p:cNvPr>
          <p:cNvSpPr txBox="1"/>
          <p:nvPr/>
        </p:nvSpPr>
        <p:spPr>
          <a:xfrm>
            <a:off x="685799" y="1571628"/>
            <a:ext cx="7772400" cy="184666"/>
          </a:xfrm>
          <a:prstGeom prst="rect">
            <a:avLst/>
          </a:prstGeom>
          <a:noFill/>
        </p:spPr>
        <p:txBody>
          <a:bodyPr wrap="square" lIns="0" tIns="0" rIns="0" bIns="0" rtlCol="0">
            <a:spAutoFit/>
          </a:bodyPr>
          <a:lstStyle/>
          <a:p>
            <a:pPr>
              <a:lnSpc>
                <a:spcPct val="100000"/>
              </a:lnSpc>
              <a:spcBef>
                <a:spcPts val="0"/>
              </a:spcBef>
              <a:spcAft>
                <a:spcPts val="0"/>
              </a:spcAft>
            </a:pPr>
            <a:r>
              <a:rPr lang="en-US" sz="1200" b="1">
                <a:solidFill>
                  <a:schemeClr val="tx2"/>
                </a:solidFill>
              </a:rPr>
              <a:t>25. Which of the following actions have you taken, and how were they received in your congregation/ministry setting?</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4199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2293"/>
            <a:ext cx="7772400" cy="409354"/>
          </a:xfrm>
        </p:spPr>
        <p:txBody>
          <a:bodyPr/>
          <a:lstStyle/>
          <a:p>
            <a:r>
              <a:rPr lang="en-US" sz="2800"/>
              <a:t>Questions Asked and Response Percentages</a:t>
            </a:r>
          </a:p>
        </p:txBody>
      </p:sp>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685799" y="1453041"/>
            <a:ext cx="7772400" cy="233982"/>
          </a:xfrm>
        </p:spPr>
        <p:txBody>
          <a:bodyPr/>
          <a:lstStyle/>
          <a:p>
            <a:pPr lvl="2">
              <a:lnSpc>
                <a:spcPct val="100000"/>
              </a:lnSpc>
              <a:spcBef>
                <a:spcPts val="0"/>
              </a:spcBef>
              <a:spcAft>
                <a:spcPts val="0"/>
              </a:spcAft>
            </a:pPr>
            <a:r>
              <a:rPr lang="en-US" sz="1200" b="1"/>
              <a:t>26. Please agree or disagree with the following statement.</a:t>
            </a:r>
            <a:endParaRPr lang="en-US" altLang="en-US" sz="1200"/>
          </a:p>
          <a:p>
            <a:pPr lvl="2">
              <a:lnSpc>
                <a:spcPct val="50000"/>
              </a:lnSpc>
              <a:spcBef>
                <a:spcPts val="0"/>
              </a:spcBef>
              <a:spcAft>
                <a:spcPts val="0"/>
              </a:spcAft>
            </a:pPr>
            <a:endParaRPr lang="en-US" altLang="en-US" sz="1200"/>
          </a:p>
          <a:p>
            <a:pPr lvl="2">
              <a:lnSpc>
                <a:spcPct val="100000"/>
              </a:lnSpc>
              <a:spcBef>
                <a:spcPts val="0"/>
              </a:spcBef>
              <a:spcAft>
                <a:spcPts val="0"/>
              </a:spcAft>
            </a:pPr>
            <a:r>
              <a:rPr lang="en-US" sz="1200"/>
              <a:t>a. I feel certain that I should have become a rostered minister.</a:t>
            </a:r>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a:p>
          <a:p>
            <a:pPr lvl="2">
              <a:lnSpc>
                <a:spcPct val="100000"/>
              </a:lnSpc>
              <a:spcBef>
                <a:spcPts val="0"/>
              </a:spcBef>
              <a:spcAft>
                <a:spcPts val="0"/>
              </a:spcAft>
            </a:pPr>
            <a:endParaRPr lang="en-US" altLang="en-US" sz="1200" b="1"/>
          </a:p>
          <a:p>
            <a:pPr lvl="2">
              <a:lnSpc>
                <a:spcPct val="100000"/>
              </a:lnSpc>
              <a:spcBef>
                <a:spcPts val="0"/>
              </a:spcBef>
              <a:spcAft>
                <a:spcPts val="0"/>
              </a:spcAft>
            </a:pPr>
            <a:endParaRPr lang="en-US" altLang="en-US" sz="1200"/>
          </a:p>
          <a:p>
            <a:pPr lvl="2">
              <a:lnSpc>
                <a:spcPct val="100000"/>
              </a:lnSpc>
              <a:spcBef>
                <a:spcPts val="0"/>
              </a:spcBef>
              <a:spcAft>
                <a:spcPts val="0"/>
              </a:spcAft>
            </a:pPr>
            <a:r>
              <a:rPr lang="en-US" sz="1200"/>
              <a:t> </a:t>
            </a:r>
          </a:p>
          <a:p>
            <a:pPr lvl="2">
              <a:lnSpc>
                <a:spcPct val="100000"/>
              </a:lnSpc>
              <a:spcBef>
                <a:spcPts val="0"/>
              </a:spcBef>
              <a:spcAft>
                <a:spcPts val="0"/>
              </a:spcAft>
            </a:pPr>
            <a:endParaRPr lang="en-US" sz="1200"/>
          </a:p>
          <a:p>
            <a:pPr lvl="2">
              <a:lnSpc>
                <a:spcPct val="100000"/>
              </a:lnSpc>
              <a:spcBef>
                <a:spcPts val="0"/>
              </a:spcBef>
              <a:spcAft>
                <a:spcPts val="0"/>
              </a:spcAft>
            </a:pPr>
            <a:endParaRPr lang="en-US" sz="1200"/>
          </a:p>
          <a:p>
            <a:pPr lvl="2">
              <a:lnSpc>
                <a:spcPct val="50000"/>
              </a:lnSpc>
              <a:spcBef>
                <a:spcPts val="0"/>
              </a:spcBef>
              <a:spcAft>
                <a:spcPts val="0"/>
              </a:spcAft>
            </a:pPr>
            <a:endParaRPr lang="en-US" sz="1200"/>
          </a:p>
          <a:p>
            <a:pPr lvl="2">
              <a:lnSpc>
                <a:spcPct val="100000"/>
              </a:lnSpc>
              <a:spcBef>
                <a:spcPts val="0"/>
              </a:spcBef>
              <a:spcAft>
                <a:spcPts val="0"/>
              </a:spcAft>
            </a:pPr>
            <a:r>
              <a:rPr lang="en-US" sz="1200"/>
              <a:t>c. I have considered removing myself from the ELCA roster.</a:t>
            </a:r>
          </a:p>
          <a:p>
            <a:pPr lvl="2">
              <a:lnSpc>
                <a:spcPct val="100000"/>
              </a:lnSpc>
              <a:spcBef>
                <a:spcPts val="0"/>
              </a:spcBef>
              <a:spcAft>
                <a:spcPts val="0"/>
              </a:spcAft>
            </a:pPr>
            <a:endParaRPr lang="en-US" sz="1200"/>
          </a:p>
          <a:p>
            <a:pPr lvl="2">
              <a:lnSpc>
                <a:spcPct val="100000"/>
              </a:lnSpc>
              <a:spcBef>
                <a:spcPts val="0"/>
              </a:spcBef>
              <a:spcAft>
                <a:spcPts val="0"/>
              </a:spcAft>
            </a:pPr>
            <a:endParaRPr lang="en-US" sz="1200"/>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390729"/>
            <a:ext cx="7772400" cy="233982"/>
          </a:xfrm>
        </p:spPr>
        <p:txBody>
          <a:bodyPr/>
          <a:lstStyle/>
          <a:p>
            <a:r>
              <a:rPr lang="en-US"/>
              <a:t>Appendix B</a:t>
            </a:r>
          </a:p>
        </p:txBody>
      </p:sp>
      <p:sp>
        <p:nvSpPr>
          <p:cNvPr id="12" name="TextBox 11">
            <a:extLst>
              <a:ext uri="{FF2B5EF4-FFF2-40B4-BE49-F238E27FC236}">
                <a16:creationId xmlns:a16="http://schemas.microsoft.com/office/drawing/2014/main" id="{D7F9264C-9A7C-42A4-8BF7-73DC7B4AC859}"/>
              </a:ext>
            </a:extLst>
          </p:cNvPr>
          <p:cNvSpPr txBox="1"/>
          <p:nvPr/>
        </p:nvSpPr>
        <p:spPr>
          <a:xfrm>
            <a:off x="685799" y="2703777"/>
            <a:ext cx="3867912" cy="201530"/>
          </a:xfrm>
          <a:prstGeom prst="rect">
            <a:avLst/>
          </a:prstGeom>
          <a:noFill/>
        </p:spPr>
        <p:txBody>
          <a:bodyPr wrap="square" lIns="0" tIns="0" rIns="0" bIns="0" rtlCol="0">
            <a:spAutoFit/>
          </a:bodyPr>
          <a:lstStyle/>
          <a:p>
            <a:pPr>
              <a:lnSpc>
                <a:spcPct val="120000"/>
              </a:lnSpc>
            </a:pPr>
            <a:r>
              <a:rPr lang="en-US" sz="1200">
                <a:solidFill>
                  <a:schemeClr val="tx2"/>
                </a:solidFill>
              </a:rPr>
              <a:t>b. I feel affirmed in my current call</a:t>
            </a:r>
            <a:r>
              <a:rPr lang="en-US" sz="1100">
                <a:solidFill>
                  <a:schemeClr val="tx2"/>
                </a:solidFill>
              </a:rPr>
              <a:t>.</a:t>
            </a:r>
          </a:p>
        </p:txBody>
      </p:sp>
      <p:sp>
        <p:nvSpPr>
          <p:cNvPr id="13" name="Rectangle 12">
            <a:extLst>
              <a:ext uri="{FF2B5EF4-FFF2-40B4-BE49-F238E27FC236}">
                <a16:creationId xmlns:a16="http://schemas.microsoft.com/office/drawing/2014/main" id="{84A95B6B-B02E-4A66-B2FA-A802302AE346}"/>
              </a:ext>
            </a:extLst>
          </p:cNvPr>
          <p:cNvSpPr/>
          <p:nvPr/>
        </p:nvSpPr>
        <p:spPr>
          <a:xfrm>
            <a:off x="548639" y="4889568"/>
            <a:ext cx="4572000" cy="276999"/>
          </a:xfrm>
          <a:prstGeom prst="rect">
            <a:avLst/>
          </a:prstGeom>
        </p:spPr>
        <p:txBody>
          <a:bodyPr>
            <a:spAutoFit/>
          </a:bodyPr>
          <a:lstStyle/>
          <a:p>
            <a:pPr marR="0" lvl="0">
              <a:spcBef>
                <a:spcPts val="0"/>
              </a:spcBef>
              <a:spcAft>
                <a:spcPts val="0"/>
              </a:spcAft>
              <a:buSzPts val="1100"/>
              <a:tabLst>
                <a:tab pos="247015" algn="l"/>
              </a:tabLst>
            </a:pPr>
            <a:r>
              <a:rPr lang="en-US" sz="1200">
                <a:solidFill>
                  <a:schemeClr val="tx2"/>
                </a:solidFill>
                <a:ea typeface="Calibri" panose="020F0502020204030204" pitchFamily="34" charset="0"/>
              </a:rPr>
              <a:t>d. My experiences in seminary prepared me well for my first</a:t>
            </a:r>
            <a:r>
              <a:rPr lang="en-US" sz="1200" spc="-115">
                <a:solidFill>
                  <a:schemeClr val="tx2"/>
                </a:solidFill>
                <a:ea typeface="Calibri" panose="020F0502020204030204" pitchFamily="34" charset="0"/>
              </a:rPr>
              <a:t> </a:t>
            </a:r>
            <a:r>
              <a:rPr lang="en-US" sz="1200">
                <a:solidFill>
                  <a:schemeClr val="tx2"/>
                </a:solidFill>
                <a:ea typeface="Calibri" panose="020F0502020204030204" pitchFamily="34" charset="0"/>
              </a:rPr>
              <a:t>call</a:t>
            </a:r>
            <a:r>
              <a:rPr lang="en-US" sz="1100">
                <a:solidFill>
                  <a:schemeClr val="tx2"/>
                </a:solidFill>
                <a:ea typeface="Calibri" panose="020F0502020204030204" pitchFamily="34" charset="0"/>
              </a:rPr>
              <a:t>.</a:t>
            </a:r>
          </a:p>
        </p:txBody>
      </p:sp>
      <p:graphicFrame>
        <p:nvGraphicFramePr>
          <p:cNvPr id="6" name="Table 7">
            <a:extLst>
              <a:ext uri="{FF2B5EF4-FFF2-40B4-BE49-F238E27FC236}">
                <a16:creationId xmlns:a16="http://schemas.microsoft.com/office/drawing/2014/main" id="{0594836F-22B5-4954-9503-0CE3373FAAA9}"/>
              </a:ext>
            </a:extLst>
          </p:cNvPr>
          <p:cNvGraphicFramePr>
            <a:graphicFrameLocks noGrp="1"/>
          </p:cNvGraphicFramePr>
          <p:nvPr>
            <p:extLst>
              <p:ext uri="{D42A27DB-BD31-4B8C-83A1-F6EECF244321}">
                <p14:modId xmlns:p14="http://schemas.microsoft.com/office/powerpoint/2010/main" val="4008944091"/>
              </p:ext>
            </p:extLst>
          </p:nvPr>
        </p:nvGraphicFramePr>
        <p:xfrm>
          <a:off x="685798" y="1954645"/>
          <a:ext cx="7772400" cy="767080"/>
        </p:xfrm>
        <a:graphic>
          <a:graphicData uri="http://schemas.openxmlformats.org/drawingml/2006/table">
            <a:tbl>
              <a:tblPr>
                <a:tableStyleId>{5C22544A-7EE6-4342-B048-85BDC9FD1C3A}</a:tableStyleId>
              </a:tblPr>
              <a:tblGrid>
                <a:gridCol w="1413590">
                  <a:extLst>
                    <a:ext uri="{9D8B030D-6E8A-4147-A177-3AD203B41FA5}">
                      <a16:colId xmlns:a16="http://schemas.microsoft.com/office/drawing/2014/main" val="4222949057"/>
                    </a:ext>
                  </a:extLst>
                </a:gridCol>
                <a:gridCol w="811763">
                  <a:extLst>
                    <a:ext uri="{9D8B030D-6E8A-4147-A177-3AD203B41FA5}">
                      <a16:colId xmlns:a16="http://schemas.microsoft.com/office/drawing/2014/main" val="1316510813"/>
                    </a:ext>
                  </a:extLst>
                </a:gridCol>
                <a:gridCol w="1352939">
                  <a:extLst>
                    <a:ext uri="{9D8B030D-6E8A-4147-A177-3AD203B41FA5}">
                      <a16:colId xmlns:a16="http://schemas.microsoft.com/office/drawing/2014/main" val="3149953304"/>
                    </a:ext>
                  </a:extLst>
                </a:gridCol>
                <a:gridCol w="811763">
                  <a:extLst>
                    <a:ext uri="{9D8B030D-6E8A-4147-A177-3AD203B41FA5}">
                      <a16:colId xmlns:a16="http://schemas.microsoft.com/office/drawing/2014/main" val="641786074"/>
                    </a:ext>
                  </a:extLst>
                </a:gridCol>
                <a:gridCol w="979714">
                  <a:extLst>
                    <a:ext uri="{9D8B030D-6E8A-4147-A177-3AD203B41FA5}">
                      <a16:colId xmlns:a16="http://schemas.microsoft.com/office/drawing/2014/main" val="1250776596"/>
                    </a:ext>
                  </a:extLst>
                </a:gridCol>
                <a:gridCol w="774441">
                  <a:extLst>
                    <a:ext uri="{9D8B030D-6E8A-4147-A177-3AD203B41FA5}">
                      <a16:colId xmlns:a16="http://schemas.microsoft.com/office/drawing/2014/main" val="1071991585"/>
                    </a:ext>
                  </a:extLst>
                </a:gridCol>
                <a:gridCol w="905070">
                  <a:extLst>
                    <a:ext uri="{9D8B030D-6E8A-4147-A177-3AD203B41FA5}">
                      <a16:colId xmlns:a16="http://schemas.microsoft.com/office/drawing/2014/main" val="2973720012"/>
                    </a:ext>
                  </a:extLst>
                </a:gridCol>
                <a:gridCol w="723120">
                  <a:extLst>
                    <a:ext uri="{9D8B030D-6E8A-4147-A177-3AD203B41FA5}">
                      <a16:colId xmlns:a16="http://schemas.microsoft.com/office/drawing/2014/main" val="2226933719"/>
                    </a:ext>
                  </a:extLst>
                </a:gridCol>
              </a:tblGrid>
              <a:tr h="370840">
                <a:tc>
                  <a:txBody>
                    <a:bodyPr/>
                    <a:lstStyle/>
                    <a:p>
                      <a:pPr algn="ctr"/>
                      <a:r>
                        <a:rPr lang="en-US" sz="1000" b="1" kern="1200">
                          <a:solidFill>
                            <a:schemeClr val="tx2"/>
                          </a:solidFill>
                          <a:latin typeface="+mn-lt"/>
                          <a:ea typeface="+mn-ea"/>
                          <a:cs typeface="+mn-cs"/>
                        </a:rPr>
                        <a:t>Strongly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Neither agree nor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Strongly 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sure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applicable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Mean</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57542464"/>
                  </a:ext>
                </a:extLst>
              </a:tr>
              <a:tr h="370840">
                <a:tc>
                  <a:txBody>
                    <a:bodyPr/>
                    <a:lstStyle/>
                    <a:p>
                      <a:pPr algn="ctr"/>
                      <a:r>
                        <a:rPr lang="en-US" sz="1200" kern="1200">
                          <a:solidFill>
                            <a:schemeClr val="tx2"/>
                          </a:solidFill>
                          <a:latin typeface="+mn-lt"/>
                          <a:ea typeface="+mn-ea"/>
                          <a:cs typeface="+mn-cs"/>
                        </a:rPr>
                        <a:t>0.0</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1.5</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5.1</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18.4</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72.8</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0.0</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4.66</a:t>
                      </a:r>
                    </a:p>
                  </a:txBody>
                  <a:tcP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956198014"/>
                  </a:ext>
                </a:extLst>
              </a:tr>
            </a:tbl>
          </a:graphicData>
        </a:graphic>
      </p:graphicFrame>
      <p:graphicFrame>
        <p:nvGraphicFramePr>
          <p:cNvPr id="15" name="Table 7">
            <a:extLst>
              <a:ext uri="{FF2B5EF4-FFF2-40B4-BE49-F238E27FC236}">
                <a16:creationId xmlns:a16="http://schemas.microsoft.com/office/drawing/2014/main" id="{C812F28B-4F93-4422-9C7A-03F5878B6526}"/>
              </a:ext>
            </a:extLst>
          </p:cNvPr>
          <p:cNvGraphicFramePr>
            <a:graphicFrameLocks noGrp="1"/>
          </p:cNvGraphicFramePr>
          <p:nvPr>
            <p:extLst>
              <p:ext uri="{D42A27DB-BD31-4B8C-83A1-F6EECF244321}">
                <p14:modId xmlns:p14="http://schemas.microsoft.com/office/powerpoint/2010/main" val="2798916763"/>
              </p:ext>
            </p:extLst>
          </p:nvPr>
        </p:nvGraphicFramePr>
        <p:xfrm>
          <a:off x="685798" y="3002164"/>
          <a:ext cx="7772400" cy="767080"/>
        </p:xfrm>
        <a:graphic>
          <a:graphicData uri="http://schemas.openxmlformats.org/drawingml/2006/table">
            <a:tbl>
              <a:tblPr>
                <a:tableStyleId>{5C22544A-7EE6-4342-B048-85BDC9FD1C3A}</a:tableStyleId>
              </a:tblPr>
              <a:tblGrid>
                <a:gridCol w="1413590">
                  <a:extLst>
                    <a:ext uri="{9D8B030D-6E8A-4147-A177-3AD203B41FA5}">
                      <a16:colId xmlns:a16="http://schemas.microsoft.com/office/drawing/2014/main" val="4222949057"/>
                    </a:ext>
                  </a:extLst>
                </a:gridCol>
                <a:gridCol w="811763">
                  <a:extLst>
                    <a:ext uri="{9D8B030D-6E8A-4147-A177-3AD203B41FA5}">
                      <a16:colId xmlns:a16="http://schemas.microsoft.com/office/drawing/2014/main" val="1316510813"/>
                    </a:ext>
                  </a:extLst>
                </a:gridCol>
                <a:gridCol w="1352939">
                  <a:extLst>
                    <a:ext uri="{9D8B030D-6E8A-4147-A177-3AD203B41FA5}">
                      <a16:colId xmlns:a16="http://schemas.microsoft.com/office/drawing/2014/main" val="3149953304"/>
                    </a:ext>
                  </a:extLst>
                </a:gridCol>
                <a:gridCol w="811763">
                  <a:extLst>
                    <a:ext uri="{9D8B030D-6E8A-4147-A177-3AD203B41FA5}">
                      <a16:colId xmlns:a16="http://schemas.microsoft.com/office/drawing/2014/main" val="641786074"/>
                    </a:ext>
                  </a:extLst>
                </a:gridCol>
                <a:gridCol w="979714">
                  <a:extLst>
                    <a:ext uri="{9D8B030D-6E8A-4147-A177-3AD203B41FA5}">
                      <a16:colId xmlns:a16="http://schemas.microsoft.com/office/drawing/2014/main" val="1250776596"/>
                    </a:ext>
                  </a:extLst>
                </a:gridCol>
                <a:gridCol w="774441">
                  <a:extLst>
                    <a:ext uri="{9D8B030D-6E8A-4147-A177-3AD203B41FA5}">
                      <a16:colId xmlns:a16="http://schemas.microsoft.com/office/drawing/2014/main" val="1071991585"/>
                    </a:ext>
                  </a:extLst>
                </a:gridCol>
                <a:gridCol w="905070">
                  <a:extLst>
                    <a:ext uri="{9D8B030D-6E8A-4147-A177-3AD203B41FA5}">
                      <a16:colId xmlns:a16="http://schemas.microsoft.com/office/drawing/2014/main" val="2973720012"/>
                    </a:ext>
                  </a:extLst>
                </a:gridCol>
                <a:gridCol w="723120">
                  <a:extLst>
                    <a:ext uri="{9D8B030D-6E8A-4147-A177-3AD203B41FA5}">
                      <a16:colId xmlns:a16="http://schemas.microsoft.com/office/drawing/2014/main" val="2226933719"/>
                    </a:ext>
                  </a:extLst>
                </a:gridCol>
              </a:tblGrid>
              <a:tr h="370840">
                <a:tc>
                  <a:txBody>
                    <a:bodyPr/>
                    <a:lstStyle/>
                    <a:p>
                      <a:pPr algn="ctr"/>
                      <a:r>
                        <a:rPr lang="en-US" sz="1000" b="1" kern="1200">
                          <a:solidFill>
                            <a:schemeClr val="tx2"/>
                          </a:solidFill>
                          <a:latin typeface="+mn-lt"/>
                          <a:ea typeface="+mn-ea"/>
                          <a:cs typeface="+mn-cs"/>
                        </a:rPr>
                        <a:t>Strongly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Neither agree nor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Strongly 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sure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applicable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Mean</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57542464"/>
                  </a:ext>
                </a:extLst>
              </a:tr>
              <a:tr h="370840">
                <a:tc>
                  <a:txBody>
                    <a:bodyPr/>
                    <a:lstStyle/>
                    <a:p>
                      <a:pPr algn="ctr"/>
                      <a:r>
                        <a:rPr lang="en-US" sz="1200" kern="1200">
                          <a:solidFill>
                            <a:schemeClr val="tx2"/>
                          </a:solidFill>
                          <a:latin typeface="+mn-lt"/>
                          <a:ea typeface="+mn-ea"/>
                          <a:cs typeface="+mn-cs"/>
                        </a:rPr>
                        <a:t>2.9</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6.6</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10.3</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24.3</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52.2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0.0</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3.7</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4.21</a:t>
                      </a:r>
                    </a:p>
                  </a:txBody>
                  <a:tcP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956198014"/>
                  </a:ext>
                </a:extLst>
              </a:tr>
            </a:tbl>
          </a:graphicData>
        </a:graphic>
      </p:graphicFrame>
      <p:graphicFrame>
        <p:nvGraphicFramePr>
          <p:cNvPr id="17" name="Table 7">
            <a:extLst>
              <a:ext uri="{FF2B5EF4-FFF2-40B4-BE49-F238E27FC236}">
                <a16:creationId xmlns:a16="http://schemas.microsoft.com/office/drawing/2014/main" id="{E6D5B36F-8EC5-46FA-B6D9-D2D9EA77C817}"/>
              </a:ext>
            </a:extLst>
          </p:cNvPr>
          <p:cNvGraphicFramePr>
            <a:graphicFrameLocks noGrp="1"/>
          </p:cNvGraphicFramePr>
          <p:nvPr>
            <p:extLst>
              <p:ext uri="{D42A27DB-BD31-4B8C-83A1-F6EECF244321}">
                <p14:modId xmlns:p14="http://schemas.microsoft.com/office/powerpoint/2010/main" val="3033506271"/>
              </p:ext>
            </p:extLst>
          </p:nvPr>
        </p:nvGraphicFramePr>
        <p:xfrm>
          <a:off x="685798" y="4122488"/>
          <a:ext cx="7772400" cy="767080"/>
        </p:xfrm>
        <a:graphic>
          <a:graphicData uri="http://schemas.openxmlformats.org/drawingml/2006/table">
            <a:tbl>
              <a:tblPr>
                <a:tableStyleId>{5C22544A-7EE6-4342-B048-85BDC9FD1C3A}</a:tableStyleId>
              </a:tblPr>
              <a:tblGrid>
                <a:gridCol w="1413590">
                  <a:extLst>
                    <a:ext uri="{9D8B030D-6E8A-4147-A177-3AD203B41FA5}">
                      <a16:colId xmlns:a16="http://schemas.microsoft.com/office/drawing/2014/main" val="4222949057"/>
                    </a:ext>
                  </a:extLst>
                </a:gridCol>
                <a:gridCol w="811763">
                  <a:extLst>
                    <a:ext uri="{9D8B030D-6E8A-4147-A177-3AD203B41FA5}">
                      <a16:colId xmlns:a16="http://schemas.microsoft.com/office/drawing/2014/main" val="1316510813"/>
                    </a:ext>
                  </a:extLst>
                </a:gridCol>
                <a:gridCol w="1352939">
                  <a:extLst>
                    <a:ext uri="{9D8B030D-6E8A-4147-A177-3AD203B41FA5}">
                      <a16:colId xmlns:a16="http://schemas.microsoft.com/office/drawing/2014/main" val="3149953304"/>
                    </a:ext>
                  </a:extLst>
                </a:gridCol>
                <a:gridCol w="811763">
                  <a:extLst>
                    <a:ext uri="{9D8B030D-6E8A-4147-A177-3AD203B41FA5}">
                      <a16:colId xmlns:a16="http://schemas.microsoft.com/office/drawing/2014/main" val="641786074"/>
                    </a:ext>
                  </a:extLst>
                </a:gridCol>
                <a:gridCol w="979714">
                  <a:extLst>
                    <a:ext uri="{9D8B030D-6E8A-4147-A177-3AD203B41FA5}">
                      <a16:colId xmlns:a16="http://schemas.microsoft.com/office/drawing/2014/main" val="1250776596"/>
                    </a:ext>
                  </a:extLst>
                </a:gridCol>
                <a:gridCol w="774441">
                  <a:extLst>
                    <a:ext uri="{9D8B030D-6E8A-4147-A177-3AD203B41FA5}">
                      <a16:colId xmlns:a16="http://schemas.microsoft.com/office/drawing/2014/main" val="1071991585"/>
                    </a:ext>
                  </a:extLst>
                </a:gridCol>
                <a:gridCol w="905070">
                  <a:extLst>
                    <a:ext uri="{9D8B030D-6E8A-4147-A177-3AD203B41FA5}">
                      <a16:colId xmlns:a16="http://schemas.microsoft.com/office/drawing/2014/main" val="2973720012"/>
                    </a:ext>
                  </a:extLst>
                </a:gridCol>
                <a:gridCol w="723120">
                  <a:extLst>
                    <a:ext uri="{9D8B030D-6E8A-4147-A177-3AD203B41FA5}">
                      <a16:colId xmlns:a16="http://schemas.microsoft.com/office/drawing/2014/main" val="2226933719"/>
                    </a:ext>
                  </a:extLst>
                </a:gridCol>
              </a:tblGrid>
              <a:tr h="370840">
                <a:tc>
                  <a:txBody>
                    <a:bodyPr/>
                    <a:lstStyle/>
                    <a:p>
                      <a:pPr algn="ctr"/>
                      <a:r>
                        <a:rPr lang="en-US" sz="1000" b="1" kern="1200">
                          <a:solidFill>
                            <a:schemeClr val="tx2"/>
                          </a:solidFill>
                          <a:latin typeface="+mn-lt"/>
                          <a:ea typeface="+mn-ea"/>
                          <a:cs typeface="+mn-cs"/>
                        </a:rPr>
                        <a:t>Strongly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Neither agree nor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Strongly 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sure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applicable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Mean</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57542464"/>
                  </a:ext>
                </a:extLst>
              </a:tr>
              <a:tr h="370840">
                <a:tc>
                  <a:txBody>
                    <a:bodyPr/>
                    <a:lstStyle/>
                    <a:p>
                      <a:pPr algn="ctr"/>
                      <a:r>
                        <a:rPr lang="en-US" sz="1200" kern="1200">
                          <a:solidFill>
                            <a:schemeClr val="tx2"/>
                          </a:solidFill>
                          <a:latin typeface="+mn-lt"/>
                          <a:ea typeface="+mn-ea"/>
                          <a:cs typeface="+mn-cs"/>
                        </a:rPr>
                        <a:t>47.1</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16.2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8.1</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16.2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5.9</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1.5</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5.1</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2.12</a:t>
                      </a:r>
                    </a:p>
                  </a:txBody>
                  <a:tcP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956198014"/>
                  </a:ext>
                </a:extLst>
              </a:tr>
            </a:tbl>
          </a:graphicData>
        </a:graphic>
      </p:graphicFrame>
      <p:graphicFrame>
        <p:nvGraphicFramePr>
          <p:cNvPr id="18" name="Table 7">
            <a:extLst>
              <a:ext uri="{FF2B5EF4-FFF2-40B4-BE49-F238E27FC236}">
                <a16:creationId xmlns:a16="http://schemas.microsoft.com/office/drawing/2014/main" id="{58CD6D6D-24C1-4303-8AC0-8D3695D15ACD}"/>
              </a:ext>
            </a:extLst>
          </p:cNvPr>
          <p:cNvGraphicFramePr>
            <a:graphicFrameLocks noGrp="1"/>
          </p:cNvGraphicFramePr>
          <p:nvPr>
            <p:extLst>
              <p:ext uri="{D42A27DB-BD31-4B8C-83A1-F6EECF244321}">
                <p14:modId xmlns:p14="http://schemas.microsoft.com/office/powerpoint/2010/main" val="3519724403"/>
              </p:ext>
            </p:extLst>
          </p:nvPr>
        </p:nvGraphicFramePr>
        <p:xfrm>
          <a:off x="685798" y="5242812"/>
          <a:ext cx="7772400" cy="767080"/>
        </p:xfrm>
        <a:graphic>
          <a:graphicData uri="http://schemas.openxmlformats.org/drawingml/2006/table">
            <a:tbl>
              <a:tblPr>
                <a:tableStyleId>{5C22544A-7EE6-4342-B048-85BDC9FD1C3A}</a:tableStyleId>
              </a:tblPr>
              <a:tblGrid>
                <a:gridCol w="1413590">
                  <a:extLst>
                    <a:ext uri="{9D8B030D-6E8A-4147-A177-3AD203B41FA5}">
                      <a16:colId xmlns:a16="http://schemas.microsoft.com/office/drawing/2014/main" val="4222949057"/>
                    </a:ext>
                  </a:extLst>
                </a:gridCol>
                <a:gridCol w="811763">
                  <a:extLst>
                    <a:ext uri="{9D8B030D-6E8A-4147-A177-3AD203B41FA5}">
                      <a16:colId xmlns:a16="http://schemas.microsoft.com/office/drawing/2014/main" val="1316510813"/>
                    </a:ext>
                  </a:extLst>
                </a:gridCol>
                <a:gridCol w="1352939">
                  <a:extLst>
                    <a:ext uri="{9D8B030D-6E8A-4147-A177-3AD203B41FA5}">
                      <a16:colId xmlns:a16="http://schemas.microsoft.com/office/drawing/2014/main" val="3149953304"/>
                    </a:ext>
                  </a:extLst>
                </a:gridCol>
                <a:gridCol w="811763">
                  <a:extLst>
                    <a:ext uri="{9D8B030D-6E8A-4147-A177-3AD203B41FA5}">
                      <a16:colId xmlns:a16="http://schemas.microsoft.com/office/drawing/2014/main" val="641786074"/>
                    </a:ext>
                  </a:extLst>
                </a:gridCol>
                <a:gridCol w="979714">
                  <a:extLst>
                    <a:ext uri="{9D8B030D-6E8A-4147-A177-3AD203B41FA5}">
                      <a16:colId xmlns:a16="http://schemas.microsoft.com/office/drawing/2014/main" val="1250776596"/>
                    </a:ext>
                  </a:extLst>
                </a:gridCol>
                <a:gridCol w="774441">
                  <a:extLst>
                    <a:ext uri="{9D8B030D-6E8A-4147-A177-3AD203B41FA5}">
                      <a16:colId xmlns:a16="http://schemas.microsoft.com/office/drawing/2014/main" val="1071991585"/>
                    </a:ext>
                  </a:extLst>
                </a:gridCol>
                <a:gridCol w="905070">
                  <a:extLst>
                    <a:ext uri="{9D8B030D-6E8A-4147-A177-3AD203B41FA5}">
                      <a16:colId xmlns:a16="http://schemas.microsoft.com/office/drawing/2014/main" val="2973720012"/>
                    </a:ext>
                  </a:extLst>
                </a:gridCol>
                <a:gridCol w="723120">
                  <a:extLst>
                    <a:ext uri="{9D8B030D-6E8A-4147-A177-3AD203B41FA5}">
                      <a16:colId xmlns:a16="http://schemas.microsoft.com/office/drawing/2014/main" val="2226933719"/>
                    </a:ext>
                  </a:extLst>
                </a:gridCol>
              </a:tblGrid>
              <a:tr h="370840">
                <a:tc>
                  <a:txBody>
                    <a:bodyPr/>
                    <a:lstStyle/>
                    <a:p>
                      <a:pPr algn="ctr"/>
                      <a:r>
                        <a:rPr lang="en-US" sz="1000" b="1" kern="1200">
                          <a:solidFill>
                            <a:schemeClr val="tx2"/>
                          </a:solidFill>
                          <a:latin typeface="+mn-lt"/>
                          <a:ea typeface="+mn-ea"/>
                          <a:cs typeface="+mn-cs"/>
                        </a:rPr>
                        <a:t>Strongly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Neither agree nor disagree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Strongly agree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sure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applicable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Mean</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57542464"/>
                  </a:ext>
                </a:extLst>
              </a:tr>
              <a:tr h="370840">
                <a:tc>
                  <a:txBody>
                    <a:bodyPr/>
                    <a:lstStyle/>
                    <a:p>
                      <a:pPr algn="ctr"/>
                      <a:r>
                        <a:rPr lang="en-US" sz="1200" kern="1200">
                          <a:solidFill>
                            <a:schemeClr val="tx2"/>
                          </a:solidFill>
                          <a:latin typeface="+mn-lt"/>
                          <a:ea typeface="+mn-ea"/>
                          <a:cs typeface="+mn-cs"/>
                        </a:rPr>
                        <a:t>4.4</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16.2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25.0</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29.4</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9.6</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13.2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3.28</a:t>
                      </a:r>
                    </a:p>
                  </a:txBody>
                  <a:tcP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956198014"/>
                  </a:ext>
                </a:extLst>
              </a:tr>
            </a:tbl>
          </a:graphicData>
        </a:graphic>
      </p:graphicFrame>
      <p:sp>
        <p:nvSpPr>
          <p:cNvPr id="11" name="Rectangle 10"/>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4" name="Picture 13"/>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92739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5464"/>
            <a:ext cx="6916479" cy="292177"/>
          </a:xfrm>
        </p:spPr>
        <p:txBody>
          <a:bodyPr/>
          <a:lstStyle/>
          <a:p>
            <a:r>
              <a:rPr lang="en-US" sz="2800"/>
              <a:t>Questions Asked and Response Percentages</a:t>
            </a:r>
          </a:p>
        </p:txBody>
      </p:sp>
      <p:sp>
        <p:nvSpPr>
          <p:cNvPr id="4" name="Content Placeholder 3">
            <a:extLst>
              <a:ext uri="{FF2B5EF4-FFF2-40B4-BE49-F238E27FC236}">
                <a16:creationId xmlns:a16="http://schemas.microsoft.com/office/drawing/2014/main" id="{4386409E-1C76-4282-92D1-C6982A6B0E62}"/>
              </a:ext>
            </a:extLst>
          </p:cNvPr>
          <p:cNvSpPr>
            <a:spLocks noGrp="1"/>
          </p:cNvSpPr>
          <p:nvPr>
            <p:ph sz="quarter" idx="16"/>
          </p:nvPr>
        </p:nvSpPr>
        <p:spPr>
          <a:xfrm>
            <a:off x="4800600" y="1328383"/>
            <a:ext cx="3886199" cy="3538789"/>
          </a:xfrm>
        </p:spPr>
        <p:txBody>
          <a:bodyPr/>
          <a:lstStyle/>
          <a:p>
            <a:pPr>
              <a:lnSpc>
                <a:spcPct val="100000"/>
              </a:lnSpc>
              <a:spcBef>
                <a:spcPts val="0"/>
              </a:spcBef>
              <a:spcAft>
                <a:spcPts val="0"/>
              </a:spcAft>
              <a:buNone/>
            </a:pPr>
            <a:r>
              <a:rPr lang="en-US" sz="1200" b="1">
                <a:solidFill>
                  <a:schemeClr val="tx2"/>
                </a:solidFill>
              </a:rPr>
              <a:t>30. In the last six months, in your role as a rostered minister, how many hours per week have you worked on average?</a:t>
            </a:r>
          </a:p>
          <a:p>
            <a:pPr>
              <a:lnSpc>
                <a:spcPct val="100000"/>
              </a:lnSpc>
              <a:spcBef>
                <a:spcPts val="0"/>
              </a:spcBef>
              <a:spcAft>
                <a:spcPts val="0"/>
              </a:spcAft>
              <a:buNone/>
            </a:pPr>
            <a:r>
              <a:rPr lang="en-US" sz="1200">
                <a:solidFill>
                  <a:schemeClr val="tx2"/>
                </a:solidFill>
              </a:rPr>
              <a:t>  6.0   Fewer than 10 </a:t>
            </a:r>
          </a:p>
          <a:p>
            <a:pPr>
              <a:lnSpc>
                <a:spcPct val="100000"/>
              </a:lnSpc>
              <a:spcBef>
                <a:spcPts val="0"/>
              </a:spcBef>
              <a:spcAft>
                <a:spcPts val="0"/>
              </a:spcAft>
              <a:buNone/>
            </a:pPr>
            <a:r>
              <a:rPr lang="en-US" sz="1200">
                <a:solidFill>
                  <a:schemeClr val="tx2"/>
                </a:solidFill>
              </a:rPr>
              <a:t>  7.5   10 to 19</a:t>
            </a:r>
          </a:p>
          <a:p>
            <a:pPr>
              <a:lnSpc>
                <a:spcPct val="100000"/>
              </a:lnSpc>
              <a:spcBef>
                <a:spcPts val="0"/>
              </a:spcBef>
              <a:spcAft>
                <a:spcPts val="0"/>
              </a:spcAft>
              <a:buNone/>
            </a:pPr>
            <a:r>
              <a:rPr lang="en-US" sz="1200">
                <a:solidFill>
                  <a:schemeClr val="tx2"/>
                </a:solidFill>
              </a:rPr>
              <a:t>14.3   20 to 29</a:t>
            </a:r>
          </a:p>
          <a:p>
            <a:pPr>
              <a:lnSpc>
                <a:spcPct val="100000"/>
              </a:lnSpc>
              <a:spcBef>
                <a:spcPts val="0"/>
              </a:spcBef>
              <a:spcAft>
                <a:spcPts val="0"/>
              </a:spcAft>
              <a:buNone/>
            </a:pPr>
            <a:r>
              <a:rPr lang="en-US" sz="1200">
                <a:solidFill>
                  <a:schemeClr val="tx2"/>
                </a:solidFill>
              </a:rPr>
              <a:t>11.3   30 to 39</a:t>
            </a:r>
          </a:p>
          <a:p>
            <a:pPr>
              <a:lnSpc>
                <a:spcPct val="100000"/>
              </a:lnSpc>
              <a:spcBef>
                <a:spcPts val="0"/>
              </a:spcBef>
              <a:spcAft>
                <a:spcPts val="0"/>
              </a:spcAft>
              <a:buNone/>
            </a:pPr>
            <a:r>
              <a:rPr lang="en-US" sz="1200">
                <a:solidFill>
                  <a:schemeClr val="tx2"/>
                </a:solidFill>
              </a:rPr>
              <a:t>12.0   40</a:t>
            </a:r>
          </a:p>
          <a:p>
            <a:pPr>
              <a:lnSpc>
                <a:spcPct val="100000"/>
              </a:lnSpc>
              <a:spcBef>
                <a:spcPts val="0"/>
              </a:spcBef>
              <a:spcAft>
                <a:spcPts val="0"/>
              </a:spcAft>
              <a:buNone/>
            </a:pPr>
            <a:r>
              <a:rPr lang="en-US" sz="1200">
                <a:solidFill>
                  <a:schemeClr val="tx2"/>
                </a:solidFill>
              </a:rPr>
              <a:t>27.1   41 to 49</a:t>
            </a:r>
          </a:p>
          <a:p>
            <a:pPr>
              <a:lnSpc>
                <a:spcPct val="100000"/>
              </a:lnSpc>
              <a:spcBef>
                <a:spcPts val="0"/>
              </a:spcBef>
              <a:spcAft>
                <a:spcPts val="0"/>
              </a:spcAft>
              <a:buNone/>
            </a:pPr>
            <a:r>
              <a:rPr lang="en-US" sz="1200">
                <a:solidFill>
                  <a:schemeClr val="tx2"/>
                </a:solidFill>
              </a:rPr>
              <a:t>13.5   50 to 59</a:t>
            </a:r>
          </a:p>
          <a:p>
            <a:pPr>
              <a:lnSpc>
                <a:spcPct val="100000"/>
              </a:lnSpc>
              <a:spcBef>
                <a:spcPts val="0"/>
              </a:spcBef>
              <a:spcAft>
                <a:spcPts val="0"/>
              </a:spcAft>
              <a:buNone/>
            </a:pPr>
            <a:r>
              <a:rPr lang="en-US" sz="1200">
                <a:solidFill>
                  <a:schemeClr val="tx2"/>
                </a:solidFill>
              </a:rPr>
              <a:t>  8.3   60 or more</a:t>
            </a:r>
          </a:p>
          <a:p>
            <a:pPr>
              <a:lnSpc>
                <a:spcPct val="100000"/>
              </a:lnSpc>
              <a:spcBef>
                <a:spcPts val="0"/>
              </a:spcBef>
              <a:spcAft>
                <a:spcPts val="0"/>
              </a:spcAft>
              <a:buNone/>
            </a:pPr>
            <a:endParaRPr lang="en-US" sz="1200" b="1">
              <a:solidFill>
                <a:schemeClr val="tx2"/>
              </a:solidFill>
            </a:endParaRPr>
          </a:p>
          <a:p>
            <a:pPr>
              <a:lnSpc>
                <a:spcPct val="100000"/>
              </a:lnSpc>
              <a:spcBef>
                <a:spcPts val="0"/>
              </a:spcBef>
              <a:spcAft>
                <a:spcPts val="0"/>
              </a:spcAft>
              <a:buNone/>
            </a:pPr>
            <a:r>
              <a:rPr lang="en-US" sz="1200" b="1">
                <a:solidFill>
                  <a:schemeClr val="tx2"/>
                </a:solidFill>
              </a:rPr>
              <a:t>31. How much vacation time did you take last year?</a:t>
            </a:r>
          </a:p>
          <a:p>
            <a:pPr>
              <a:lnSpc>
                <a:spcPct val="100000"/>
              </a:lnSpc>
              <a:spcBef>
                <a:spcPts val="0"/>
              </a:spcBef>
              <a:spcAft>
                <a:spcPts val="0"/>
              </a:spcAft>
              <a:buNone/>
            </a:pPr>
            <a:r>
              <a:rPr lang="en-US" sz="1200">
                <a:solidFill>
                  <a:schemeClr val="tx2"/>
                </a:solidFill>
              </a:rPr>
              <a:t>  6.9  Less than one week</a:t>
            </a:r>
          </a:p>
          <a:p>
            <a:pPr>
              <a:lnSpc>
                <a:spcPct val="100000"/>
              </a:lnSpc>
              <a:spcBef>
                <a:spcPts val="0"/>
              </a:spcBef>
              <a:spcAft>
                <a:spcPts val="0"/>
              </a:spcAft>
              <a:buNone/>
            </a:pPr>
            <a:r>
              <a:rPr lang="en-US" sz="1200">
                <a:solidFill>
                  <a:schemeClr val="tx2"/>
                </a:solidFill>
              </a:rPr>
              <a:t>  3.8  One week</a:t>
            </a:r>
          </a:p>
          <a:p>
            <a:pPr>
              <a:lnSpc>
                <a:spcPct val="100000"/>
              </a:lnSpc>
              <a:spcBef>
                <a:spcPts val="0"/>
              </a:spcBef>
              <a:spcAft>
                <a:spcPts val="0"/>
              </a:spcAft>
              <a:buNone/>
            </a:pPr>
            <a:r>
              <a:rPr lang="en-US" sz="1200">
                <a:solidFill>
                  <a:schemeClr val="tx2"/>
                </a:solidFill>
              </a:rPr>
              <a:t>26.9  Two weeks</a:t>
            </a:r>
          </a:p>
          <a:p>
            <a:pPr>
              <a:lnSpc>
                <a:spcPct val="100000"/>
              </a:lnSpc>
              <a:spcBef>
                <a:spcPts val="0"/>
              </a:spcBef>
              <a:spcAft>
                <a:spcPts val="0"/>
              </a:spcAft>
              <a:buNone/>
            </a:pPr>
            <a:r>
              <a:rPr lang="en-US" sz="1200">
                <a:solidFill>
                  <a:schemeClr val="tx2"/>
                </a:solidFill>
              </a:rPr>
              <a:t>27.7  Three weeks</a:t>
            </a:r>
          </a:p>
          <a:p>
            <a:pPr>
              <a:lnSpc>
                <a:spcPct val="100000"/>
              </a:lnSpc>
              <a:spcBef>
                <a:spcPts val="0"/>
              </a:spcBef>
              <a:spcAft>
                <a:spcPts val="0"/>
              </a:spcAft>
              <a:buNone/>
            </a:pPr>
            <a:r>
              <a:rPr lang="en-US" sz="1200">
                <a:solidFill>
                  <a:schemeClr val="tx2"/>
                </a:solidFill>
              </a:rPr>
              <a:t>27.7  Four weeks</a:t>
            </a:r>
          </a:p>
          <a:p>
            <a:pPr>
              <a:lnSpc>
                <a:spcPct val="100000"/>
              </a:lnSpc>
              <a:spcBef>
                <a:spcPts val="0"/>
              </a:spcBef>
              <a:spcAft>
                <a:spcPts val="0"/>
              </a:spcAft>
              <a:buNone/>
            </a:pPr>
            <a:r>
              <a:rPr lang="en-US" sz="1200">
                <a:solidFill>
                  <a:schemeClr val="tx2"/>
                </a:solidFill>
              </a:rPr>
              <a:t>  6.9  Five weeks or more</a:t>
            </a:r>
          </a:p>
          <a:p>
            <a:pPr>
              <a:lnSpc>
                <a:spcPct val="100000"/>
              </a:lnSpc>
              <a:spcBef>
                <a:spcPts val="0"/>
              </a:spcBef>
              <a:spcAft>
                <a:spcPts val="0"/>
              </a:spcAft>
              <a:buNone/>
            </a:pPr>
            <a:r>
              <a:rPr lang="en-US" sz="1200" b="1">
                <a:solidFill>
                  <a:schemeClr val="tx2"/>
                </a:solidFill>
              </a:rPr>
              <a:t> </a:t>
            </a: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403907"/>
            <a:ext cx="7772400" cy="292177"/>
          </a:xfrm>
        </p:spPr>
        <p:txBody>
          <a:bodyPr/>
          <a:lstStyle/>
          <a:p>
            <a:r>
              <a:rPr lang="en-US"/>
              <a:t>Appendix B</a:t>
            </a:r>
          </a:p>
        </p:txBody>
      </p:sp>
      <p:sp>
        <p:nvSpPr>
          <p:cNvPr id="3" name="TextBox 2">
            <a:extLst>
              <a:ext uri="{FF2B5EF4-FFF2-40B4-BE49-F238E27FC236}">
                <a16:creationId xmlns:a16="http://schemas.microsoft.com/office/drawing/2014/main" id="{9E8D2B34-AC39-453C-A0BC-985EABB310DF}"/>
              </a:ext>
            </a:extLst>
          </p:cNvPr>
          <p:cNvSpPr txBox="1"/>
          <p:nvPr/>
        </p:nvSpPr>
        <p:spPr>
          <a:xfrm>
            <a:off x="711200" y="1328383"/>
            <a:ext cx="3992527" cy="461665"/>
          </a:xfrm>
          <a:prstGeom prst="rect">
            <a:avLst/>
          </a:prstGeom>
          <a:noFill/>
        </p:spPr>
        <p:txBody>
          <a:bodyPr wrap="square" lIns="0" tIns="0" rIns="0" bIns="0" rtlCol="0">
            <a:spAutoFit/>
          </a:bodyPr>
          <a:lstStyle/>
          <a:p>
            <a:pPr>
              <a:lnSpc>
                <a:spcPct val="100000"/>
              </a:lnSpc>
              <a:spcBef>
                <a:spcPts val="0"/>
              </a:spcBef>
              <a:spcAft>
                <a:spcPts val="0"/>
              </a:spcAft>
            </a:pPr>
            <a:r>
              <a:rPr lang="en-US" sz="1200" b="1">
                <a:solidFill>
                  <a:schemeClr val="tx2"/>
                </a:solidFill>
              </a:rPr>
              <a:t>27. Please explain your response to the above question.</a:t>
            </a:r>
          </a:p>
          <a:p>
            <a:pPr>
              <a:lnSpc>
                <a:spcPct val="50000"/>
              </a:lnSpc>
              <a:spcBef>
                <a:spcPts val="0"/>
              </a:spcBef>
              <a:spcAft>
                <a:spcPts val="0"/>
              </a:spcAft>
            </a:pPr>
            <a:endParaRPr lang="en-US" sz="1200" b="1">
              <a:solidFill>
                <a:schemeClr val="tx2"/>
              </a:solidFill>
            </a:endParaRPr>
          </a:p>
          <a:p>
            <a:pPr>
              <a:lnSpc>
                <a:spcPct val="100000"/>
              </a:lnSpc>
              <a:spcBef>
                <a:spcPts val="0"/>
              </a:spcBef>
              <a:spcAft>
                <a:spcPts val="0"/>
              </a:spcAft>
            </a:pPr>
            <a:r>
              <a:rPr lang="en-US" sz="1200">
                <a:solidFill>
                  <a:srgbClr val="897C57"/>
                </a:solidFill>
              </a:rPr>
              <a:t>(Various responses were analyzed using content analysis.)</a:t>
            </a:r>
          </a:p>
        </p:txBody>
      </p:sp>
      <p:sp>
        <p:nvSpPr>
          <p:cNvPr id="8" name="Rectangle 7"/>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9" name="Picture 8"/>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
        <p:nvSpPr>
          <p:cNvPr id="5" name="Content Placeholder 4">
            <a:extLst>
              <a:ext uri="{FF2B5EF4-FFF2-40B4-BE49-F238E27FC236}">
                <a16:creationId xmlns:a16="http://schemas.microsoft.com/office/drawing/2014/main" id="{BADE66FD-290D-4123-AA48-B06296D01A55}"/>
              </a:ext>
            </a:extLst>
          </p:cNvPr>
          <p:cNvSpPr>
            <a:spLocks noGrp="1"/>
          </p:cNvSpPr>
          <p:nvPr>
            <p:ph sz="quarter" idx="15"/>
          </p:nvPr>
        </p:nvSpPr>
        <p:spPr>
          <a:xfrm>
            <a:off x="711200" y="1927914"/>
            <a:ext cx="3967127" cy="4246173"/>
          </a:xfrm>
        </p:spPr>
        <p:txBody>
          <a:bodyPr/>
          <a:lstStyle/>
          <a:p>
            <a:pPr lvl="0">
              <a:lnSpc>
                <a:spcPct val="100000"/>
              </a:lnSpc>
              <a:spcBef>
                <a:spcPts val="0"/>
              </a:spcBef>
              <a:spcAft>
                <a:spcPts val="0"/>
              </a:spcAft>
              <a:buNone/>
            </a:pPr>
            <a:r>
              <a:rPr lang="en-US" sz="1200" b="1" dirty="0">
                <a:solidFill>
                  <a:schemeClr val="tx2"/>
                </a:solidFill>
              </a:rPr>
              <a:t>28. Approximately how much educational debt did you have at seminary graduation?</a:t>
            </a:r>
          </a:p>
          <a:p>
            <a:pPr lvl="0">
              <a:lnSpc>
                <a:spcPct val="100000"/>
              </a:lnSpc>
              <a:spcBef>
                <a:spcPts val="0"/>
              </a:spcBef>
              <a:spcAft>
                <a:spcPts val="0"/>
              </a:spcAft>
              <a:buNone/>
            </a:pPr>
            <a:r>
              <a:rPr lang="en-US" sz="1200" dirty="0">
                <a:solidFill>
                  <a:schemeClr val="tx2"/>
                </a:solidFill>
              </a:rPr>
              <a:t>47.7  I did not have any educational debt.</a:t>
            </a:r>
          </a:p>
          <a:p>
            <a:pPr lvl="0">
              <a:lnSpc>
                <a:spcPct val="100000"/>
              </a:lnSpc>
              <a:spcBef>
                <a:spcPts val="0"/>
              </a:spcBef>
              <a:spcAft>
                <a:spcPts val="0"/>
              </a:spcAft>
              <a:buNone/>
            </a:pPr>
            <a:r>
              <a:rPr lang="en-US" sz="1200" dirty="0">
                <a:solidFill>
                  <a:schemeClr val="tx2"/>
                </a:solidFill>
              </a:rPr>
              <a:t>  7.6  $5,000 or less</a:t>
            </a:r>
          </a:p>
          <a:p>
            <a:pPr lvl="0">
              <a:lnSpc>
                <a:spcPct val="100000"/>
              </a:lnSpc>
              <a:spcBef>
                <a:spcPts val="0"/>
              </a:spcBef>
              <a:spcAft>
                <a:spcPts val="0"/>
              </a:spcAft>
              <a:buNone/>
            </a:pPr>
            <a:r>
              <a:rPr lang="en-US" sz="1200" dirty="0">
                <a:solidFill>
                  <a:schemeClr val="tx2"/>
                </a:solidFill>
              </a:rPr>
              <a:t>  5.3  $5,001 to $10,000</a:t>
            </a:r>
          </a:p>
          <a:p>
            <a:pPr lvl="0">
              <a:lnSpc>
                <a:spcPct val="100000"/>
              </a:lnSpc>
              <a:spcBef>
                <a:spcPts val="0"/>
              </a:spcBef>
              <a:spcAft>
                <a:spcPts val="0"/>
              </a:spcAft>
              <a:buNone/>
            </a:pPr>
            <a:r>
              <a:rPr lang="en-US" sz="1200" dirty="0">
                <a:solidFill>
                  <a:schemeClr val="tx2"/>
                </a:solidFill>
              </a:rPr>
              <a:t>  5.3  $10,001 to $15,000</a:t>
            </a:r>
          </a:p>
          <a:p>
            <a:pPr lvl="0">
              <a:lnSpc>
                <a:spcPct val="100000"/>
              </a:lnSpc>
              <a:spcBef>
                <a:spcPts val="0"/>
              </a:spcBef>
              <a:spcAft>
                <a:spcPts val="0"/>
              </a:spcAft>
              <a:buNone/>
            </a:pPr>
            <a:r>
              <a:rPr lang="en-US" sz="1200" dirty="0">
                <a:solidFill>
                  <a:schemeClr val="tx2"/>
                </a:solidFill>
              </a:rPr>
              <a:t>  9.1  $15,001 to $25,000</a:t>
            </a:r>
          </a:p>
          <a:p>
            <a:pPr lvl="0">
              <a:lnSpc>
                <a:spcPct val="100000"/>
              </a:lnSpc>
              <a:spcBef>
                <a:spcPts val="0"/>
              </a:spcBef>
              <a:spcAft>
                <a:spcPts val="0"/>
              </a:spcAft>
              <a:buNone/>
            </a:pPr>
            <a:r>
              <a:rPr lang="en-US" sz="1200" dirty="0">
                <a:solidFill>
                  <a:schemeClr val="tx2"/>
                </a:solidFill>
              </a:rPr>
              <a:t>10.6  $25,001 to $35,000</a:t>
            </a:r>
          </a:p>
          <a:p>
            <a:pPr lvl="0">
              <a:lnSpc>
                <a:spcPct val="100000"/>
              </a:lnSpc>
              <a:spcBef>
                <a:spcPts val="0"/>
              </a:spcBef>
              <a:spcAft>
                <a:spcPts val="0"/>
              </a:spcAft>
              <a:buNone/>
            </a:pPr>
            <a:r>
              <a:rPr lang="en-US" sz="1200" dirty="0">
                <a:solidFill>
                  <a:schemeClr val="tx2"/>
                </a:solidFill>
              </a:rPr>
              <a:t>  3.8  $35,001 to $50,000</a:t>
            </a:r>
          </a:p>
          <a:p>
            <a:pPr lvl="0">
              <a:lnSpc>
                <a:spcPct val="100000"/>
              </a:lnSpc>
              <a:spcBef>
                <a:spcPts val="0"/>
              </a:spcBef>
              <a:spcAft>
                <a:spcPts val="0"/>
              </a:spcAft>
              <a:buNone/>
            </a:pPr>
            <a:r>
              <a:rPr lang="en-US" sz="1200" dirty="0">
                <a:solidFill>
                  <a:schemeClr val="tx2"/>
                </a:solidFill>
              </a:rPr>
              <a:t>  6.8  $50,001 to $75,000</a:t>
            </a:r>
          </a:p>
          <a:p>
            <a:pPr lvl="0">
              <a:lnSpc>
                <a:spcPct val="100000"/>
              </a:lnSpc>
              <a:spcBef>
                <a:spcPts val="0"/>
              </a:spcBef>
              <a:spcAft>
                <a:spcPts val="0"/>
              </a:spcAft>
              <a:buNone/>
            </a:pPr>
            <a:r>
              <a:rPr lang="en-US" sz="1200" dirty="0">
                <a:solidFill>
                  <a:schemeClr val="tx2"/>
                </a:solidFill>
              </a:rPr>
              <a:t>  3.8  More than $75,000</a:t>
            </a:r>
          </a:p>
          <a:p>
            <a:pPr lvl="0">
              <a:lnSpc>
                <a:spcPct val="100000"/>
              </a:lnSpc>
              <a:spcBef>
                <a:spcPts val="0"/>
              </a:spcBef>
              <a:spcAft>
                <a:spcPts val="0"/>
              </a:spcAft>
              <a:buNone/>
            </a:pPr>
            <a:endParaRPr lang="en-US" sz="1200" b="1" dirty="0">
              <a:solidFill>
                <a:schemeClr val="tx2"/>
              </a:solidFill>
            </a:endParaRPr>
          </a:p>
          <a:p>
            <a:pPr lvl="0">
              <a:lnSpc>
                <a:spcPct val="100000"/>
              </a:lnSpc>
              <a:spcBef>
                <a:spcPts val="0"/>
              </a:spcBef>
              <a:spcAft>
                <a:spcPts val="0"/>
              </a:spcAft>
              <a:buNone/>
            </a:pPr>
            <a:r>
              <a:rPr lang="en-US" sz="1200" b="1" dirty="0">
                <a:solidFill>
                  <a:schemeClr val="tx2"/>
                </a:solidFill>
              </a:rPr>
              <a:t>29. Approximately how much seminary debt do you still carry?</a:t>
            </a:r>
          </a:p>
          <a:p>
            <a:pPr lvl="0">
              <a:lnSpc>
                <a:spcPct val="100000"/>
              </a:lnSpc>
              <a:spcBef>
                <a:spcPts val="0"/>
              </a:spcBef>
              <a:spcAft>
                <a:spcPts val="0"/>
              </a:spcAft>
              <a:buNone/>
            </a:pPr>
            <a:r>
              <a:rPr lang="en-US" sz="1200" dirty="0">
                <a:solidFill>
                  <a:schemeClr val="tx2"/>
                </a:solidFill>
              </a:rPr>
              <a:t>79.5  I do not carry any educational debt.</a:t>
            </a:r>
          </a:p>
          <a:p>
            <a:pPr lvl="0">
              <a:lnSpc>
                <a:spcPct val="100000"/>
              </a:lnSpc>
              <a:spcBef>
                <a:spcPts val="0"/>
              </a:spcBef>
              <a:spcAft>
                <a:spcPts val="0"/>
              </a:spcAft>
              <a:buNone/>
            </a:pPr>
            <a:r>
              <a:rPr lang="en-US" sz="1200" dirty="0">
                <a:solidFill>
                  <a:schemeClr val="tx2"/>
                </a:solidFill>
              </a:rPr>
              <a:t>  1.5  $5,000 or less</a:t>
            </a:r>
          </a:p>
          <a:p>
            <a:pPr lvl="0">
              <a:lnSpc>
                <a:spcPct val="100000"/>
              </a:lnSpc>
              <a:spcBef>
                <a:spcPts val="0"/>
              </a:spcBef>
              <a:spcAft>
                <a:spcPts val="0"/>
              </a:spcAft>
              <a:buNone/>
            </a:pPr>
            <a:r>
              <a:rPr lang="en-US" sz="1200" dirty="0">
                <a:solidFill>
                  <a:schemeClr val="tx2"/>
                </a:solidFill>
              </a:rPr>
              <a:t>  2.3  $5,001 to $10,000</a:t>
            </a:r>
          </a:p>
          <a:p>
            <a:pPr lvl="0">
              <a:lnSpc>
                <a:spcPct val="100000"/>
              </a:lnSpc>
              <a:spcBef>
                <a:spcPts val="0"/>
              </a:spcBef>
              <a:spcAft>
                <a:spcPts val="0"/>
              </a:spcAft>
              <a:buNone/>
            </a:pPr>
            <a:r>
              <a:rPr lang="en-US" sz="1200" dirty="0">
                <a:solidFill>
                  <a:schemeClr val="tx2"/>
                </a:solidFill>
              </a:rPr>
              <a:t>  1.5  $10,001 to $15,000</a:t>
            </a:r>
          </a:p>
          <a:p>
            <a:pPr lvl="0">
              <a:lnSpc>
                <a:spcPct val="100000"/>
              </a:lnSpc>
              <a:spcBef>
                <a:spcPts val="0"/>
              </a:spcBef>
              <a:spcAft>
                <a:spcPts val="0"/>
              </a:spcAft>
              <a:buNone/>
            </a:pPr>
            <a:r>
              <a:rPr lang="en-US" sz="1200" dirty="0">
                <a:solidFill>
                  <a:schemeClr val="tx2"/>
                </a:solidFill>
              </a:rPr>
              <a:t>  3.8  $15,001 to $25,000</a:t>
            </a:r>
          </a:p>
          <a:p>
            <a:pPr lvl="0">
              <a:lnSpc>
                <a:spcPct val="100000"/>
              </a:lnSpc>
              <a:spcBef>
                <a:spcPts val="0"/>
              </a:spcBef>
              <a:spcAft>
                <a:spcPts val="0"/>
              </a:spcAft>
              <a:buNone/>
            </a:pPr>
            <a:r>
              <a:rPr lang="en-US" sz="1200" dirty="0">
                <a:solidFill>
                  <a:schemeClr val="tx2"/>
                </a:solidFill>
              </a:rPr>
              <a:t>  5.3  $25,001 to $35,000</a:t>
            </a:r>
          </a:p>
          <a:p>
            <a:pPr lvl="0">
              <a:lnSpc>
                <a:spcPct val="100000"/>
              </a:lnSpc>
              <a:spcBef>
                <a:spcPts val="0"/>
              </a:spcBef>
              <a:spcAft>
                <a:spcPts val="0"/>
              </a:spcAft>
              <a:buNone/>
            </a:pPr>
            <a:r>
              <a:rPr lang="en-US" sz="1200" dirty="0">
                <a:solidFill>
                  <a:schemeClr val="tx2"/>
                </a:solidFill>
              </a:rPr>
              <a:t>  2.3  $35,001 to $50,000</a:t>
            </a:r>
          </a:p>
          <a:p>
            <a:pPr lvl="0">
              <a:lnSpc>
                <a:spcPct val="100000"/>
              </a:lnSpc>
              <a:spcBef>
                <a:spcPts val="0"/>
              </a:spcBef>
              <a:spcAft>
                <a:spcPts val="0"/>
              </a:spcAft>
              <a:buNone/>
            </a:pPr>
            <a:r>
              <a:rPr lang="en-US" sz="1200" dirty="0">
                <a:solidFill>
                  <a:schemeClr val="tx2"/>
                </a:solidFill>
              </a:rPr>
              <a:t>  0.8  $50,001 to $75,000</a:t>
            </a:r>
          </a:p>
          <a:p>
            <a:pPr lvl="0">
              <a:lnSpc>
                <a:spcPct val="100000"/>
              </a:lnSpc>
              <a:spcBef>
                <a:spcPts val="0"/>
              </a:spcBef>
              <a:spcAft>
                <a:spcPts val="0"/>
              </a:spcAft>
              <a:buNone/>
            </a:pPr>
            <a:r>
              <a:rPr lang="en-US" sz="1200" dirty="0">
                <a:solidFill>
                  <a:schemeClr val="tx2"/>
                </a:solidFill>
              </a:rPr>
              <a:t>  3.0  More than $75,000</a:t>
            </a:r>
          </a:p>
          <a:p>
            <a:pPr lvl="0">
              <a:lnSpc>
                <a:spcPct val="100000"/>
              </a:lnSpc>
              <a:spcBef>
                <a:spcPts val="0"/>
              </a:spcBef>
              <a:spcAft>
                <a:spcPts val="0"/>
              </a:spcAft>
              <a:buNone/>
            </a:pPr>
            <a:endParaRPr lang="en-US" sz="1200" b="1" dirty="0">
              <a:solidFill>
                <a:schemeClr val="tx2"/>
              </a:solidFill>
            </a:endParaRPr>
          </a:p>
          <a:p>
            <a:pPr lvl="0">
              <a:lnSpc>
                <a:spcPct val="100000"/>
              </a:lnSpc>
              <a:spcBef>
                <a:spcPts val="0"/>
              </a:spcBef>
              <a:spcAft>
                <a:spcPts val="0"/>
              </a:spcAft>
              <a:buNone/>
            </a:pPr>
            <a:endParaRPr lang="en-US" sz="1200" b="1" dirty="0">
              <a:solidFill>
                <a:schemeClr val="tx2"/>
              </a:solidFill>
            </a:endParaRPr>
          </a:p>
          <a:p>
            <a:pPr lvl="0">
              <a:lnSpc>
                <a:spcPct val="100000"/>
              </a:lnSpc>
              <a:spcBef>
                <a:spcPts val="0"/>
              </a:spcBef>
              <a:spcAft>
                <a:spcPts val="0"/>
              </a:spcAft>
            </a:pPr>
            <a:endParaRPr lang="en-US" sz="1200" dirty="0">
              <a:solidFill>
                <a:schemeClr val="tx2"/>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lvl="0">
              <a:lnSpc>
                <a:spcPct val="100000"/>
              </a:lnSpc>
              <a:spcBef>
                <a:spcPts val="0"/>
              </a:spcBef>
              <a:spcAft>
                <a:spcPts val="0"/>
              </a:spcAft>
              <a:buNone/>
            </a:pPr>
            <a:endParaRPr lang="en-US" sz="1200" dirty="0">
              <a:solidFill>
                <a:srgbClr val="897C57"/>
              </a:solidFill>
            </a:endParaRPr>
          </a:p>
          <a:p>
            <a:pPr>
              <a:lnSpc>
                <a:spcPct val="100000"/>
              </a:lnSpc>
              <a:spcBef>
                <a:spcPts val="0"/>
              </a:spcBef>
              <a:spcAft>
                <a:spcPts val="0"/>
              </a:spcAft>
            </a:pPr>
            <a:endParaRPr lang="en-US" sz="1200" dirty="0"/>
          </a:p>
          <a:p>
            <a:endParaRPr lang="en-US" dirty="0"/>
          </a:p>
        </p:txBody>
      </p:sp>
    </p:spTree>
    <p:extLst>
      <p:ext uri="{BB962C8B-B14F-4D97-AF65-F5344CB8AC3E}">
        <p14:creationId xmlns:p14="http://schemas.microsoft.com/office/powerpoint/2010/main" val="411907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Purpose of the Study</a:t>
            </a:r>
          </a:p>
        </p:txBody>
      </p:sp>
      <p:sp>
        <p:nvSpPr>
          <p:cNvPr id="8" name="Content Placeholder 7"/>
          <p:cNvSpPr>
            <a:spLocks noGrp="1"/>
          </p:cNvSpPr>
          <p:nvPr>
            <p:ph sz="quarter" idx="15"/>
          </p:nvPr>
        </p:nvSpPr>
        <p:spPr>
          <a:xfrm>
            <a:off x="685801" y="1594921"/>
            <a:ext cx="3657600" cy="3350337"/>
          </a:xfrm>
        </p:spPr>
        <p:txBody>
          <a:bodyPr vert="horz" lIns="0" tIns="0" rIns="0" bIns="0" rtlCol="0" anchor="t">
            <a:noAutofit/>
          </a:bodyPr>
          <a:lstStyle/>
          <a:p>
            <a:pPr>
              <a:lnSpc>
                <a:spcPct val="100000"/>
              </a:lnSpc>
              <a:spcAft>
                <a:spcPts val="600"/>
              </a:spcAft>
            </a:pPr>
            <a:r>
              <a:rPr lang="en-US" sz="1200" dirty="0">
                <a:solidFill>
                  <a:schemeClr val="tx2"/>
                </a:solidFill>
              </a:rPr>
              <a:t>The year 2020 was the 50th anniversary of two Lutheran church bodies in North America deciding to ordain women in Word and Sacrament ministry. In 1970 the American Lutheran Church (ALC) and the Lutheran Church in America (LCA) reformed the church with those historic votes. They later joined the Association of Evangelical Lutheran Churches and became part of the ELCA in 1988. As with previous anniversaries, ELCA Research, Analysis and Data conducted an extensive survey to explore the differences and similarities in ministerial experiences based on gender and race.  </a:t>
            </a:r>
          </a:p>
          <a:p>
            <a:pPr>
              <a:lnSpc>
                <a:spcPct val="100000"/>
              </a:lnSpc>
              <a:spcAft>
                <a:spcPts val="600"/>
              </a:spcAft>
            </a:pPr>
            <a:r>
              <a:rPr lang="en-US" sz="1200" dirty="0">
                <a:solidFill>
                  <a:schemeClr val="tx2"/>
                </a:solidFill>
              </a:rPr>
              <a:t>We (ELCA Research, Analysis, and Data) patterned this survey on those </a:t>
            </a:r>
            <a:r>
              <a:rPr lang="en-US" sz="1200" dirty="0">
                <a:solidFill>
                  <a:schemeClr val="accent5"/>
                </a:solidFill>
              </a:rPr>
              <a:t>conducted </a:t>
            </a:r>
            <a:r>
              <a:rPr lang="en-US" sz="1200" dirty="0">
                <a:solidFill>
                  <a:schemeClr val="tx2"/>
                </a:solidFill>
              </a:rPr>
              <a:t>in 1995, 2005 and 2015, which were fielded in support of the 25th, 35th</a:t>
            </a:r>
            <a:r>
              <a:rPr lang="en-US" sz="1200" baseline="30000" dirty="0">
                <a:solidFill>
                  <a:schemeClr val="tx2"/>
                </a:solidFill>
              </a:rPr>
              <a:t> </a:t>
            </a:r>
            <a:r>
              <a:rPr lang="en-US" sz="1200" dirty="0">
                <a:solidFill>
                  <a:schemeClr val="tx2"/>
                </a:solidFill>
              </a:rPr>
              <a:t>and 45th anniversaries. Using data from these previous surveys </a:t>
            </a:r>
            <a:r>
              <a:rPr lang="en-US" sz="1200" dirty="0">
                <a:solidFill>
                  <a:schemeClr val="accent5"/>
                </a:solidFill>
              </a:rPr>
              <a:t>for comparison</a:t>
            </a:r>
            <a:r>
              <a:rPr lang="en-US" sz="1200" dirty="0">
                <a:solidFill>
                  <a:schemeClr val="tx2"/>
                </a:solidFill>
              </a:rPr>
              <a:t>, we examined trends in ministerial experiences.</a:t>
            </a:r>
          </a:p>
        </p:txBody>
      </p:sp>
      <p:sp>
        <p:nvSpPr>
          <p:cNvPr id="16" name="Content Placeholder 15"/>
          <p:cNvSpPr>
            <a:spLocks noGrp="1"/>
          </p:cNvSpPr>
          <p:nvPr>
            <p:ph sz="quarter" idx="16"/>
          </p:nvPr>
        </p:nvSpPr>
        <p:spPr>
          <a:xfrm>
            <a:off x="4800601" y="1591056"/>
            <a:ext cx="3657600" cy="2743202"/>
          </a:xfrm>
        </p:spPr>
        <p:txBody>
          <a:bodyPr vert="horz" lIns="0" tIns="0" rIns="0" bIns="0" rtlCol="0" anchor="t">
            <a:noAutofit/>
          </a:bodyPr>
          <a:lstStyle/>
          <a:p>
            <a:pPr>
              <a:lnSpc>
                <a:spcPct val="100000"/>
              </a:lnSpc>
              <a:spcAft>
                <a:spcPts val="600"/>
              </a:spcAft>
            </a:pPr>
            <a:r>
              <a:rPr lang="en-US" sz="1400" dirty="0">
                <a:solidFill>
                  <a:schemeClr val="accent1"/>
                </a:solidFill>
              </a:rPr>
              <a:t>We conducted this study to:</a:t>
            </a:r>
          </a:p>
          <a:p>
            <a:pPr marL="285750" indent="-285750">
              <a:lnSpc>
                <a:spcPct val="100000"/>
              </a:lnSpc>
              <a:spcAft>
                <a:spcPts val="600"/>
              </a:spcAft>
              <a:buFont typeface="Wingdings" panose="05000000000000000000" pitchFamily="2" charset="2"/>
              <a:buChar char="§"/>
            </a:pPr>
            <a:r>
              <a:rPr lang="en-US" sz="1400" dirty="0">
                <a:solidFill>
                  <a:schemeClr val="accent1"/>
                </a:solidFill>
              </a:rPr>
              <a:t>Explore differences and similarities in the ministerial experiences of women and men.</a:t>
            </a:r>
          </a:p>
          <a:p>
            <a:pPr marL="285750" indent="-285750">
              <a:lnSpc>
                <a:spcPct val="100000"/>
              </a:lnSpc>
              <a:spcAft>
                <a:spcPts val="600"/>
              </a:spcAft>
              <a:buFont typeface="Wingdings" panose="05000000000000000000" pitchFamily="2" charset="2"/>
              <a:buChar char="§"/>
            </a:pPr>
            <a:r>
              <a:rPr lang="en-US" sz="1400" dirty="0">
                <a:solidFill>
                  <a:schemeClr val="accent1"/>
                </a:solidFill>
              </a:rPr>
              <a:t>Learn how race, ethnicity and gender interact to affect ministerial experiences.</a:t>
            </a:r>
          </a:p>
          <a:p>
            <a:pPr marL="285750" indent="-285750">
              <a:lnSpc>
                <a:spcPct val="100000"/>
              </a:lnSpc>
              <a:spcAft>
                <a:spcPts val="600"/>
              </a:spcAft>
              <a:buFont typeface="Wingdings" panose="05000000000000000000" pitchFamily="2" charset="2"/>
              <a:buChar char="§"/>
            </a:pPr>
            <a:r>
              <a:rPr lang="en-US" sz="1400" dirty="0">
                <a:solidFill>
                  <a:schemeClr val="accent1"/>
                </a:solidFill>
              </a:rPr>
              <a:t>Track any trends over time.</a:t>
            </a:r>
          </a:p>
          <a:p>
            <a:pPr marL="285750" indent="-285750">
              <a:lnSpc>
                <a:spcPct val="100000"/>
              </a:lnSpc>
              <a:spcAft>
                <a:spcPts val="600"/>
              </a:spcAft>
              <a:buFont typeface="Wingdings" panose="05000000000000000000" pitchFamily="2" charset="2"/>
              <a:buChar char="§"/>
            </a:pPr>
            <a:r>
              <a:rPr lang="en-US" sz="1400" dirty="0">
                <a:solidFill>
                  <a:schemeClr val="accent1"/>
                </a:solidFill>
              </a:rPr>
              <a:t>Provide data to help the ELCA in all its expressions make informed decisions to positively affect the ministerial experiences of people of all genders.</a:t>
            </a:r>
          </a:p>
        </p:txBody>
      </p:sp>
      <p:sp>
        <p:nvSpPr>
          <p:cNvPr id="17" name="Text Placeholder 16"/>
          <p:cNvSpPr>
            <a:spLocks noGrp="1"/>
          </p:cNvSpPr>
          <p:nvPr>
            <p:ph type="body" idx="28"/>
          </p:nvPr>
        </p:nvSpPr>
        <p:spPr/>
        <p:txBody>
          <a:bodyPr/>
          <a:lstStyle/>
          <a:p>
            <a:r>
              <a:rPr lang="en-US"/>
              <a:t>Introduction</a:t>
            </a:r>
          </a:p>
        </p:txBody>
      </p:sp>
      <p:sp>
        <p:nvSpPr>
          <p:cNvPr id="6" name="Rectangl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7" name="Picture 6">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5911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0807"/>
            <a:ext cx="6916479" cy="292177"/>
          </a:xfrm>
        </p:spPr>
        <p:txBody>
          <a:bodyPr/>
          <a:lstStyle/>
          <a:p>
            <a:r>
              <a:rPr lang="en-US" sz="2800"/>
              <a:t>Questions Asked and Response Percentages</a:t>
            </a: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403907"/>
            <a:ext cx="7772400" cy="292177"/>
          </a:xfrm>
        </p:spPr>
        <p:txBody>
          <a:bodyPr/>
          <a:lstStyle/>
          <a:p>
            <a:r>
              <a:rPr lang="en-US"/>
              <a:t>Appendix B</a:t>
            </a:r>
          </a:p>
        </p:txBody>
      </p:sp>
      <p:sp>
        <p:nvSpPr>
          <p:cNvPr id="8" name="Rectangle 1">
            <a:extLst>
              <a:ext uri="{FF2B5EF4-FFF2-40B4-BE49-F238E27FC236}">
                <a16:creationId xmlns:a16="http://schemas.microsoft.com/office/drawing/2014/main" id="{B9E2BF0A-54F0-4EA3-BB88-2069C32EA834}"/>
              </a:ext>
            </a:extLst>
          </p:cNvPr>
          <p:cNvSpPr>
            <a:spLocks noChangeArrowheads="1"/>
          </p:cNvSpPr>
          <p:nvPr/>
        </p:nvSpPr>
        <p:spPr bwMode="auto">
          <a:xfrm>
            <a:off x="685799" y="1510416"/>
            <a:ext cx="7329115"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15913" algn="l"/>
              </a:tabLst>
              <a:defRPr>
                <a:solidFill>
                  <a:schemeClr val="tx1"/>
                </a:solidFill>
                <a:latin typeface="Arial" panose="020B0604020202020204" pitchFamily="34" charset="0"/>
              </a:defRPr>
            </a:lvl1pPr>
            <a:lvl2pPr eaLnBrk="0" fontAlgn="base" hangingPunct="0">
              <a:spcBef>
                <a:spcPct val="0"/>
              </a:spcBef>
              <a:spcAft>
                <a:spcPct val="0"/>
              </a:spcAft>
              <a:tabLst>
                <a:tab pos="315913" algn="l"/>
              </a:tabLst>
              <a:defRPr>
                <a:solidFill>
                  <a:schemeClr val="tx1"/>
                </a:solidFill>
                <a:latin typeface="Arial" panose="020B0604020202020204" pitchFamily="34" charset="0"/>
              </a:defRPr>
            </a:lvl2pPr>
            <a:lvl3pPr eaLnBrk="0" fontAlgn="base" hangingPunct="0">
              <a:spcBef>
                <a:spcPct val="0"/>
              </a:spcBef>
              <a:spcAft>
                <a:spcPct val="0"/>
              </a:spcAft>
              <a:tabLst>
                <a:tab pos="315913" algn="l"/>
              </a:tabLst>
              <a:defRPr>
                <a:solidFill>
                  <a:schemeClr val="tx1"/>
                </a:solidFill>
                <a:latin typeface="Arial" panose="020B0604020202020204" pitchFamily="34" charset="0"/>
              </a:defRPr>
            </a:lvl3pPr>
            <a:lvl4pPr eaLnBrk="0" fontAlgn="base" hangingPunct="0">
              <a:spcBef>
                <a:spcPct val="0"/>
              </a:spcBef>
              <a:spcAft>
                <a:spcPct val="0"/>
              </a:spcAft>
              <a:tabLst>
                <a:tab pos="315913" algn="l"/>
              </a:tabLst>
              <a:defRPr>
                <a:solidFill>
                  <a:schemeClr val="tx1"/>
                </a:solidFill>
                <a:latin typeface="Arial" panose="020B0604020202020204" pitchFamily="34" charset="0"/>
              </a:defRPr>
            </a:lvl4pPr>
            <a:lvl5pPr eaLnBrk="0" fontAlgn="base" hangingPunct="0">
              <a:spcBef>
                <a:spcPct val="0"/>
              </a:spcBef>
              <a:spcAft>
                <a:spcPct val="0"/>
              </a:spcAft>
              <a:tabLst>
                <a:tab pos="315913" algn="l"/>
              </a:tabLst>
              <a:defRPr>
                <a:solidFill>
                  <a:schemeClr val="tx1"/>
                </a:solidFill>
                <a:latin typeface="Arial" panose="020B0604020202020204" pitchFamily="34" charset="0"/>
              </a:defRPr>
            </a:lvl5pPr>
            <a:lvl6pPr eaLnBrk="0" fontAlgn="base" hangingPunct="0">
              <a:spcBef>
                <a:spcPct val="0"/>
              </a:spcBef>
              <a:spcAft>
                <a:spcPct val="0"/>
              </a:spcAft>
              <a:tabLst>
                <a:tab pos="315913" algn="l"/>
              </a:tabLst>
              <a:defRPr>
                <a:solidFill>
                  <a:schemeClr val="tx1"/>
                </a:solidFill>
                <a:latin typeface="Arial" panose="020B0604020202020204" pitchFamily="34" charset="0"/>
              </a:defRPr>
            </a:lvl6pPr>
            <a:lvl7pPr eaLnBrk="0" fontAlgn="base" hangingPunct="0">
              <a:spcBef>
                <a:spcPct val="0"/>
              </a:spcBef>
              <a:spcAft>
                <a:spcPct val="0"/>
              </a:spcAft>
              <a:tabLst>
                <a:tab pos="315913" algn="l"/>
              </a:tabLst>
              <a:defRPr>
                <a:solidFill>
                  <a:schemeClr val="tx1"/>
                </a:solidFill>
                <a:latin typeface="Arial" panose="020B0604020202020204" pitchFamily="34" charset="0"/>
              </a:defRPr>
            </a:lvl7pPr>
            <a:lvl8pPr eaLnBrk="0" fontAlgn="base" hangingPunct="0">
              <a:spcBef>
                <a:spcPct val="0"/>
              </a:spcBef>
              <a:spcAft>
                <a:spcPct val="0"/>
              </a:spcAft>
              <a:tabLst>
                <a:tab pos="315913" algn="l"/>
              </a:tabLst>
              <a:defRPr>
                <a:solidFill>
                  <a:schemeClr val="tx1"/>
                </a:solidFill>
                <a:latin typeface="Arial" panose="020B0604020202020204" pitchFamily="34" charset="0"/>
              </a:defRPr>
            </a:lvl8pPr>
            <a:lvl9pPr eaLnBrk="0" fontAlgn="base" hangingPunct="0">
              <a:spcBef>
                <a:spcPct val="0"/>
              </a:spcBef>
              <a:spcAft>
                <a:spcPct val="0"/>
              </a:spcAft>
              <a:tabLst>
                <a:tab pos="3159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315913" algn="l"/>
              </a:tabLst>
            </a:pPr>
            <a:r>
              <a:rPr kumimoji="0" lang="en-US" altLang="en-US" sz="1200" b="1" i="0" u="none" strike="noStrike" cap="none" normalizeH="0" baseline="0">
                <a:ln>
                  <a:noFill/>
                </a:ln>
                <a:solidFill>
                  <a:schemeClr val="tx2"/>
                </a:solidFill>
                <a:effectLst/>
                <a:latin typeface="+mn-lt"/>
                <a:ea typeface="Calibri" panose="020F0502020204030204" pitchFamily="34" charset="0"/>
              </a:rPr>
              <a:t>32. To what extent do you believe the full participation of all women in the life of the ELCA has been achieved?</a:t>
            </a:r>
            <a:endParaRPr kumimoji="0" lang="en-US" altLang="en-US" sz="1200" b="1" i="0" u="none" strike="noStrike" cap="none" normalizeH="0" baseline="0">
              <a:ln>
                <a:noFill/>
              </a:ln>
              <a:solidFill>
                <a:schemeClr val="tx2"/>
              </a:solidFill>
              <a:effectLst/>
              <a:latin typeface="+mn-lt"/>
            </a:endParaRPr>
          </a:p>
        </p:txBody>
      </p:sp>
      <p:sp>
        <p:nvSpPr>
          <p:cNvPr id="10" name="Rectangle 1">
            <a:extLst>
              <a:ext uri="{FF2B5EF4-FFF2-40B4-BE49-F238E27FC236}">
                <a16:creationId xmlns:a16="http://schemas.microsoft.com/office/drawing/2014/main" id="{C68F39C0-7C6B-4226-984E-5206B7986E78}"/>
              </a:ext>
            </a:extLst>
          </p:cNvPr>
          <p:cNvSpPr>
            <a:spLocks noChangeArrowheads="1"/>
          </p:cNvSpPr>
          <p:nvPr/>
        </p:nvSpPr>
        <p:spPr bwMode="auto">
          <a:xfrm>
            <a:off x="685799" y="2953545"/>
            <a:ext cx="77496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15913" algn="l"/>
              </a:tabLst>
              <a:defRPr>
                <a:solidFill>
                  <a:schemeClr val="tx1"/>
                </a:solidFill>
                <a:latin typeface="Arial" panose="020B0604020202020204" pitchFamily="34" charset="0"/>
              </a:defRPr>
            </a:lvl1pPr>
            <a:lvl2pPr eaLnBrk="0" fontAlgn="base" hangingPunct="0">
              <a:spcBef>
                <a:spcPct val="0"/>
              </a:spcBef>
              <a:spcAft>
                <a:spcPct val="0"/>
              </a:spcAft>
              <a:tabLst>
                <a:tab pos="315913" algn="l"/>
              </a:tabLst>
              <a:defRPr>
                <a:solidFill>
                  <a:schemeClr val="tx1"/>
                </a:solidFill>
                <a:latin typeface="Arial" panose="020B0604020202020204" pitchFamily="34" charset="0"/>
              </a:defRPr>
            </a:lvl2pPr>
            <a:lvl3pPr eaLnBrk="0" fontAlgn="base" hangingPunct="0">
              <a:spcBef>
                <a:spcPct val="0"/>
              </a:spcBef>
              <a:spcAft>
                <a:spcPct val="0"/>
              </a:spcAft>
              <a:tabLst>
                <a:tab pos="315913" algn="l"/>
              </a:tabLst>
              <a:defRPr>
                <a:solidFill>
                  <a:schemeClr val="tx1"/>
                </a:solidFill>
                <a:latin typeface="Arial" panose="020B0604020202020204" pitchFamily="34" charset="0"/>
              </a:defRPr>
            </a:lvl3pPr>
            <a:lvl4pPr eaLnBrk="0" fontAlgn="base" hangingPunct="0">
              <a:spcBef>
                <a:spcPct val="0"/>
              </a:spcBef>
              <a:spcAft>
                <a:spcPct val="0"/>
              </a:spcAft>
              <a:tabLst>
                <a:tab pos="315913" algn="l"/>
              </a:tabLst>
              <a:defRPr>
                <a:solidFill>
                  <a:schemeClr val="tx1"/>
                </a:solidFill>
                <a:latin typeface="Arial" panose="020B0604020202020204" pitchFamily="34" charset="0"/>
              </a:defRPr>
            </a:lvl4pPr>
            <a:lvl5pPr eaLnBrk="0" fontAlgn="base" hangingPunct="0">
              <a:spcBef>
                <a:spcPct val="0"/>
              </a:spcBef>
              <a:spcAft>
                <a:spcPct val="0"/>
              </a:spcAft>
              <a:tabLst>
                <a:tab pos="315913" algn="l"/>
              </a:tabLst>
              <a:defRPr>
                <a:solidFill>
                  <a:schemeClr val="tx1"/>
                </a:solidFill>
                <a:latin typeface="Arial" panose="020B0604020202020204" pitchFamily="34" charset="0"/>
              </a:defRPr>
            </a:lvl5pPr>
            <a:lvl6pPr eaLnBrk="0" fontAlgn="base" hangingPunct="0">
              <a:spcBef>
                <a:spcPct val="0"/>
              </a:spcBef>
              <a:spcAft>
                <a:spcPct val="0"/>
              </a:spcAft>
              <a:tabLst>
                <a:tab pos="315913" algn="l"/>
              </a:tabLst>
              <a:defRPr>
                <a:solidFill>
                  <a:schemeClr val="tx1"/>
                </a:solidFill>
                <a:latin typeface="Arial" panose="020B0604020202020204" pitchFamily="34" charset="0"/>
              </a:defRPr>
            </a:lvl6pPr>
            <a:lvl7pPr eaLnBrk="0" fontAlgn="base" hangingPunct="0">
              <a:spcBef>
                <a:spcPct val="0"/>
              </a:spcBef>
              <a:spcAft>
                <a:spcPct val="0"/>
              </a:spcAft>
              <a:tabLst>
                <a:tab pos="315913" algn="l"/>
              </a:tabLst>
              <a:defRPr>
                <a:solidFill>
                  <a:schemeClr val="tx1"/>
                </a:solidFill>
                <a:latin typeface="Arial" panose="020B0604020202020204" pitchFamily="34" charset="0"/>
              </a:defRPr>
            </a:lvl7pPr>
            <a:lvl8pPr eaLnBrk="0" fontAlgn="base" hangingPunct="0">
              <a:spcBef>
                <a:spcPct val="0"/>
              </a:spcBef>
              <a:spcAft>
                <a:spcPct val="0"/>
              </a:spcAft>
              <a:tabLst>
                <a:tab pos="315913" algn="l"/>
              </a:tabLst>
              <a:defRPr>
                <a:solidFill>
                  <a:schemeClr val="tx1"/>
                </a:solidFill>
                <a:latin typeface="Arial" panose="020B0604020202020204" pitchFamily="34" charset="0"/>
              </a:defRPr>
            </a:lvl8pPr>
            <a:lvl9pPr eaLnBrk="0" fontAlgn="base" hangingPunct="0">
              <a:spcBef>
                <a:spcPct val="0"/>
              </a:spcBef>
              <a:spcAft>
                <a:spcPct val="0"/>
              </a:spcAft>
              <a:tabLst>
                <a:tab pos="3159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315913" algn="l"/>
              </a:tabLst>
            </a:pPr>
            <a:r>
              <a:rPr kumimoji="0" lang="en-US" altLang="en-US" sz="1200" b="1" i="0" u="none" strike="noStrike" cap="none" normalizeH="0" baseline="0">
                <a:ln>
                  <a:noFill/>
                </a:ln>
                <a:solidFill>
                  <a:schemeClr val="tx2"/>
                </a:solidFill>
                <a:effectLst/>
                <a:latin typeface="+mn-lt"/>
                <a:ea typeface="Calibri" panose="020F0502020204030204" pitchFamily="34" charset="0"/>
              </a:rPr>
              <a:t>33. To what extent do you believe the full participation specifically of women of color in the ELCA has been achieved?</a:t>
            </a:r>
            <a:endParaRPr kumimoji="0" lang="en-US" altLang="en-US" sz="1200" b="1" i="0" u="none" strike="noStrike" cap="none" normalizeH="0" baseline="0">
              <a:ln>
                <a:noFill/>
              </a:ln>
              <a:solidFill>
                <a:schemeClr val="tx2"/>
              </a:solidFill>
              <a:effectLst/>
              <a:latin typeface="+mn-lt"/>
            </a:endParaRPr>
          </a:p>
        </p:txBody>
      </p:sp>
      <p:sp>
        <p:nvSpPr>
          <p:cNvPr id="15" name="Rectangle 14">
            <a:extLst>
              <a:ext uri="{FF2B5EF4-FFF2-40B4-BE49-F238E27FC236}">
                <a16:creationId xmlns:a16="http://schemas.microsoft.com/office/drawing/2014/main" id="{18E6E4E5-FB9E-4C14-8D3F-77B13D923782}"/>
              </a:ext>
            </a:extLst>
          </p:cNvPr>
          <p:cNvSpPr/>
          <p:nvPr/>
        </p:nvSpPr>
        <p:spPr>
          <a:xfrm>
            <a:off x="685799" y="4471305"/>
            <a:ext cx="4572000" cy="1213153"/>
          </a:xfrm>
          <a:prstGeom prst="rect">
            <a:avLst/>
          </a:prstGeom>
        </p:spPr>
        <p:txBody>
          <a:bodyPr>
            <a:spAutoFit/>
          </a:bodyPr>
          <a:lstStyle/>
          <a:p>
            <a:pPr marR="0" lvl="0">
              <a:spcBef>
                <a:spcPts val="0"/>
              </a:spcBef>
              <a:spcAft>
                <a:spcPts val="0"/>
              </a:spcAft>
              <a:buSzPts val="1100"/>
              <a:tabLst>
                <a:tab pos="315595" algn="l"/>
              </a:tabLst>
            </a:pPr>
            <a:r>
              <a:rPr lang="en-US" sz="1200" b="1">
                <a:solidFill>
                  <a:schemeClr val="tx2"/>
                </a:solidFill>
                <a:ea typeface="Calibri" panose="020F0502020204030204" pitchFamily="34" charset="0"/>
              </a:rPr>
              <a:t>34. What is the most difficult part of rostered ministry for you on a regular</a:t>
            </a:r>
            <a:r>
              <a:rPr lang="en-US" sz="1200" b="1" spc="-155">
                <a:solidFill>
                  <a:schemeClr val="tx2"/>
                </a:solidFill>
                <a:ea typeface="Calibri" panose="020F0502020204030204" pitchFamily="34" charset="0"/>
              </a:rPr>
              <a:t> </a:t>
            </a:r>
            <a:r>
              <a:rPr lang="en-US" sz="1200" b="1">
                <a:solidFill>
                  <a:schemeClr val="tx2"/>
                </a:solidFill>
                <a:ea typeface="Calibri" panose="020F0502020204030204" pitchFamily="34" charset="0"/>
              </a:rPr>
              <a:t>basis?</a:t>
            </a:r>
          </a:p>
          <a:p>
            <a:pPr marR="0" lvl="0">
              <a:spcBef>
                <a:spcPts val="0"/>
              </a:spcBef>
              <a:spcAft>
                <a:spcPts val="0"/>
              </a:spcAft>
              <a:buSzPts val="1100"/>
              <a:tabLst>
                <a:tab pos="315595" algn="l"/>
              </a:tabLst>
            </a:pPr>
            <a:r>
              <a:rPr lang="en-US" sz="1200">
                <a:solidFill>
                  <a:srgbClr val="897C57"/>
                </a:solidFill>
              </a:rPr>
              <a:t>(Various responses were analyzed using content analysis.)</a:t>
            </a:r>
            <a:endParaRPr lang="en-US" sz="1200" b="1">
              <a:solidFill>
                <a:schemeClr val="tx2"/>
              </a:solidFill>
              <a:ea typeface="Calibri" panose="020F0502020204030204" pitchFamily="34" charset="0"/>
            </a:endParaRPr>
          </a:p>
          <a:p>
            <a:pPr>
              <a:spcBef>
                <a:spcPts val="50"/>
              </a:spcBef>
            </a:pPr>
            <a:r>
              <a:rPr lang="en-US" sz="1200" b="1">
                <a:solidFill>
                  <a:schemeClr val="tx2"/>
                </a:solidFill>
                <a:ea typeface="Calibri" panose="020F0502020204030204" pitchFamily="34" charset="0"/>
              </a:rPr>
              <a:t> </a:t>
            </a:r>
          </a:p>
          <a:p>
            <a:pPr marR="0" lvl="0">
              <a:spcBef>
                <a:spcPts val="5"/>
              </a:spcBef>
              <a:spcAft>
                <a:spcPts val="0"/>
              </a:spcAft>
              <a:buSzPts val="1100"/>
              <a:tabLst>
                <a:tab pos="315595" algn="l"/>
              </a:tabLst>
            </a:pPr>
            <a:r>
              <a:rPr lang="en-US" sz="1200" b="1">
                <a:solidFill>
                  <a:schemeClr val="tx2"/>
                </a:solidFill>
                <a:ea typeface="Calibri" panose="020F0502020204030204" pitchFamily="34" charset="0"/>
              </a:rPr>
              <a:t>35. What is your greatest need in order to minister more</a:t>
            </a:r>
            <a:r>
              <a:rPr lang="en-US" sz="1200" b="1" spc="-175">
                <a:solidFill>
                  <a:schemeClr val="tx2"/>
                </a:solidFill>
                <a:ea typeface="Calibri" panose="020F0502020204030204" pitchFamily="34" charset="0"/>
              </a:rPr>
              <a:t> </a:t>
            </a:r>
            <a:r>
              <a:rPr lang="en-US" sz="1200" b="1">
                <a:solidFill>
                  <a:schemeClr val="tx2"/>
                </a:solidFill>
                <a:ea typeface="Calibri" panose="020F0502020204030204" pitchFamily="34" charset="0"/>
              </a:rPr>
              <a:t>effectively?</a:t>
            </a:r>
          </a:p>
          <a:p>
            <a:pPr marR="0" lvl="0">
              <a:spcBef>
                <a:spcPts val="5"/>
              </a:spcBef>
              <a:spcAft>
                <a:spcPts val="0"/>
              </a:spcAft>
              <a:buSzPts val="1100"/>
              <a:tabLst>
                <a:tab pos="315595" algn="l"/>
              </a:tabLst>
            </a:pPr>
            <a:r>
              <a:rPr lang="en-US" sz="1200">
                <a:solidFill>
                  <a:srgbClr val="897C57"/>
                </a:solidFill>
              </a:rPr>
              <a:t>(Various responses were analyzed using content analysis.)</a:t>
            </a:r>
            <a:endParaRPr lang="en-US" sz="1200" b="1">
              <a:solidFill>
                <a:schemeClr val="tx2"/>
              </a:solidFill>
              <a:ea typeface="Calibri" panose="020F0502020204030204" pitchFamily="34" charset="0"/>
            </a:endParaRPr>
          </a:p>
        </p:txBody>
      </p:sp>
      <p:graphicFrame>
        <p:nvGraphicFramePr>
          <p:cNvPr id="11" name="Table 7">
            <a:extLst>
              <a:ext uri="{FF2B5EF4-FFF2-40B4-BE49-F238E27FC236}">
                <a16:creationId xmlns:a16="http://schemas.microsoft.com/office/drawing/2014/main" id="{08EE2B49-691E-464A-8AD8-F285C3D6E3C0}"/>
              </a:ext>
            </a:extLst>
          </p:cNvPr>
          <p:cNvGraphicFramePr>
            <a:graphicFrameLocks noGrp="1"/>
          </p:cNvGraphicFramePr>
          <p:nvPr>
            <p:extLst>
              <p:ext uri="{D42A27DB-BD31-4B8C-83A1-F6EECF244321}">
                <p14:modId xmlns:p14="http://schemas.microsoft.com/office/powerpoint/2010/main" val="1522363487"/>
              </p:ext>
            </p:extLst>
          </p:nvPr>
        </p:nvGraphicFramePr>
        <p:xfrm>
          <a:off x="685798" y="1954645"/>
          <a:ext cx="6867330" cy="767080"/>
        </p:xfrm>
        <a:graphic>
          <a:graphicData uri="http://schemas.openxmlformats.org/drawingml/2006/table">
            <a:tbl>
              <a:tblPr>
                <a:tableStyleId>{5C22544A-7EE6-4342-B048-85BDC9FD1C3A}</a:tableStyleId>
              </a:tblPr>
              <a:tblGrid>
                <a:gridCol w="1413590">
                  <a:extLst>
                    <a:ext uri="{9D8B030D-6E8A-4147-A177-3AD203B41FA5}">
                      <a16:colId xmlns:a16="http://schemas.microsoft.com/office/drawing/2014/main" val="4222949057"/>
                    </a:ext>
                  </a:extLst>
                </a:gridCol>
                <a:gridCol w="811763">
                  <a:extLst>
                    <a:ext uri="{9D8B030D-6E8A-4147-A177-3AD203B41FA5}">
                      <a16:colId xmlns:a16="http://schemas.microsoft.com/office/drawing/2014/main" val="1316510813"/>
                    </a:ext>
                  </a:extLst>
                </a:gridCol>
                <a:gridCol w="1352939">
                  <a:extLst>
                    <a:ext uri="{9D8B030D-6E8A-4147-A177-3AD203B41FA5}">
                      <a16:colId xmlns:a16="http://schemas.microsoft.com/office/drawing/2014/main" val="3149953304"/>
                    </a:ext>
                  </a:extLst>
                </a:gridCol>
                <a:gridCol w="811763">
                  <a:extLst>
                    <a:ext uri="{9D8B030D-6E8A-4147-A177-3AD203B41FA5}">
                      <a16:colId xmlns:a16="http://schemas.microsoft.com/office/drawing/2014/main" val="641786074"/>
                    </a:ext>
                  </a:extLst>
                </a:gridCol>
                <a:gridCol w="979714">
                  <a:extLst>
                    <a:ext uri="{9D8B030D-6E8A-4147-A177-3AD203B41FA5}">
                      <a16:colId xmlns:a16="http://schemas.microsoft.com/office/drawing/2014/main" val="1250776596"/>
                    </a:ext>
                  </a:extLst>
                </a:gridCol>
                <a:gridCol w="774441">
                  <a:extLst>
                    <a:ext uri="{9D8B030D-6E8A-4147-A177-3AD203B41FA5}">
                      <a16:colId xmlns:a16="http://schemas.microsoft.com/office/drawing/2014/main" val="1071991585"/>
                    </a:ext>
                  </a:extLst>
                </a:gridCol>
                <a:gridCol w="723120">
                  <a:extLst>
                    <a:ext uri="{9D8B030D-6E8A-4147-A177-3AD203B41FA5}">
                      <a16:colId xmlns:a16="http://schemas.microsoft.com/office/drawing/2014/main" val="2226933719"/>
                    </a:ext>
                  </a:extLst>
                </a:gridCol>
              </a:tblGrid>
              <a:tr h="370840">
                <a:tc>
                  <a:txBody>
                    <a:bodyPr/>
                    <a:lstStyle/>
                    <a:p>
                      <a:pPr algn="ctr"/>
                      <a:r>
                        <a:rPr lang="en-US" sz="1000" b="1" kern="1200">
                          <a:solidFill>
                            <a:schemeClr val="tx2"/>
                          </a:solidFill>
                          <a:latin typeface="+mn-lt"/>
                          <a:ea typeface="+mn-ea"/>
                          <a:cs typeface="+mn-cs"/>
                        </a:rPr>
                        <a:t>1 - To a small extent</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2</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3</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4</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5 – To a large extent</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sure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Mean</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57542464"/>
                  </a:ext>
                </a:extLst>
              </a:tr>
              <a:tr h="370840">
                <a:tc>
                  <a:txBody>
                    <a:bodyPr/>
                    <a:lstStyle/>
                    <a:p>
                      <a:pPr algn="ctr"/>
                      <a:r>
                        <a:rPr lang="en-US" sz="1200" kern="1200">
                          <a:solidFill>
                            <a:schemeClr val="tx2"/>
                          </a:solidFill>
                          <a:latin typeface="+mn-lt"/>
                          <a:ea typeface="+mn-ea"/>
                          <a:cs typeface="+mn-cs"/>
                        </a:rPr>
                        <a:t>4.5</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11.2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30.6</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33.6</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17.2</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3.0</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3.49</a:t>
                      </a:r>
                    </a:p>
                  </a:txBody>
                  <a:tcP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956198014"/>
                  </a:ext>
                </a:extLst>
              </a:tr>
            </a:tbl>
          </a:graphicData>
        </a:graphic>
      </p:graphicFrame>
      <p:graphicFrame>
        <p:nvGraphicFramePr>
          <p:cNvPr id="12" name="Table 7">
            <a:extLst>
              <a:ext uri="{FF2B5EF4-FFF2-40B4-BE49-F238E27FC236}">
                <a16:creationId xmlns:a16="http://schemas.microsoft.com/office/drawing/2014/main" id="{826ABD56-B011-4D15-A9CF-C213279F6B97}"/>
              </a:ext>
            </a:extLst>
          </p:cNvPr>
          <p:cNvGraphicFramePr>
            <a:graphicFrameLocks noGrp="1"/>
          </p:cNvGraphicFramePr>
          <p:nvPr>
            <p:extLst>
              <p:ext uri="{D42A27DB-BD31-4B8C-83A1-F6EECF244321}">
                <p14:modId xmlns:p14="http://schemas.microsoft.com/office/powerpoint/2010/main" val="3712312101"/>
              </p:ext>
            </p:extLst>
          </p:nvPr>
        </p:nvGraphicFramePr>
        <p:xfrm>
          <a:off x="685798" y="3343677"/>
          <a:ext cx="6867330" cy="767080"/>
        </p:xfrm>
        <a:graphic>
          <a:graphicData uri="http://schemas.openxmlformats.org/drawingml/2006/table">
            <a:tbl>
              <a:tblPr>
                <a:tableStyleId>{5C22544A-7EE6-4342-B048-85BDC9FD1C3A}</a:tableStyleId>
              </a:tblPr>
              <a:tblGrid>
                <a:gridCol w="1413590">
                  <a:extLst>
                    <a:ext uri="{9D8B030D-6E8A-4147-A177-3AD203B41FA5}">
                      <a16:colId xmlns:a16="http://schemas.microsoft.com/office/drawing/2014/main" val="4222949057"/>
                    </a:ext>
                  </a:extLst>
                </a:gridCol>
                <a:gridCol w="811763">
                  <a:extLst>
                    <a:ext uri="{9D8B030D-6E8A-4147-A177-3AD203B41FA5}">
                      <a16:colId xmlns:a16="http://schemas.microsoft.com/office/drawing/2014/main" val="1316510813"/>
                    </a:ext>
                  </a:extLst>
                </a:gridCol>
                <a:gridCol w="1352939">
                  <a:extLst>
                    <a:ext uri="{9D8B030D-6E8A-4147-A177-3AD203B41FA5}">
                      <a16:colId xmlns:a16="http://schemas.microsoft.com/office/drawing/2014/main" val="3149953304"/>
                    </a:ext>
                  </a:extLst>
                </a:gridCol>
                <a:gridCol w="811763">
                  <a:extLst>
                    <a:ext uri="{9D8B030D-6E8A-4147-A177-3AD203B41FA5}">
                      <a16:colId xmlns:a16="http://schemas.microsoft.com/office/drawing/2014/main" val="641786074"/>
                    </a:ext>
                  </a:extLst>
                </a:gridCol>
                <a:gridCol w="979714">
                  <a:extLst>
                    <a:ext uri="{9D8B030D-6E8A-4147-A177-3AD203B41FA5}">
                      <a16:colId xmlns:a16="http://schemas.microsoft.com/office/drawing/2014/main" val="1250776596"/>
                    </a:ext>
                  </a:extLst>
                </a:gridCol>
                <a:gridCol w="774441">
                  <a:extLst>
                    <a:ext uri="{9D8B030D-6E8A-4147-A177-3AD203B41FA5}">
                      <a16:colId xmlns:a16="http://schemas.microsoft.com/office/drawing/2014/main" val="1071991585"/>
                    </a:ext>
                  </a:extLst>
                </a:gridCol>
                <a:gridCol w="723120">
                  <a:extLst>
                    <a:ext uri="{9D8B030D-6E8A-4147-A177-3AD203B41FA5}">
                      <a16:colId xmlns:a16="http://schemas.microsoft.com/office/drawing/2014/main" val="2226933719"/>
                    </a:ext>
                  </a:extLst>
                </a:gridCol>
              </a:tblGrid>
              <a:tr h="370840">
                <a:tc>
                  <a:txBody>
                    <a:bodyPr/>
                    <a:lstStyle/>
                    <a:p>
                      <a:pPr algn="ctr"/>
                      <a:r>
                        <a:rPr lang="en-US" sz="1000" b="1" kern="1200">
                          <a:solidFill>
                            <a:schemeClr val="tx2"/>
                          </a:solidFill>
                          <a:latin typeface="+mn-lt"/>
                          <a:ea typeface="+mn-ea"/>
                          <a:cs typeface="+mn-cs"/>
                        </a:rPr>
                        <a:t>1 - To a small extent</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2</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3</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4</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5 – To a large extent</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Not sure</a:t>
                      </a:r>
                    </a:p>
                  </a:txBody>
                  <a:tcPr>
                    <a:lnB w="12700" cap="flat" cmpd="sng" algn="ctr">
                      <a:solidFill>
                        <a:schemeClr val="tx2"/>
                      </a:solidFill>
                      <a:prstDash val="solid"/>
                      <a:round/>
                      <a:headEnd type="none" w="med" len="med"/>
                      <a:tailEnd type="none" w="med" len="med"/>
                    </a:lnB>
                    <a:noFill/>
                  </a:tcPr>
                </a:tc>
                <a:tc>
                  <a:txBody>
                    <a:bodyPr/>
                    <a:lstStyle/>
                    <a:p>
                      <a:pPr algn="ctr"/>
                      <a:r>
                        <a:rPr lang="en-US" sz="1000" b="1" kern="1200">
                          <a:solidFill>
                            <a:schemeClr val="tx2"/>
                          </a:solidFill>
                          <a:latin typeface="+mn-lt"/>
                          <a:ea typeface="+mn-ea"/>
                          <a:cs typeface="+mn-cs"/>
                        </a:rPr>
                        <a:t>Mean</a:t>
                      </a:r>
                    </a:p>
                  </a:txBody>
                  <a:tcP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57542464"/>
                  </a:ext>
                </a:extLst>
              </a:tr>
              <a:tr h="370840">
                <a:tc>
                  <a:txBody>
                    <a:bodyPr/>
                    <a:lstStyle/>
                    <a:p>
                      <a:pPr algn="ctr"/>
                      <a:r>
                        <a:rPr lang="en-US" sz="1200" kern="1200">
                          <a:solidFill>
                            <a:schemeClr val="tx2"/>
                          </a:solidFill>
                          <a:latin typeface="+mn-lt"/>
                          <a:ea typeface="+mn-ea"/>
                          <a:cs typeface="+mn-cs"/>
                        </a:rPr>
                        <a:t>29.9</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31.3</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23.1</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3.7</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3.0</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9.0</a:t>
                      </a:r>
                    </a:p>
                  </a:txBody>
                  <a:tcPr>
                    <a:lnT w="12700" cap="flat" cmpd="sng" algn="ctr">
                      <a:solidFill>
                        <a:schemeClr val="tx2"/>
                      </a:solidFill>
                      <a:prstDash val="solid"/>
                      <a:round/>
                      <a:headEnd type="none" w="med" len="med"/>
                      <a:tailEnd type="none" w="med" len="med"/>
                    </a:lnT>
                    <a:noFill/>
                  </a:tcPr>
                </a:tc>
                <a:tc>
                  <a:txBody>
                    <a:bodyPr/>
                    <a:lstStyle/>
                    <a:p>
                      <a:pPr algn="ctr"/>
                      <a:r>
                        <a:rPr lang="en-US" sz="1200" kern="1200">
                          <a:solidFill>
                            <a:schemeClr val="tx2"/>
                          </a:solidFill>
                          <a:latin typeface="+mn-lt"/>
                          <a:ea typeface="+mn-ea"/>
                          <a:cs typeface="+mn-cs"/>
                        </a:rPr>
                        <a:t>2.11</a:t>
                      </a:r>
                    </a:p>
                  </a:txBody>
                  <a:tcPr>
                    <a:lnT w="1270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956198014"/>
                  </a:ext>
                </a:extLst>
              </a:tr>
            </a:tbl>
          </a:graphicData>
        </a:graphic>
      </p:graphicFrame>
      <p:sp>
        <p:nvSpPr>
          <p:cNvPr id="9" name="Rectangle 8"/>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3" name="Picture 12"/>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199038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9158"/>
            <a:ext cx="6916479" cy="292177"/>
          </a:xfrm>
        </p:spPr>
        <p:txBody>
          <a:bodyPr/>
          <a:lstStyle/>
          <a:p>
            <a:r>
              <a:rPr lang="en-US" sz="2800"/>
              <a:t>Questions Asked and Response Percentages</a:t>
            </a:r>
          </a:p>
        </p:txBody>
      </p:sp>
      <p:sp>
        <p:nvSpPr>
          <p:cNvPr id="4" name="Content Placeholder 3">
            <a:extLst>
              <a:ext uri="{FF2B5EF4-FFF2-40B4-BE49-F238E27FC236}">
                <a16:creationId xmlns:a16="http://schemas.microsoft.com/office/drawing/2014/main" id="{4386409E-1C76-4282-92D1-C6982A6B0E62}"/>
              </a:ext>
            </a:extLst>
          </p:cNvPr>
          <p:cNvSpPr>
            <a:spLocks noGrp="1"/>
          </p:cNvSpPr>
          <p:nvPr>
            <p:ph sz="quarter" idx="16"/>
          </p:nvPr>
        </p:nvSpPr>
        <p:spPr>
          <a:xfrm>
            <a:off x="4892040" y="1898763"/>
            <a:ext cx="3886199" cy="2452217"/>
          </a:xfrm>
        </p:spPr>
        <p:txBody>
          <a:bodyPr/>
          <a:lstStyle/>
          <a:p>
            <a:pPr>
              <a:lnSpc>
                <a:spcPct val="100000"/>
              </a:lnSpc>
              <a:spcBef>
                <a:spcPts val="0"/>
              </a:spcBef>
              <a:spcAft>
                <a:spcPts val="0"/>
              </a:spcAft>
              <a:buNone/>
            </a:pPr>
            <a:r>
              <a:rPr lang="en-US" sz="1200" b="1" dirty="0">
                <a:solidFill>
                  <a:schemeClr val="tx2"/>
                </a:solidFill>
              </a:rPr>
              <a:t>39. Do you publicly identify as LGBTQIA+ in your ministry setting?</a:t>
            </a:r>
          </a:p>
          <a:p>
            <a:pPr>
              <a:lnSpc>
                <a:spcPct val="100000"/>
              </a:lnSpc>
              <a:spcBef>
                <a:spcPts val="0"/>
              </a:spcBef>
              <a:spcAft>
                <a:spcPts val="0"/>
              </a:spcAft>
              <a:buNone/>
            </a:pPr>
            <a:r>
              <a:rPr lang="en-US" sz="1200" dirty="0">
                <a:solidFill>
                  <a:schemeClr val="tx2"/>
                </a:solidFill>
              </a:rPr>
              <a:t>  4.5  Yes</a:t>
            </a:r>
          </a:p>
          <a:p>
            <a:pPr>
              <a:lnSpc>
                <a:spcPct val="100000"/>
              </a:lnSpc>
              <a:spcBef>
                <a:spcPts val="0"/>
              </a:spcBef>
              <a:spcAft>
                <a:spcPts val="0"/>
              </a:spcAft>
              <a:buNone/>
            </a:pPr>
            <a:r>
              <a:rPr lang="en-US" sz="1200" dirty="0">
                <a:solidFill>
                  <a:schemeClr val="tx2"/>
                </a:solidFill>
              </a:rPr>
              <a:t>94.7  No</a:t>
            </a:r>
          </a:p>
          <a:p>
            <a:pPr>
              <a:lnSpc>
                <a:spcPct val="100000"/>
              </a:lnSpc>
              <a:spcBef>
                <a:spcPts val="0"/>
              </a:spcBef>
              <a:spcAft>
                <a:spcPts val="0"/>
              </a:spcAft>
              <a:buNone/>
            </a:pPr>
            <a:r>
              <a:rPr lang="en-US" sz="1200" dirty="0">
                <a:solidFill>
                  <a:schemeClr val="tx2"/>
                </a:solidFill>
              </a:rPr>
              <a:t>  0.8  Prefer not to answer</a:t>
            </a:r>
          </a:p>
          <a:p>
            <a:pPr>
              <a:lnSpc>
                <a:spcPct val="100000"/>
              </a:lnSpc>
              <a:spcAft>
                <a:spcPts val="0"/>
              </a:spcAft>
              <a:buNone/>
            </a:pPr>
            <a:endParaRPr lang="en-US" sz="1200" b="1" dirty="0">
              <a:solidFill>
                <a:schemeClr val="tx2"/>
              </a:solidFill>
            </a:endParaRPr>
          </a:p>
          <a:p>
            <a:pPr>
              <a:lnSpc>
                <a:spcPct val="100000"/>
              </a:lnSpc>
              <a:spcBef>
                <a:spcPts val="0"/>
              </a:spcBef>
              <a:spcAft>
                <a:spcPts val="0"/>
              </a:spcAft>
              <a:buNone/>
            </a:pPr>
            <a:r>
              <a:rPr lang="en-US" sz="1200" b="1" dirty="0">
                <a:solidFill>
                  <a:schemeClr val="tx2"/>
                </a:solidFill>
              </a:rPr>
              <a:t>40. We may contact certain people to share more about their experiences in rostered ministry. If you agree to be contacted, please indicate “Yes” and provide your email below.</a:t>
            </a:r>
          </a:p>
          <a:p>
            <a:pPr>
              <a:lnSpc>
                <a:spcPct val="100000"/>
              </a:lnSpc>
              <a:spcBef>
                <a:spcPts val="0"/>
              </a:spcBef>
              <a:spcAft>
                <a:spcPts val="0"/>
              </a:spcAft>
              <a:buNone/>
            </a:pPr>
            <a:r>
              <a:rPr lang="en-US" sz="1200" dirty="0">
                <a:solidFill>
                  <a:schemeClr val="tx2"/>
                </a:solidFill>
              </a:rPr>
              <a:t>62.9  Yes</a:t>
            </a:r>
          </a:p>
          <a:p>
            <a:pPr>
              <a:lnSpc>
                <a:spcPct val="100000"/>
              </a:lnSpc>
              <a:spcBef>
                <a:spcPts val="0"/>
              </a:spcBef>
              <a:spcAft>
                <a:spcPts val="0"/>
              </a:spcAft>
              <a:buNone/>
            </a:pPr>
            <a:r>
              <a:rPr lang="en-US" sz="1200" dirty="0">
                <a:solidFill>
                  <a:schemeClr val="tx2"/>
                </a:solidFill>
              </a:rPr>
              <a:t> 37.1  No</a:t>
            </a:r>
          </a:p>
          <a:p>
            <a:pPr>
              <a:lnSpc>
                <a:spcPct val="100000"/>
              </a:lnSpc>
              <a:spcBef>
                <a:spcPts val="0"/>
              </a:spcBef>
              <a:spcAft>
                <a:spcPts val="0"/>
              </a:spcAft>
              <a:buNone/>
            </a:pPr>
            <a:endParaRPr lang="en-US" sz="1200" b="1" dirty="0">
              <a:solidFill>
                <a:schemeClr val="tx2"/>
              </a:solidFill>
            </a:endParaRPr>
          </a:p>
        </p:txBody>
      </p:sp>
      <p:sp>
        <p:nvSpPr>
          <p:cNvPr id="7" name="Text Placeholder 6">
            <a:extLst>
              <a:ext uri="{FF2B5EF4-FFF2-40B4-BE49-F238E27FC236}">
                <a16:creationId xmlns:a16="http://schemas.microsoft.com/office/drawing/2014/main" id="{78604837-A034-4520-9E71-630E5C9A9218}"/>
              </a:ext>
            </a:extLst>
          </p:cNvPr>
          <p:cNvSpPr>
            <a:spLocks noGrp="1"/>
          </p:cNvSpPr>
          <p:nvPr>
            <p:ph type="body" idx="28"/>
          </p:nvPr>
        </p:nvSpPr>
        <p:spPr>
          <a:xfrm>
            <a:off x="685800" y="403907"/>
            <a:ext cx="7772400" cy="292177"/>
          </a:xfrm>
        </p:spPr>
        <p:txBody>
          <a:bodyPr/>
          <a:lstStyle/>
          <a:p>
            <a:r>
              <a:rPr lang="en-US"/>
              <a:t>Appendix B</a:t>
            </a:r>
          </a:p>
        </p:txBody>
      </p:sp>
      <p:sp>
        <p:nvSpPr>
          <p:cNvPr id="3" name="TextBox 2">
            <a:extLst>
              <a:ext uri="{FF2B5EF4-FFF2-40B4-BE49-F238E27FC236}">
                <a16:creationId xmlns:a16="http://schemas.microsoft.com/office/drawing/2014/main" id="{9E8D2B34-AC39-453C-A0BC-985EABB310DF}"/>
              </a:ext>
            </a:extLst>
          </p:cNvPr>
          <p:cNvSpPr txBox="1"/>
          <p:nvPr/>
        </p:nvSpPr>
        <p:spPr>
          <a:xfrm>
            <a:off x="685800" y="1898763"/>
            <a:ext cx="3992527" cy="2923877"/>
          </a:xfrm>
          <a:prstGeom prst="rect">
            <a:avLst/>
          </a:prstGeom>
          <a:noFill/>
        </p:spPr>
        <p:txBody>
          <a:bodyPr wrap="square" lIns="0" tIns="0" rIns="0" bIns="0" rtlCol="0">
            <a:spAutoFit/>
          </a:bodyPr>
          <a:lstStyle/>
          <a:p>
            <a:pPr>
              <a:lnSpc>
                <a:spcPct val="100000"/>
              </a:lnSpc>
              <a:spcBef>
                <a:spcPts val="0"/>
              </a:spcBef>
              <a:spcAft>
                <a:spcPts val="0"/>
              </a:spcAft>
            </a:pPr>
            <a:r>
              <a:rPr lang="en-US" sz="1200" b="1" dirty="0">
                <a:solidFill>
                  <a:schemeClr val="tx2"/>
                </a:solidFill>
              </a:rPr>
              <a:t>36. Please provide any advice you have for women entering into or serving in rostered ministry in the ELCA.</a:t>
            </a:r>
          </a:p>
          <a:p>
            <a:pPr>
              <a:lnSpc>
                <a:spcPct val="50000"/>
              </a:lnSpc>
              <a:spcBef>
                <a:spcPts val="0"/>
              </a:spcBef>
              <a:spcAft>
                <a:spcPts val="0"/>
              </a:spcAft>
            </a:pPr>
            <a:endParaRPr lang="en-US" sz="1200" b="1" dirty="0">
              <a:solidFill>
                <a:schemeClr val="tx2"/>
              </a:solidFill>
            </a:endParaRPr>
          </a:p>
          <a:p>
            <a:r>
              <a:rPr lang="en-US" sz="1200" dirty="0">
                <a:solidFill>
                  <a:srgbClr val="897C57"/>
                </a:solidFill>
              </a:rPr>
              <a:t>(Various responses were analyzed using content analysis.)</a:t>
            </a:r>
          </a:p>
          <a:p>
            <a:pPr>
              <a:lnSpc>
                <a:spcPct val="100000"/>
              </a:lnSpc>
              <a:spcBef>
                <a:spcPts val="0"/>
              </a:spcBef>
              <a:spcAft>
                <a:spcPts val="600"/>
              </a:spcAft>
            </a:pPr>
            <a:endParaRPr lang="en-US" sz="1200" b="1" dirty="0">
              <a:solidFill>
                <a:schemeClr val="tx2"/>
              </a:solidFill>
            </a:endParaRPr>
          </a:p>
          <a:p>
            <a:pPr>
              <a:lnSpc>
                <a:spcPct val="100000"/>
              </a:lnSpc>
              <a:spcBef>
                <a:spcPts val="0"/>
              </a:spcBef>
              <a:spcAft>
                <a:spcPts val="0"/>
              </a:spcAft>
            </a:pPr>
            <a:r>
              <a:rPr lang="en-US" sz="1200" b="1" dirty="0">
                <a:solidFill>
                  <a:schemeClr val="tx2"/>
                </a:solidFill>
              </a:rPr>
              <a:t>37. Please provide any advice you have for bishops, synod councils or churchwide organization staff related to women in rostered ministry in the ELCA.</a:t>
            </a:r>
          </a:p>
          <a:p>
            <a:pPr>
              <a:lnSpc>
                <a:spcPct val="50000"/>
              </a:lnSpc>
              <a:spcBef>
                <a:spcPts val="0"/>
              </a:spcBef>
              <a:spcAft>
                <a:spcPts val="0"/>
              </a:spcAft>
            </a:pPr>
            <a:endParaRPr lang="en-US" sz="1200" b="1" dirty="0">
              <a:solidFill>
                <a:schemeClr val="tx2"/>
              </a:solidFill>
            </a:endParaRPr>
          </a:p>
          <a:p>
            <a:r>
              <a:rPr lang="en-US" sz="1200" dirty="0">
                <a:solidFill>
                  <a:srgbClr val="897C57"/>
                </a:solidFill>
              </a:rPr>
              <a:t>(Various responses were analyzed using content analysis.)</a:t>
            </a:r>
            <a:endParaRPr lang="en-US" sz="1200" b="1" dirty="0">
              <a:solidFill>
                <a:schemeClr val="tx2"/>
              </a:solidFill>
            </a:endParaRPr>
          </a:p>
          <a:p>
            <a:pPr>
              <a:lnSpc>
                <a:spcPct val="100000"/>
              </a:lnSpc>
              <a:spcBef>
                <a:spcPts val="0"/>
              </a:spcBef>
              <a:spcAft>
                <a:spcPts val="600"/>
              </a:spcAft>
            </a:pPr>
            <a:endParaRPr lang="en-US" sz="1200" b="1" dirty="0">
              <a:solidFill>
                <a:schemeClr val="tx2"/>
              </a:solidFill>
            </a:endParaRPr>
          </a:p>
          <a:p>
            <a:pPr>
              <a:lnSpc>
                <a:spcPct val="100000"/>
              </a:lnSpc>
              <a:spcBef>
                <a:spcPts val="0"/>
              </a:spcBef>
              <a:spcAft>
                <a:spcPts val="0"/>
              </a:spcAft>
            </a:pPr>
            <a:r>
              <a:rPr lang="en-US" sz="1200" b="1" dirty="0">
                <a:solidFill>
                  <a:schemeClr val="tx2"/>
                </a:solidFill>
              </a:rPr>
              <a:t>38. Gender</a:t>
            </a:r>
          </a:p>
          <a:p>
            <a:pPr>
              <a:lnSpc>
                <a:spcPct val="100000"/>
              </a:lnSpc>
              <a:spcBef>
                <a:spcPts val="0"/>
              </a:spcBef>
              <a:spcAft>
                <a:spcPts val="0"/>
              </a:spcAft>
            </a:pPr>
            <a:r>
              <a:rPr lang="en-US" sz="1200" dirty="0">
                <a:solidFill>
                  <a:schemeClr val="tx2"/>
                </a:solidFill>
              </a:rPr>
              <a:t>88.0  Woman</a:t>
            </a:r>
          </a:p>
          <a:p>
            <a:pPr>
              <a:lnSpc>
                <a:spcPct val="100000"/>
              </a:lnSpc>
              <a:spcBef>
                <a:spcPts val="0"/>
              </a:spcBef>
              <a:spcAft>
                <a:spcPts val="0"/>
              </a:spcAft>
            </a:pPr>
            <a:r>
              <a:rPr lang="en-US" sz="1200" dirty="0">
                <a:solidFill>
                  <a:schemeClr val="tx2"/>
                </a:solidFill>
              </a:rPr>
              <a:t>11.3  Man</a:t>
            </a:r>
          </a:p>
          <a:p>
            <a:pPr>
              <a:lnSpc>
                <a:spcPct val="100000"/>
              </a:lnSpc>
              <a:spcBef>
                <a:spcPts val="0"/>
              </a:spcBef>
              <a:spcAft>
                <a:spcPts val="0"/>
              </a:spcAft>
            </a:pPr>
            <a:r>
              <a:rPr lang="en-US" sz="1200" dirty="0">
                <a:solidFill>
                  <a:schemeClr val="tx2"/>
                </a:solidFill>
              </a:rPr>
              <a:t>  0.8  Not listed above (please say more)</a:t>
            </a:r>
          </a:p>
          <a:p>
            <a:pPr>
              <a:lnSpc>
                <a:spcPct val="100000"/>
              </a:lnSpc>
              <a:spcBef>
                <a:spcPts val="0"/>
              </a:spcBef>
              <a:spcAft>
                <a:spcPts val="0"/>
              </a:spcAft>
            </a:pPr>
            <a:r>
              <a:rPr lang="en-US" sz="1200" dirty="0">
                <a:solidFill>
                  <a:schemeClr val="tx2"/>
                </a:solidFill>
              </a:rPr>
              <a:t>  0.0  Gender-nonconforming</a:t>
            </a:r>
          </a:p>
        </p:txBody>
      </p:sp>
      <p:sp>
        <p:nvSpPr>
          <p:cNvPr id="6" name="Rectangle 5"/>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8" name="Picture 7"/>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354521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85800" y="1600200"/>
            <a:ext cx="2890157" cy="3113314"/>
          </a:xfrm>
        </p:spPr>
        <p:txBody>
          <a:bodyPr/>
          <a:lstStyle/>
          <a:p>
            <a:pPr marL="342900" indent="-342900">
              <a:lnSpc>
                <a:spcPct val="100000"/>
              </a:lnSpc>
              <a:spcAft>
                <a:spcPts val="600"/>
              </a:spcAft>
              <a:buFont typeface="+mj-lt"/>
              <a:buAutoNum type="arabicPeriod"/>
            </a:pPr>
            <a:r>
              <a:rPr lang="en-US" sz="1400" dirty="0">
                <a:solidFill>
                  <a:schemeClr val="accent1"/>
                </a:solidFill>
              </a:rPr>
              <a:t>Are there currently gender, racial and ethnic differences:</a:t>
            </a:r>
          </a:p>
          <a:p>
            <a:pPr marL="688975" lvl="1" indent="-342900">
              <a:spcBef>
                <a:spcPts val="600"/>
              </a:spcBef>
              <a:spcAft>
                <a:spcPts val="0"/>
              </a:spcAft>
              <a:buFont typeface="Wingdings" panose="05000000000000000000" pitchFamily="2" charset="2"/>
              <a:buChar char="§"/>
            </a:pPr>
            <a:r>
              <a:rPr lang="en-US" dirty="0">
                <a:solidFill>
                  <a:schemeClr val="accent1"/>
                </a:solidFill>
              </a:rPr>
              <a:t>In compensation levels?</a:t>
            </a:r>
          </a:p>
          <a:p>
            <a:pPr marL="688975" lvl="1" indent="-342900">
              <a:spcBef>
                <a:spcPts val="600"/>
              </a:spcBef>
              <a:spcAft>
                <a:spcPts val="0"/>
              </a:spcAft>
              <a:buFont typeface="Wingdings" panose="05000000000000000000" pitchFamily="2" charset="2"/>
              <a:buChar char="§"/>
            </a:pPr>
            <a:r>
              <a:rPr lang="en-US" dirty="0">
                <a:solidFill>
                  <a:schemeClr val="accent1"/>
                </a:solidFill>
              </a:rPr>
              <a:t>In vocational roles?</a:t>
            </a:r>
          </a:p>
          <a:p>
            <a:pPr marL="688975" lvl="1" indent="-342900">
              <a:spcBef>
                <a:spcPts val="600"/>
              </a:spcBef>
              <a:spcAft>
                <a:spcPts val="0"/>
              </a:spcAft>
              <a:buFont typeface="Wingdings" panose="05000000000000000000" pitchFamily="2" charset="2"/>
              <a:buChar char="§"/>
            </a:pPr>
            <a:r>
              <a:rPr lang="en-US" dirty="0">
                <a:solidFill>
                  <a:schemeClr val="accent1"/>
                </a:solidFill>
              </a:rPr>
              <a:t>In retention rates?</a:t>
            </a:r>
          </a:p>
          <a:p>
            <a:pPr marL="688975" lvl="1" indent="-342900">
              <a:spcBef>
                <a:spcPts val="600"/>
              </a:spcBef>
              <a:spcAft>
                <a:spcPts val="0"/>
              </a:spcAft>
              <a:buFont typeface="Wingdings" panose="05000000000000000000" pitchFamily="2" charset="2"/>
              <a:buChar char="§"/>
            </a:pPr>
            <a:r>
              <a:rPr lang="en-US" dirty="0">
                <a:solidFill>
                  <a:schemeClr val="accent1"/>
                </a:solidFill>
              </a:rPr>
              <a:t>In wait time for calls?</a:t>
            </a:r>
          </a:p>
          <a:p>
            <a:pPr marL="688975" lvl="1" indent="-342900">
              <a:spcBef>
                <a:spcPts val="600"/>
              </a:spcBef>
              <a:spcAft>
                <a:spcPts val="0"/>
              </a:spcAft>
              <a:buFont typeface="Wingdings" panose="05000000000000000000" pitchFamily="2" charset="2"/>
              <a:buChar char="§"/>
            </a:pPr>
            <a:r>
              <a:rPr lang="en-US" dirty="0">
                <a:solidFill>
                  <a:schemeClr val="accent1"/>
                </a:solidFill>
              </a:rPr>
              <a:t>In attributes and experiences?</a:t>
            </a:r>
          </a:p>
          <a:p>
            <a:pPr marL="342900" indent="-342900">
              <a:lnSpc>
                <a:spcPct val="100000"/>
              </a:lnSpc>
              <a:spcBef>
                <a:spcPts val="1200"/>
              </a:spcBef>
              <a:spcAft>
                <a:spcPts val="600"/>
              </a:spcAft>
              <a:buFont typeface="+mj-lt"/>
              <a:buAutoNum type="arabicPeriod"/>
            </a:pPr>
            <a:r>
              <a:rPr lang="en-US" sz="1400" dirty="0">
                <a:solidFill>
                  <a:schemeClr val="accent1"/>
                </a:solidFill>
              </a:rPr>
              <a:t>What are the trends over the past five to ten years?</a:t>
            </a:r>
          </a:p>
          <a:p>
            <a:pPr marL="342900" indent="-342900">
              <a:lnSpc>
                <a:spcPct val="100000"/>
              </a:lnSpc>
              <a:spcAft>
                <a:spcPts val="600"/>
              </a:spcAft>
              <a:buFont typeface="+mj-lt"/>
              <a:buAutoNum type="arabicPeriod"/>
            </a:pPr>
            <a:r>
              <a:rPr lang="en-US" sz="1400" dirty="0">
                <a:solidFill>
                  <a:schemeClr val="accent1"/>
                </a:solidFill>
              </a:rPr>
              <a:t>What are the differences between Word and Service and Word and Sacrament ministers?</a:t>
            </a:r>
          </a:p>
        </p:txBody>
      </p:sp>
      <p:sp>
        <p:nvSpPr>
          <p:cNvPr id="17" name="Text Placeholder 16"/>
          <p:cNvSpPr>
            <a:spLocks noGrp="1"/>
          </p:cNvSpPr>
          <p:nvPr>
            <p:ph type="body" idx="28"/>
          </p:nvPr>
        </p:nvSpPr>
        <p:spPr/>
        <p:txBody>
          <a:bodyPr/>
          <a:lstStyle/>
          <a:p>
            <a:r>
              <a:rPr lang="en-US"/>
              <a:t>Introduction</a:t>
            </a:r>
          </a:p>
        </p:txBody>
      </p:sp>
      <p:sp>
        <p:nvSpPr>
          <p:cNvPr id="7" name="Content Placeholder 7">
            <a:extLst>
              <a:ext uri="{FF2B5EF4-FFF2-40B4-BE49-F238E27FC236}">
                <a16:creationId xmlns:a16="http://schemas.microsoft.com/office/drawing/2014/main" id="{C672CB19-8A71-4A6A-8964-97E3BF9AD7C9}"/>
              </a:ext>
            </a:extLst>
          </p:cNvPr>
          <p:cNvSpPr txBox="1">
            <a:spLocks/>
          </p:cNvSpPr>
          <p:nvPr/>
        </p:nvSpPr>
        <p:spPr>
          <a:xfrm>
            <a:off x="4100119" y="1600200"/>
            <a:ext cx="4358081" cy="2719391"/>
          </a:xfrm>
          <a:prstGeom prst="rect">
            <a:avLst/>
          </a:prstGeom>
        </p:spPr>
        <p:txBody>
          <a:bodyPr vert="horz" lIns="0" tIns="0" rIns="0" bIns="0" rtlCol="0" anchor="t">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2">
              <a:lnSpc>
                <a:spcPct val="100000"/>
              </a:lnSpc>
              <a:buNone/>
            </a:pPr>
            <a:r>
              <a:rPr lang="en-US" sz="1200" dirty="0"/>
              <a:t>The survey was designed to explore how rostered ministers were experiencing ministry. </a:t>
            </a:r>
          </a:p>
          <a:p>
            <a:pPr lvl="2">
              <a:lnSpc>
                <a:spcPct val="100000"/>
              </a:lnSpc>
              <a:buNone/>
            </a:pPr>
            <a:r>
              <a:rPr lang="en-US" sz="1200" dirty="0"/>
              <a:t>We anticipated that the responses would differ based on gender and on race and ethnicity, as well as at their intersections. </a:t>
            </a:r>
          </a:p>
          <a:p>
            <a:pPr lvl="2">
              <a:lnSpc>
                <a:spcPct val="100000"/>
              </a:lnSpc>
              <a:buNone/>
            </a:pPr>
            <a:r>
              <a:rPr lang="en-US" sz="1200" dirty="0"/>
              <a:t>We compared the responses to the 2020 survey with those of 2015 and 2005 to consider how responses may have changed. </a:t>
            </a:r>
          </a:p>
          <a:p>
            <a:pPr lvl="2">
              <a:lnSpc>
                <a:spcPct val="100000"/>
              </a:lnSpc>
              <a:buNone/>
            </a:pPr>
            <a:r>
              <a:rPr lang="en-US" sz="1200" dirty="0"/>
              <a:t>All reported differences are significant at the .05 level. This means that there is a less than 5% chance that we incorrectly detected a difference between groups when they were, indeed, equivalent.*</a:t>
            </a:r>
          </a:p>
        </p:txBody>
      </p:sp>
      <p:sp>
        <p:nvSpPr>
          <p:cNvPr id="3" name="TextBox 2">
            <a:extLst>
              <a:ext uri="{FF2B5EF4-FFF2-40B4-BE49-F238E27FC236}">
                <a16:creationId xmlns:a16="http://schemas.microsoft.com/office/drawing/2014/main" id="{C448A2CA-7EF5-4ED5-8E19-5150BCBBEFE3}"/>
              </a:ext>
            </a:extLst>
          </p:cNvPr>
          <p:cNvSpPr txBox="1"/>
          <p:nvPr/>
        </p:nvSpPr>
        <p:spPr>
          <a:xfrm>
            <a:off x="4174933" y="6188150"/>
            <a:ext cx="3414319" cy="134396"/>
          </a:xfrm>
          <a:prstGeom prst="rect">
            <a:avLst/>
          </a:prstGeom>
          <a:noFill/>
        </p:spPr>
        <p:txBody>
          <a:bodyPr wrap="square" lIns="0" tIns="0" rIns="0" bIns="0" rtlCol="0">
            <a:spAutoFit/>
          </a:bodyPr>
          <a:lstStyle/>
          <a:p>
            <a:pPr>
              <a:lnSpc>
                <a:spcPct val="120000"/>
              </a:lnSpc>
            </a:pPr>
            <a:r>
              <a:rPr lang="en-US" sz="800">
                <a:solidFill>
                  <a:schemeClr val="tx2"/>
                </a:solidFill>
              </a:rPr>
              <a:t>* For information about significance testing, see appendix.</a:t>
            </a:r>
          </a:p>
        </p:txBody>
      </p:sp>
      <p:sp>
        <p:nvSpPr>
          <p:cNvPr id="8" name="Title 1">
            <a:extLst>
              <a:ext uri="{FF2B5EF4-FFF2-40B4-BE49-F238E27FC236}">
                <a16:creationId xmlns:a16="http://schemas.microsoft.com/office/drawing/2014/main" id="{93C8D862-C494-484B-AC28-859FBFA60CB7}"/>
              </a:ext>
            </a:extLst>
          </p:cNvPr>
          <p:cNvSpPr txBox="1">
            <a:spLocks/>
          </p:cNvSpPr>
          <p:nvPr/>
        </p:nvSpPr>
        <p:spPr>
          <a:xfrm>
            <a:off x="685800" y="841063"/>
            <a:ext cx="7772400" cy="914402"/>
          </a:xfrm>
          <a:prstGeom prst="rect">
            <a:avLst/>
          </a:prstGeom>
        </p:spPr>
        <p:txBody>
          <a:bodyPr vert="horz" lIns="0" tIns="0" rIns="0" bIns="0" rtlCol="0" anchor="t">
            <a:noAutofit/>
          </a:bodyPr>
          <a:lstStyle>
            <a:lvl1pPr algn="l" defTabSz="914400" rtl="0" eaLnBrk="1" latinLnBrk="0" hangingPunct="1">
              <a:lnSpc>
                <a:spcPct val="85000"/>
              </a:lnSpc>
              <a:spcBef>
                <a:spcPct val="0"/>
              </a:spcBef>
              <a:buNone/>
              <a:defRPr sz="3650" kern="1200">
                <a:solidFill>
                  <a:schemeClr val="tx2"/>
                </a:solidFill>
                <a:latin typeface="+mj-lt"/>
                <a:ea typeface="+mj-ea"/>
                <a:cs typeface="+mj-cs"/>
              </a:defRPr>
            </a:lvl1pPr>
          </a:lstStyle>
          <a:p>
            <a:r>
              <a:rPr lang="en-US"/>
              <a:t>Research Questions</a:t>
            </a:r>
          </a:p>
        </p:txBody>
      </p:sp>
      <p:sp>
        <p:nvSpPr>
          <p:cNvPr id="9" name="Rectangle 8">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29093" y="6088828"/>
            <a:ext cx="3267824" cy="5916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dirty="0">
              <a:solidFill>
                <a:schemeClr val="bg1"/>
              </a:solidFill>
              <a:latin typeface="Franklin Gothic Demi Cond" panose="020B0706030402020204" pitchFamily="34" charset="0"/>
            </a:endParaRPr>
          </a:p>
        </p:txBody>
      </p:sp>
      <p:pic>
        <p:nvPicPr>
          <p:cNvPr id="10" name="Picture 9">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90012" y="6174538"/>
            <a:ext cx="1718449" cy="505510"/>
          </a:xfrm>
          <a:prstGeom prst="rect">
            <a:avLst/>
          </a:prstGeom>
        </p:spPr>
      </p:pic>
    </p:spTree>
    <p:extLst>
      <p:ext uri="{BB962C8B-B14F-4D97-AF65-F5344CB8AC3E}">
        <p14:creationId xmlns:p14="http://schemas.microsoft.com/office/powerpoint/2010/main" val="251104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ophisticated Business">
  <a:themeElements>
    <a:clrScheme name="Sophisticated Business">
      <a:dk1>
        <a:sysClr val="windowText" lastClr="000000"/>
      </a:dk1>
      <a:lt1>
        <a:sysClr val="window" lastClr="FFFFFF"/>
      </a:lt1>
      <a:dk2>
        <a:srgbClr val="897C57"/>
      </a:dk2>
      <a:lt2>
        <a:srgbClr val="E2BA41"/>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pattFill prst="dkUpDiag">
          <a:fgClr>
            <a:schemeClr val="bg2">
              <a:lumMod val="50000"/>
            </a:schemeClr>
          </a:fgClr>
          <a:bgClr>
            <a:schemeClr val="bg2">
              <a:lumMod val="65000"/>
            </a:schemeClr>
          </a:bgClr>
        </a:pattFill>
        <a:ln>
          <a:noFill/>
        </a:ln>
      </a:spPr>
      <a:bodyPr wrap="none" lIns="228600" tIns="228600" rIns="228600" bIns="228600" rtlCol="0" anchor="ctr">
        <a:noAutofit/>
      </a:bodyPr>
      <a:lstStyle>
        <a:defPPr algn="ctr">
          <a:defRPr sz="1400" dirty="0" smtClean="0">
            <a:solidFill>
              <a:schemeClr val="bg1"/>
            </a:solidFill>
            <a:latin typeface="Franklin Gothic Demi Cond" panose="020B07060304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20000"/>
          </a:lnSpc>
          <a:defRPr dirty="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ophisticated Business">
      <a:dk1>
        <a:sysClr val="windowText" lastClr="000000"/>
      </a:dk1>
      <a:lt1>
        <a:sysClr val="window" lastClr="FFFFFF"/>
      </a:lt1>
      <a:dk2>
        <a:srgbClr val="897C57"/>
      </a:dk2>
      <a:lt2>
        <a:srgbClr val="FFFFFF"/>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Sophisticated Business">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ELCA-Document" ma:contentTypeID="0x0101009C49CB76883F4D29A3A38B8F877398AD000974FD063C8C4D38BD02BABB281DEB2100FC8C5E0A0D71CA4FB77870BC02D992DB" ma:contentTypeVersion="34" ma:contentTypeDescription="Describes an ELCA Document.  Use this content type for Microsoft Office/PDF documents." ma:contentTypeScope="" ma:versionID="80c286c052e917db1c4df0abfaf027f7">
  <xsd:schema xmlns:xsd="http://www.w3.org/2001/XMLSchema" xmlns:xs="http://www.w3.org/2001/XMLSchema" xmlns:p="http://schemas.microsoft.com/office/2006/metadata/properties" xmlns:ns2="d087f69f-f3c5-4cc5-af88-9bcec61be179" xmlns:ns3="8a140621-1a49-429d-a76a-0b4eaceb60d3" targetNamespace="http://schemas.microsoft.com/office/2006/metadata/properties" ma:root="true" ma:fieldsID="edd129f1b4c178450e77886d0d5965e0" ns2:_="" ns3:_="">
    <xsd:import namespace="d087f69f-f3c5-4cc5-af88-9bcec61be179"/>
    <xsd:import namespace="8a140621-1a49-429d-a76a-0b4eaceb60d3"/>
    <xsd:element name="properties">
      <xsd:complexType>
        <xsd:sequence>
          <xsd:element name="documentManagement">
            <xsd:complexType>
              <xsd:all>
                <xsd:element ref="ns2:Resource_x0020_Description" minOccurs="0"/>
                <xsd:element ref="ns2:Resource_x0020_Expiration_x0020_Date" minOccurs="0"/>
                <xsd:element ref="ns2:Exclude_x0020_Resource_x0020_From_x0020_Search" minOccurs="0"/>
                <xsd:element ref="ns3:TaxCatchAll" minOccurs="0"/>
                <xsd:element ref="ns3:Resource_x0020_Never_x0020_Expires" minOccurs="0"/>
                <xsd:element ref="ns3:ELCA_Include_In_YouthGathering_Search"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7f69f-f3c5-4cc5-af88-9bcec61be179" elementFormDefault="qualified">
    <xsd:import namespace="http://schemas.microsoft.com/office/2006/documentManagement/types"/>
    <xsd:import namespace="http://schemas.microsoft.com/office/infopath/2007/PartnerControls"/>
    <xsd:element name="Resource_x0020_Description" ma:index="8" nillable="true" ma:displayName="Resource Description" ma:internalName="Resource_x0020_Description" ma:readOnly="false">
      <xsd:simpleType>
        <xsd:restriction base="dms:Note">
          <xsd:maxLength value="255"/>
        </xsd:restriction>
      </xsd:simpleType>
    </xsd:element>
    <xsd:element name="Resource_x0020_Expiration_x0020_Date" ma:index="14" nillable="true" ma:displayName="Resource Expiration Date" ma:format="DateOnly" ma:internalName="Resource_x0020_Expiration_x0020_Date" ma:readOnly="false">
      <xsd:simpleType>
        <xsd:restriction base="dms:DateTime"/>
      </xsd:simpleType>
    </xsd:element>
    <xsd:element name="Exclude_x0020_Resource_x0020_From_x0020_Search" ma:index="15" nillable="true" ma:displayName="Exclude Resource From Search" ma:internalName="Exclude_x0020_Resource_x0020_From_x0020_Search">
      <xsd:simpleType>
        <xsd:restriction base="dms:Boolean"/>
      </xsd:simpleType>
    </xsd:element>
    <xsd:element name="Date" ma:index="20"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a140621-1a49-429d-a76a-0b4eaceb60d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ee51497-b75c-448a-a0c6-084b3df3fdc8}" ma:internalName="TaxCatchAll" ma:showField="CatchAllData" ma:web="8a140621-1a49-429d-a76a-0b4eaceb60d3">
      <xsd:complexType>
        <xsd:complexContent>
          <xsd:extension base="dms:MultiChoiceLookup">
            <xsd:sequence>
              <xsd:element name="Value" type="dms:Lookup" maxOccurs="unbounded" minOccurs="0" nillable="true"/>
            </xsd:sequence>
          </xsd:extension>
        </xsd:complexContent>
      </xsd:complexType>
    </xsd:element>
    <xsd:element name="Resource_x0020_Never_x0020_Expires" ma:index="17" nillable="true" ma:displayName="Resource Never Expires" ma:default="0" ma:internalName="Resource_x0020_Never_x0020_Expires">
      <xsd:simpleType>
        <xsd:restriction base="dms:Boolean"/>
      </xsd:simpleType>
    </xsd:element>
    <xsd:element name="ELCA_Include_In_YouthGathering_Search" ma:index="19" nillable="true" ma:displayName="ELCA_Include_In_YouthGathering_Search" ma:default="0" ma:description="To be on crawl for Youth Gathering selection on Search.elca.org site" ma:internalName="ELCA_Include_In_YouthGathering_Search">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source_x0020_Expiration_x0020_Date xmlns="d087f69f-f3c5-4cc5-af88-9bcec61be179" xsi:nil="true"/>
    <TaxCatchAll xmlns="8a140621-1a49-429d-a76a-0b4eaceb60d3">
      <Value>19</Value>
      <Value>53</Value>
      <Value>58</Value>
      <Value>463</Value>
      <Value>5</Value>
    </TaxCatchAll>
    <Resource_x0020_Never_x0020_Expires xmlns="8a140621-1a49-429d-a76a-0b4eaceb60d3">true</Resource_x0020_Never_x0020_Expires>
    <Exclude_x0020_Resource_x0020_From_x0020_Search xmlns="d087f69f-f3c5-4cc5-af88-9bcec61be179">false</Exclude_x0020_Resource_x0020_From_x0020_Search>
    <ELCA_Include_In_YouthGathering_Search xmlns="8a140621-1a49-429d-a76a-0b4eaceb60d3">false</ELCA_Include_In_YouthGathering_Search>
    <Resource_x0020_Description xmlns="d087f69f-f3c5-4cc5-af88-9bcec61be179" xsi:nil="true"/>
    <Date xmlns="d087f69f-f3c5-4cc5-af88-9bcec61be179" xsi:nil="true"/>
  </documentManagement>
</p:properties>
</file>

<file path=customXml/itemProps1.xml><?xml version="1.0" encoding="utf-8"?>
<ds:datastoreItem xmlns:ds="http://schemas.openxmlformats.org/officeDocument/2006/customXml" ds:itemID="{0A3805E7-431C-46C1-A5A7-BAD81093C63C}">
  <ds:schemaRefs>
    <ds:schemaRef ds:uri="8a140621-1a49-429d-a76a-0b4eaceb60d3"/>
    <ds:schemaRef ds:uri="d087f69f-f3c5-4cc5-af88-9bcec61be1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4C56B7-E467-4873-B2C7-0EB3189CDA98}">
  <ds:schemaRefs>
    <ds:schemaRef ds:uri="http://schemas.microsoft.com/sharepoint/v3/contenttype/forms"/>
  </ds:schemaRefs>
</ds:datastoreItem>
</file>

<file path=customXml/itemProps3.xml><?xml version="1.0" encoding="utf-8"?>
<ds:datastoreItem xmlns:ds="http://schemas.openxmlformats.org/officeDocument/2006/customXml" ds:itemID="{4D8916A2-2907-47C0-A60B-830A331F4B6A}">
  <ds:schemaRefs>
    <ds:schemaRef ds:uri="http://schemas.microsoft.com/office/2006/documentManagement/types"/>
    <ds:schemaRef ds:uri="http://purl.org/dc/terms/"/>
    <ds:schemaRef ds:uri="http://schemas.microsoft.com/office/infopath/2007/PartnerControls"/>
    <ds:schemaRef ds:uri="http://purl.org/dc/dcmitype/"/>
    <ds:schemaRef ds:uri="d087f69f-f3c5-4cc5-af88-9bcec61be179"/>
    <ds:schemaRef ds:uri="http://purl.org/dc/elements/1.1/"/>
    <ds:schemaRef ds:uri="8a140621-1a49-429d-a76a-0b4eaceb60d3"/>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746</TotalTime>
  <Words>10581</Words>
  <Application>Microsoft Office PowerPoint</Application>
  <PresentationFormat>On-screen Show (4:3)</PresentationFormat>
  <Paragraphs>1347</Paragraphs>
  <Slides>81</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Franklin Gothic Book</vt:lpstr>
      <vt:lpstr>Franklin Gothic Demi Cond</vt:lpstr>
      <vt:lpstr>Wingdings</vt:lpstr>
      <vt:lpstr>Sophisticated Business</vt:lpstr>
      <vt:lpstr>50th Anniversary of the Church’s Decision to Ordain Women           </vt:lpstr>
      <vt:lpstr>PowerPoint Presentation</vt:lpstr>
      <vt:lpstr>Executive Summary</vt:lpstr>
      <vt:lpstr>PowerPoint Presentation</vt:lpstr>
      <vt:lpstr>History and Information About Word and Service Ministry in the ELCA</vt:lpstr>
      <vt:lpstr>Gender and Word and Service Ministry </vt:lpstr>
      <vt:lpstr>PowerPoint Presentation</vt:lpstr>
      <vt:lpstr>Purpose of the Study</vt:lpstr>
      <vt:lpstr>PowerPoint Presentation</vt:lpstr>
      <vt:lpstr>How the Study Was Conducted</vt:lpstr>
      <vt:lpstr>PowerPoint Presentation</vt:lpstr>
      <vt:lpstr>Compensation for Deacons</vt:lpstr>
      <vt:lpstr>Deacons’ Annual Defined Compensation for 2019</vt:lpstr>
      <vt:lpstr>Percentage of Word and Service Participants Below, At or Above Synod Guidelines</vt:lpstr>
      <vt:lpstr>Deacons’ Frequency of Pay Raises</vt:lpstr>
      <vt:lpstr>Percentage of Word and Sacrament Participants Below, At, or Above Synod Guidelines</vt:lpstr>
      <vt:lpstr>PowerPoint Presentation</vt:lpstr>
      <vt:lpstr>Word and Service Ministers Serving on Behalf of Expressions of the ELCA</vt:lpstr>
      <vt:lpstr>Call Settings of Ministers of Word and Service</vt:lpstr>
      <vt:lpstr>Areas of Specialization for Deacons in Congregations</vt:lpstr>
      <vt:lpstr>Areas of Specialization for Deacons Serving in Settings Outside of ELCA Expressions</vt:lpstr>
      <vt:lpstr>Deacons’ Roles or Settings and Gender Trends</vt:lpstr>
      <vt:lpstr>Gender and Roles Within the Word and Service Roster</vt:lpstr>
      <vt:lpstr>PowerPoint Presentation</vt:lpstr>
      <vt:lpstr>Gender Identity of Survey Participants and All  Word and Service Ministers on the ELCA Roster</vt:lpstr>
      <vt:lpstr>Race and Ethnicity of Survey Participants and All Word and Service Ministers on the ELCA Roster</vt:lpstr>
      <vt:lpstr>Deacons Actively Serving in ELCA Regions</vt:lpstr>
      <vt:lpstr>Number of Ministers of Word and Service Joining the Roster in the ELCA, 1988-2023</vt:lpstr>
      <vt:lpstr>PowerPoint Presentation</vt:lpstr>
      <vt:lpstr>Word and Service Participants’ Wait Time for First Call and Current Call</vt:lpstr>
      <vt:lpstr>PowerPoint Presentation</vt:lpstr>
      <vt:lpstr>Deacons’ Mean Ratings for Attributes</vt:lpstr>
      <vt:lpstr>Self-description as “Goal-oriented” — Word and Service and Word and Sacrament Ministers (Percentage Indicating True or Very True)</vt:lpstr>
      <vt:lpstr>Self-description Among Word and Service Participants (Percentage Indicating True or Very True)</vt:lpstr>
      <vt:lpstr>Word and Service Participants’ Mean Ratings for Roles</vt:lpstr>
      <vt:lpstr>Top Three Roles for Word and Service Participants (Percentage Indicating True or Very True)</vt:lpstr>
      <vt:lpstr>Roles — Word and Sacrament Participants’ Ratings Compared to Word and Service Participants’  (Percentage Indicating True or Very True)</vt:lpstr>
      <vt:lpstr>Roles — Word and Service Participants’ Ratings Compared to Word and Sacrament Participants’  (Percentage Indicating True or Very True)</vt:lpstr>
      <vt:lpstr>Roles — Trends From 2005 to 2020 for Word and Service Participants (Percentage Indicating True or Very True)</vt:lpstr>
      <vt:lpstr>Word and Service Participants’ Mean Ratings for Importance of Activities and Concepts in Ministry</vt:lpstr>
      <vt:lpstr>Importance of Activities and Concepts in Ministry (Percentage Indicating Important or Very Important)</vt:lpstr>
      <vt:lpstr>Importance of Activities and Concepts in Ministry (Percentage Indicating Important or Very Important)</vt:lpstr>
      <vt:lpstr>Word and Service Participants’ Experiences in the Congregation or Ministry Setting</vt:lpstr>
      <vt:lpstr>Women Experiencing Gender-based Discrimination</vt:lpstr>
      <vt:lpstr>Experiences in the Congregation or Ministry Setting by Gender (Percentages Who Have Had Each Experience)</vt:lpstr>
      <vt:lpstr>Word and Service Participants’ Actions Taken Concerning Inclusive Language That Were Received “Quite Well”</vt:lpstr>
      <vt:lpstr>Top Three Actions Related to Inclusive Language</vt:lpstr>
      <vt:lpstr>Top Three Actions Related to Inclusive Language Were Received “Quite Well”</vt:lpstr>
      <vt:lpstr>Trends in the Use of Inclusive Language for Word and Service Participants: 2005-2020</vt:lpstr>
      <vt:lpstr>Word and Service Participants’ Mean Ratings Call Affirmation</vt:lpstr>
      <vt:lpstr>How Well Seminary Prepares Candidates for Their First Call</vt:lpstr>
      <vt:lpstr>Educational Debt at Seminary Graduation</vt:lpstr>
      <vt:lpstr>Educational Debt in 2020</vt:lpstr>
      <vt:lpstr>PowerPoint Presentation</vt:lpstr>
      <vt:lpstr>Challenges of Rostered Ministry</vt:lpstr>
      <vt:lpstr>Greatest Needs in Ministry</vt:lpstr>
      <vt:lpstr>Core Themes: Advice to Women Entering Ministry</vt:lpstr>
      <vt:lpstr>Advice for Bishops, Synod Councils or Churchwide Organization Staff Members</vt:lpstr>
      <vt:lpstr>PowerPoint Presentation</vt:lpstr>
      <vt:lpstr>Recommendation 1:</vt:lpstr>
      <vt:lpstr>Recommendation 2:</vt:lpstr>
      <vt:lpstr>Recommendation 3:</vt:lpstr>
      <vt:lpstr>Recommendation 4:</vt:lpstr>
      <vt:lpstr>Appendices</vt:lpstr>
      <vt:lpstr>Methods: How the Study Was Conducted</vt:lpstr>
      <vt:lpstr>Methods: How the Study Was Conducted</vt:lpstr>
      <vt:lpstr>Methods: How the Study Was Conducted</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lpstr>Questions Asked and Response Percentages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50th Anniversary Ordination of Women Survey Report</dc:title>
  <dc:creator>Duarte;Inc. 2014</dc:creator>
  <cp:lastModifiedBy>Shannon Johnson</cp:lastModifiedBy>
  <cp:revision>32</cp:revision>
  <cp:lastPrinted>2023-11-17T19:30:30Z</cp:lastPrinted>
  <dcterms:created xsi:type="dcterms:W3CDTF">2014-02-06T21:29:49Z</dcterms:created>
  <dcterms:modified xsi:type="dcterms:W3CDTF">2024-10-04T19:11:25Z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0x0101009C49CB76883F4D29A3A38B8F877398AD000974FD063C8C4D38BD02BABB281DEB2100FC8C5E0A0D71CA4FB77870BC02D992DB</vt:lpwstr>
  </property>
  <property fmtid="{D5CDD505-2E9C-101B-9397-08002B2CF9AE}" pid="3" name="pff9ff76d6d04245968fbeacd7773757">
    <vt:lpwstr>English|2a561fb9-8cee-4c70-9ce6-5f63a2094213</vt:lpwstr>
  </property>
  <property fmtid="{D5CDD505-2E9C-101B-9397-08002B2CF9AE}" pid="4" name="b8cf5103550044b6adff90de73dcc70d">
    <vt:lpwstr>Ordination of Women|e6c8b8a0-11b8-404d-9bfa-33e77108ca71</vt:lpwstr>
  </property>
  <property fmtid="{D5CDD505-2E9C-101B-9397-08002B2CF9AE}" pid="5" name="p0eec0248d09446db2b674e7726de702">
    <vt:lpwstr>Ministry|8fa7680e-1533-419d-9556-ee19f3ec2d2c</vt:lpwstr>
  </property>
  <property fmtid="{D5CDD505-2E9C-101B-9397-08002B2CF9AE}" pid="6" name="dbcb669f85a94c79882e4591e49db382">
    <vt:lpwstr>Justice for Women|ef528dab-8287-4541-af38-b9a3ecad7a19</vt:lpwstr>
  </property>
  <property fmtid="{D5CDD505-2E9C-101B-9397-08002B2CF9AE}" pid="7" name="f4e18a6ced514bde9eff9825603cfd24">
    <vt:lpwstr>Member|a0e929f6-0728-46ab-beb4-b4e20508ce60</vt:lpwstr>
  </property>
  <property fmtid="{D5CDD505-2E9C-101B-9397-08002B2CF9AE}" pid="8" name="Resource Category">
    <vt:lpwstr>53;#Justice for Women|ef528dab-8287-4541-af38-b9a3ecad7a19</vt:lpwstr>
  </property>
  <property fmtid="{D5CDD505-2E9C-101B-9397-08002B2CF9AE}" pid="9" name="Resource Primary Audience">
    <vt:lpwstr>19;#Member|a0e929f6-0728-46ab-beb4-b4e20508ce60</vt:lpwstr>
  </property>
  <property fmtid="{D5CDD505-2E9C-101B-9397-08002B2CF9AE}" pid="10" name="Resource Language">
    <vt:lpwstr>5;#English|2a561fb9-8cee-4c70-9ce6-5f63a2094213</vt:lpwstr>
  </property>
  <property fmtid="{D5CDD505-2E9C-101B-9397-08002B2CF9AE}" pid="11" name="Resource Interests">
    <vt:lpwstr>463;#Ministry|8fa7680e-1533-419d-9556-ee19f3ec2d2c</vt:lpwstr>
  </property>
  <property fmtid="{D5CDD505-2E9C-101B-9397-08002B2CF9AE}" pid="12" name="Resource Subcategory">
    <vt:lpwstr>58;#Ordination of Women|e6c8b8a0-11b8-404d-9bfa-33e77108ca71</vt:lpwstr>
  </property>
  <property fmtid="{D5CDD505-2E9C-101B-9397-08002B2CF9AE}" pid="13" name="_dlc_policyId">
    <vt:lpwstr/>
  </property>
  <property fmtid="{D5CDD505-2E9C-101B-9397-08002B2CF9AE}" pid="14" name="ItemRetentionFormula">
    <vt:lpwstr/>
  </property>
  <property fmtid="{D5CDD505-2E9C-101B-9397-08002B2CF9AE}" pid="15" name="WorkflowChangePath">
    <vt:lpwstr>8b4633e0-e339-4ef2-8df3-a043f9012779,4;8b4633e0-e339-4ef2-8df3-a043f9012779,13;8b4633e0-e339-4ef2-8df3-a043f9012779,17;</vt:lpwstr>
  </property>
</Properties>
</file>